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>
        <p:scale>
          <a:sx n="64" d="100"/>
          <a:sy n="64" d="100"/>
        </p:scale>
        <p:origin x="164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1B178-4772-4330-B735-4DDDD4454112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7806F-C214-4B2A-8FA3-6390A187B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1F0B-679B-4350-95E1-80A2F18D9830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9A398-20F8-4B48-839E-71304E54C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B787-85E3-4192-A61D-1E7A590E05CC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02CDD-4CD0-4CA4-A174-ED24EA66A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8C3-4FE3-47CB-A54D-17D98067A21D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EEEC-6145-4EE3-9B66-254C4A0FD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467C4-4E32-416C-9EC1-355E9B12F79B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5ABF9-AD1D-4B81-ABC1-64AEA5973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58C84-5693-45D4-8FCA-B5E3C3D330E9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917FE-5F95-47D4-A648-F2A3EC7A9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C7059-AA15-43D9-8E56-5B266E4CE660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4CF09-30ED-4E6B-B891-1D4037F04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A26E1-E098-4DC8-ADD4-536EBB09B7AD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F4D0-51F7-4EA5-A21C-700D7AB7A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38DA4-2818-4B85-BA45-F23C9691554A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D41F-FB95-4EDD-8A3D-1BDB3F3A8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1416-3D55-4DC3-89D2-A2E540FB66BB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952C-1E57-410C-A2C6-ECF508CDB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50CC-1413-491B-B217-256C03AA29B5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0277-AAA9-4B37-8287-61F835E39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D39A7-28FE-4E42-9A46-534C4434CE11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575845-6EDD-4E13-8021-0D9FAADDC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950" y="188913"/>
            <a:ext cx="8785225" cy="64801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33" name="Группа 24"/>
          <p:cNvGrpSpPr>
            <a:grpSpLocks/>
          </p:cNvGrpSpPr>
          <p:nvPr/>
        </p:nvGrpSpPr>
        <p:grpSpPr bwMode="auto">
          <a:xfrm>
            <a:off x="0" y="-100013"/>
            <a:ext cx="9144000" cy="549276"/>
            <a:chOff x="0" y="0"/>
            <a:chExt cx="9144000" cy="548681"/>
          </a:xfrm>
        </p:grpSpPr>
        <p:pic>
          <p:nvPicPr>
            <p:cNvPr id="1047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8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39752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48264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0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644008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" name="Группа 25"/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0" y="0"/>
            <a:chExt cx="9144000" cy="548681"/>
          </a:xfrm>
        </p:grpSpPr>
        <p:pic>
          <p:nvPicPr>
            <p:cNvPr id="1043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39752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48264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644008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37"/>
          <p:cNvGrpSpPr>
            <a:grpSpLocks/>
          </p:cNvGrpSpPr>
          <p:nvPr/>
        </p:nvGrpSpPr>
        <p:grpSpPr bwMode="auto">
          <a:xfrm>
            <a:off x="-107950" y="476250"/>
            <a:ext cx="547688" cy="5976938"/>
            <a:chOff x="0" y="476672"/>
            <a:chExt cx="548680" cy="5976664"/>
          </a:xfrm>
        </p:grpSpPr>
        <p:pic>
          <p:nvPicPr>
            <p:cNvPr id="1040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121044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3226668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517088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6" name="Группа 38"/>
          <p:cNvGrpSpPr>
            <a:grpSpLocks/>
          </p:cNvGrpSpPr>
          <p:nvPr/>
        </p:nvGrpSpPr>
        <p:grpSpPr bwMode="auto">
          <a:xfrm>
            <a:off x="8675688" y="404813"/>
            <a:ext cx="549275" cy="5976937"/>
            <a:chOff x="0" y="476672"/>
            <a:chExt cx="548680" cy="5976664"/>
          </a:xfrm>
        </p:grpSpPr>
        <p:pic>
          <p:nvPicPr>
            <p:cNvPr id="1037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121044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3226668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9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517088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171672"/>
            <a:ext cx="856895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«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Проектирование развивающей предметно-пространственной среды в разных возрастных группах»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528547"/>
            <a:ext cx="5364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Выполнила: </a:t>
            </a:r>
            <a:r>
              <a:rPr lang="ru-RU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воспитатель</a:t>
            </a:r>
            <a:r>
              <a:rPr lang="ru-RU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sz="1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16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Каракчеева</a:t>
            </a:r>
            <a:r>
              <a:rPr lang="ru-RU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Виктория Геннадьевна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+mj-lt"/>
              <a:cs typeface="+mn-cs"/>
            </a:endParaRPr>
          </a:p>
        </p:txBody>
      </p:sp>
      <p:pic>
        <p:nvPicPr>
          <p:cNvPr id="1026" name="Picture 2" descr="https://www.miasskiy.ru/wp-content/uploads/2016/08/%D0%9F%D1%80%D0%B8%D1%81%D1%82%D0%B0%D0%B2%D1%8B-%D0%B0%D1%80%D0%B5%D1%81%D1%82%D0%BE%D0%B2%D0%B0%D0%BB%D0%B8-%D0%B8%D0%BC%D1%83%D1%89%D0%B5%D1%81%D1%82%D0%B2%D0%BE-%D1%85%D0%B0%D0%BA%D0%B0%D1%81%D1%81%D0%BA%D0%BE%D0%B3%D0%BE-%D1%87%D0%B0%D1%81%D1%82%D0%BD%D0%BE%D0%B3%D0%BE-%D0%B4%D0%B5%D1%82%D1%81%D0%BA%D0%BE%D0%B3%D0%BE-%D1%81%D0%B0%D0%B4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3960440" cy="210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7616" y="310733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РОССИЙСКАЯ ФЕДЕРАЦИЯ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 по образованию администрации городского округа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«Город Калининград»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ГОРОДА КАЛИНИНГРАДА ЦЕНТР РАЗВИТИЯ РЕБЁНКА - ДЕТСКИЙ САД № 87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2237" y="644031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7030A0"/>
                </a:solidFill>
              </a:rPr>
              <a:t>“</a:t>
            </a:r>
            <a:r>
              <a:rPr lang="ru-RU" b="1" i="1" dirty="0">
                <a:solidFill>
                  <a:srgbClr val="7030A0"/>
                </a:solidFill>
              </a:rPr>
              <a:t>Следя за детьми, в конечном счете, мы видим,</a:t>
            </a:r>
            <a:endParaRPr lang="ru-RU" b="1" dirty="0">
              <a:solidFill>
                <a:srgbClr val="7030A0"/>
              </a:solidFill>
            </a:endParaRPr>
          </a:p>
          <a:p>
            <a:pPr algn="r"/>
            <a:r>
              <a:rPr lang="ru-RU" b="1" i="1" dirty="0">
                <a:solidFill>
                  <a:srgbClr val="7030A0"/>
                </a:solidFill>
              </a:rPr>
              <a:t>что путь к правильному воспитанию лежит через организацию среды...”</a:t>
            </a:r>
            <a:endParaRPr lang="ru-RU" b="1" dirty="0">
              <a:solidFill>
                <a:srgbClr val="7030A0"/>
              </a:solidFill>
            </a:endParaRPr>
          </a:p>
          <a:p>
            <a:pPr algn="r"/>
            <a:r>
              <a:rPr lang="ru-RU" b="1" i="1" dirty="0">
                <a:solidFill>
                  <a:srgbClr val="7030A0"/>
                </a:solidFill>
              </a:rPr>
              <a:t>Л</a:t>
            </a:r>
            <a:r>
              <a:rPr lang="ru-RU" b="1" i="1" dirty="0" smtClean="0">
                <a:solidFill>
                  <a:srgbClr val="7030A0"/>
                </a:solidFill>
              </a:rPr>
              <a:t>. С. Выготский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046461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</a:t>
            </a:r>
            <a:r>
              <a:rPr lang="ru-RU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28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образовательной среды, представленная специально организованным пространством (помещениями, участком), материалами, оборудованием и инвентарем для развития детей 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соответствии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особенностями каждого возрастного этапа, охраны и укрепления их здоровья, учета особенностей и коррекции недостатков их развития (ФГОС ДО)</a:t>
            </a:r>
          </a:p>
        </p:txBody>
      </p:sp>
      <p:pic>
        <p:nvPicPr>
          <p:cNvPr id="2050" name="Picture 2" descr="http://ros2.ru/wp-content/uploads/daab5ce7b74a57e5a34e9478745815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87555"/>
            <a:ext cx="4212468" cy="230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проблема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с окружающим миром начинается с первых мгновений жизни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преобразования развивающей предметно-пространственной среды ДОУ на сегодняшний день стоит особо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связано с новым законом «Об образовании в Российской Федерации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принятием ФГОС ДО, а также меняющихся нормативно-правовых, административных, экономических, социокультурных условий, дошкольные организации уделяют особое внимание к организации и обновлению развивающей среды ребенка.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гармоничного развития детей дошкольного возраста,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изменить традиционные способы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организации развивающей предметно-пространственной среды,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предметную среду с учетом особенностей восприятия мира современным ребенком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необходимо, чтобы она выглядела эстетично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программа должна строиться с учетом принципа интеграции образовательных областей и в соответствии с возрастными возможностями и особенностями воспитанников. Решение программных образовательных задач предусматривается не только в совместной деятельности взрослого и детей, но и в самостоятельной деятельности детей, а также при проведении режимных моментов. </a:t>
            </a: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698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Изучить и внедрить в практику новые подходы к организации развивающей и предметно-игровой среды, обеспечивающих полноценное развитие дошкольников в рамках образовательной программы ДОО с учетом требований ФГОС ДО; 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смоделировать развивающую среду, способствующей эмоциональному благополучию детей с учетом их потребностей и интересов;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создать условий для обеспечения разных видов деятельности дошкольников (игровой, двигательной, интеллектуальной, познавательной, самостоятельной, творческой, художественной, театрализованной) с учетом гендерных особенностей воспитанников;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содействовать сотрудничеству детей и взрослых для создания комфортной развивающей предметно-пространственной среды;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приобщить дошкольников к активной предметно-преобразовательной деятельности в интерьере.</a:t>
            </a:r>
          </a:p>
        </p:txBody>
      </p:sp>
      <p:pic>
        <p:nvPicPr>
          <p:cNvPr id="3074" name="Picture 2" descr="http://ya-poxudela.ru/photos/detskiy-sad-ul-maykopskaya2a-79997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58" y="4365104"/>
            <a:ext cx="371197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91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344816" cy="870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воспитателя:</a:t>
            </a:r>
            <a:r>
              <a:rPr lang="ru-RU" alt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Сконструировать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многоуровневую многофункциональную предметно-пространственную среду для осуществления процесса развития творческой личности воспитанника на каждом из этапов его развития в дошкольном учреждении</a:t>
            </a: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ФГОС </a:t>
            </a:r>
            <a:r>
              <a:rPr lang="ru-RU" b="1" dirty="0">
                <a:solidFill>
                  <a:srgbClr val="002060"/>
                </a:solidFill>
              </a:rPr>
              <a:t>дошкольного образования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развивающей предметно-пространственной среде</a:t>
            </a: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3.3.2.</a:t>
            </a:r>
            <a:r>
              <a:rPr lang="en-US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en-US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</a:t>
            </a:r>
            <a:r>
              <a:rPr lang="en-US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пространственная среда Организации (группы, участка) должна обеспечивать возможность общения и совместной деятельности детей (в том числе детей разного возраста) и взрослых,  двигательной активности детей, а также возможности для уединения</a:t>
            </a: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3.3.3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 должна обеспечивать: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-реализацию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образовательных программ;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организации инклюзивного образования -  необходимые для него условия;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-учет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национально-культурных, климатических условий, в которых осуществляется образовательная деятельность;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-учет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возрастных особенностей детей</a:t>
            </a:r>
            <a:r>
              <a:rPr lang="ru-RU" alt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3.3.4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быть содержательно насыщенной, трансформируемой, полифункциональной, вариативной, доступной и безопасной.</a:t>
            </a: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46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76672"/>
            <a:ext cx="4104456" cy="2664296"/>
          </a:xfrm>
          <a:prstGeom prst="rect">
            <a:avLst/>
          </a:prstGeom>
        </p:spPr>
      </p:pic>
      <p:pic>
        <p:nvPicPr>
          <p:cNvPr id="3" name="Объект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76672"/>
            <a:ext cx="4032448" cy="2664296"/>
          </a:xfrm>
          <a:prstGeom prst="rect">
            <a:avLst/>
          </a:prstGeom>
        </p:spPr>
      </p:pic>
      <p:pic>
        <p:nvPicPr>
          <p:cNvPr id="4" name="Объект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284984"/>
            <a:ext cx="2736303" cy="3096344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84984"/>
            <a:ext cx="2808312" cy="3096344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84984"/>
            <a:ext cx="280831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2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76672"/>
            <a:ext cx="849694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rgbClr val="44546A">
                      <a:lumMod val="75000"/>
                    </a:srgbClr>
                  </a:outerShdw>
                </a:effectLst>
                <a:latin typeface="Calibri Light"/>
                <a:ea typeface="+mj-ea"/>
                <a:cs typeface="+mj-cs"/>
              </a:rPr>
              <a:t>Создавая предметно-развивающую среду необходимо помнить</a:t>
            </a:r>
            <a:r>
              <a:rPr lang="ru-RU" sz="2400" b="1" dirty="0" smtClean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rgbClr val="44546A">
                      <a:lumMod val="75000"/>
                    </a:srgbClr>
                  </a:outerShdw>
                </a:effectLst>
                <a:latin typeface="Calibri Light"/>
                <a:ea typeface="+mj-ea"/>
                <a:cs typeface="+mj-cs"/>
              </a:rPr>
              <a:t>:</a:t>
            </a:r>
          </a:p>
          <a:p>
            <a:endParaRPr lang="ru-RU" sz="2400" b="1" dirty="0" smtClean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должна выполнять образовательную, развивающую, воспитывающую, организованную, коммуникативную функции. Но самое главное – она должна работать на развитие самостоятельности и самодеятельности ребёнка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ребёнка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дизайн предметов ориентирована на безопасность и возраст детей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декора должны быть легко сменяемыми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необходимо предусмотреть место для детской экспериментальной деятельности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палитра должна быть представлена тёплыми, пастельными тонами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ведущую роль игровой деятельности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меняться в зависимости от возрастных особенностей детей, периода   обучения, образовательной программы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endParaRPr lang="ru-RU" sz="2400" b="1" dirty="0" smtClean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endParaRPr lang="ru-RU" dirty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endParaRPr lang="ru-RU" sz="2400" b="1" dirty="0" smtClean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endParaRPr lang="ru-RU" sz="2400" b="1" dirty="0">
              <a:ln w="12700">
                <a:solidFill>
                  <a:srgbClr val="44546A">
                    <a:lumMod val="7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  <a:latin typeface="Calibri Light"/>
              <a:ea typeface="+mj-ea"/>
              <a:cs typeface="+mj-cs"/>
            </a:endParaRPr>
          </a:p>
          <a:p>
            <a:r>
              <a:rPr lang="ru-RU" sz="2400" b="1" dirty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rgbClr val="44546A">
                      <a:lumMod val="75000"/>
                    </a:srgbClr>
                  </a:outerShdw>
                </a:effectLst>
                <a:latin typeface="Calibri Light"/>
                <a:ea typeface="+mj-ea"/>
                <a:cs typeface="+mj-cs"/>
              </a:rPr>
              <a:t/>
            </a:r>
            <a:br>
              <a:rPr lang="ru-RU" sz="2400" b="1" dirty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rgbClr val="44546A">
                      <a:lumMod val="75000"/>
                    </a:srgbClr>
                  </a:outerShdw>
                </a:effectLst>
                <a:latin typeface="Calibri Light"/>
                <a:ea typeface="+mj-ea"/>
                <a:cs typeface="+mj-cs"/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Picture 4" descr="http://deti.jofo.ru/data/userfiles/5019/images/682742-risunok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99552"/>
            <a:ext cx="3456483" cy="1925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946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7533" y="548680"/>
            <a:ext cx="7056784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ru-RU" sz="2400" b="1" kern="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  <a:ea typeface="+mj-ea"/>
                <a:cs typeface="+mj-cs"/>
              </a:rPr>
              <a:t>Показатели оценки развивающей среды: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ощущение ребенка в группе;</a:t>
            </a:r>
          </a:p>
          <a:p>
            <a:pPr eaLnBrk="1" hangingPunct="1">
              <a:buFontTx/>
              <a:buChar char="•"/>
            </a:pP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Отсутствие 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конфликтов среди детей</a:t>
            </a: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altLang="ru-RU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продуктов детской деятельности;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altLang="ru-RU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развития ребенка;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altLang="ru-RU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Невысокий уровень шума. </a:t>
            </a:r>
          </a:p>
          <a:p>
            <a:pPr eaLnBrk="1" hangingPunct="1">
              <a:buFontTx/>
              <a:buChar char="•"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10445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C:\Users\Администратор\Desktop\Новая папка\SAM_23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4032448" cy="241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72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43208"/>
            <a:ext cx="82809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 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«КУКОЛЬНЫЙ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ДОМ»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ПАТРИОТИЧЕСКИЙ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УГОЛОК</a:t>
            </a: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</a:t>
            </a: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предметно-развивающую среду любой возрастной группы в ДОУ, необходимо учитывать психологические основы конструктивного взаимодействия участников 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2736303" cy="2160240"/>
          </a:xfrm>
          <a:prstGeom prst="rect">
            <a:avLst/>
          </a:prstGeom>
        </p:spPr>
      </p:pic>
      <p:pic>
        <p:nvPicPr>
          <p:cNvPr id="4" name="Picture 3" descr="G:\DCIM\130___09\IMG_36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772816"/>
            <a:ext cx="273630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фото ОЗОРНЫЕ БАБОЧКИ\2014-2015\НОД-февраль\IMG_31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676430" cy="23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639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(фон) презентации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презентации12</Template>
  <TotalTime>242</TotalTime>
  <Words>434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Verdana</vt:lpstr>
      <vt:lpstr>Wingdings</vt:lpstr>
      <vt:lpstr>Yu Gothic UI Semilight</vt:lpstr>
      <vt:lpstr>Фокина Л. П. Шаблон (фон) презентации12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Саня Яценко</cp:lastModifiedBy>
  <cp:revision>20</cp:revision>
  <dcterms:created xsi:type="dcterms:W3CDTF">2013-07-23T10:02:32Z</dcterms:created>
  <dcterms:modified xsi:type="dcterms:W3CDTF">2019-05-13T18:04:12Z</dcterms:modified>
</cp:coreProperties>
</file>