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2" r:id="rId6"/>
    <p:sldId id="261" r:id="rId7"/>
    <p:sldId id="262" r:id="rId8"/>
    <p:sldId id="276" r:id="rId9"/>
    <p:sldId id="263" r:id="rId10"/>
    <p:sldId id="264" r:id="rId11"/>
    <p:sldId id="265" r:id="rId12"/>
    <p:sldId id="268" r:id="rId13"/>
    <p:sldId id="275" r:id="rId14"/>
    <p:sldId id="27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529"/>
    <a:srgbClr val="9900CC"/>
    <a:srgbClr val="FFCA9F"/>
    <a:srgbClr val="66FFFF"/>
    <a:srgbClr val="C2E49C"/>
    <a:srgbClr val="FFEAD9"/>
    <a:srgbClr val="FEF4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2CA97-F734-4C25-920A-68AA547B9844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0D6DE-D401-469B-9B3E-A91AB9382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Капля 11"/>
          <p:cNvSpPr/>
          <p:nvPr/>
        </p:nvSpPr>
        <p:spPr>
          <a:xfrm rot="16200000">
            <a:off x="1250144" y="-1035861"/>
            <a:ext cx="6857998" cy="8929717"/>
          </a:xfrm>
          <a:prstGeom prst="teardrop">
            <a:avLst>
              <a:gd name="adj" fmla="val 41472"/>
            </a:avLst>
          </a:prstGeom>
          <a:solidFill>
            <a:srgbClr val="FE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6200000">
            <a:off x="535783" y="-535782"/>
            <a:ext cx="6429396" cy="7500959"/>
          </a:xfrm>
          <a:prstGeom prst="teardrop">
            <a:avLst>
              <a:gd name="adj" fmla="val 497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6200000">
            <a:off x="571501" y="-571499"/>
            <a:ext cx="5429264" cy="6572263"/>
          </a:xfrm>
          <a:prstGeom prst="teardrop">
            <a:avLst>
              <a:gd name="adj" fmla="val 5013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6200000">
            <a:off x="428625" y="-428624"/>
            <a:ext cx="4143380" cy="5000627"/>
          </a:xfrm>
          <a:prstGeom prst="teardrop">
            <a:avLst>
              <a:gd name="adj" fmla="val 50703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6200000">
            <a:off x="267892" y="732217"/>
            <a:ext cx="3000396" cy="3536181"/>
          </a:xfrm>
          <a:prstGeom prst="teardrop">
            <a:avLst>
              <a:gd name="adj" fmla="val 3957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85728"/>
            <a:ext cx="7358114" cy="4429156"/>
          </a:xfrm>
          <a:prstGeom prst="round2SameRect">
            <a:avLst>
              <a:gd name="adj1" fmla="val 16667"/>
              <a:gd name="adj2" fmla="val 50000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t"/>
            <a:r>
              <a:rPr lang="ru-RU" sz="3600" b="1" cap="all" dirty="0" smtClean="0">
                <a:solidFill>
                  <a:schemeClr val="accent4">
                    <a:lumMod val="75000"/>
                  </a:schemeClr>
                </a:solidFill>
              </a:rPr>
              <a:t>Развитие мотивации у детей как одно из направлений </a:t>
            </a:r>
            <a:r>
              <a:rPr lang="ru-RU" sz="3600" b="1" cap="all" dirty="0" err="1" smtClean="0">
                <a:solidFill>
                  <a:schemeClr val="accent4">
                    <a:lumMod val="75000"/>
                  </a:schemeClr>
                </a:solidFill>
              </a:rPr>
              <a:t>логокоррекционной</a:t>
            </a:r>
            <a:r>
              <a:rPr lang="ru-RU" sz="3600" b="1" cap="all" dirty="0" smtClean="0">
                <a:solidFill>
                  <a:schemeClr val="accent4">
                    <a:lumMod val="75000"/>
                  </a:schemeClr>
                </a:solidFill>
              </a:rPr>
              <a:t> работы</a:t>
            </a:r>
            <a:r>
              <a:rPr lang="ru-RU" sz="3100" b="1" cap="all" dirty="0" smtClean="0">
                <a:solidFill>
                  <a:srgbClr val="7030A0"/>
                </a:solidFill>
              </a:rPr>
              <a:t/>
            </a:r>
            <a:br>
              <a:rPr lang="ru-RU" sz="3100" b="1" cap="all" dirty="0" smtClean="0">
                <a:solidFill>
                  <a:srgbClr val="7030A0"/>
                </a:solidFill>
              </a:rPr>
            </a:br>
            <a:r>
              <a:rPr lang="ru-RU" sz="1600" b="1" cap="all" dirty="0" smtClean="0"/>
              <a:t/>
            </a:r>
            <a:br>
              <a:rPr lang="ru-RU" sz="1600" b="1" cap="all" dirty="0" smtClean="0"/>
            </a:br>
            <a:r>
              <a:rPr lang="ru-RU" sz="2000" b="1" cap="all" dirty="0" smtClean="0">
                <a:solidFill>
                  <a:srgbClr val="C00000"/>
                </a:solidFill>
              </a:rPr>
              <a:t>                                                                                                     </a:t>
            </a:r>
            <a:br>
              <a:rPr lang="ru-RU" sz="2000" b="1" cap="all" dirty="0" smtClean="0">
                <a:solidFill>
                  <a:srgbClr val="C00000"/>
                </a:solidFill>
              </a:rPr>
            </a:br>
            <a:r>
              <a:rPr lang="ru-RU" sz="2200" b="1" cap="all" dirty="0" smtClean="0">
                <a:solidFill>
                  <a:srgbClr val="7030A0"/>
                </a:solidFill>
                <a:latin typeface="Arial Black" pitchFamily="34" charset="0"/>
              </a:rPr>
              <a:t>      «</a:t>
            </a:r>
            <a:r>
              <a:rPr lang="ru-RU" sz="2200" b="1" dirty="0" smtClean="0">
                <a:solidFill>
                  <a:srgbClr val="7030A0"/>
                </a:solidFill>
                <a:latin typeface="Arial Black" pitchFamily="34" charset="0"/>
              </a:rPr>
              <a:t> Не насиловать душу ребенка,                       а вести его за собой»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                                                         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                                                                                                                                              				</a:t>
            </a:r>
            <a:r>
              <a:rPr lang="ru-RU" sz="2000" b="1" dirty="0" smtClean="0">
                <a:latin typeface="Arial Black" pitchFamily="34" charset="0"/>
              </a:rPr>
              <a:t>Сократ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0" y="4500570"/>
            <a:ext cx="9144000" cy="1428760"/>
          </a:xfrm>
          <a:prstGeom prst="wav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олна 14"/>
          <p:cNvSpPr/>
          <p:nvPr/>
        </p:nvSpPr>
        <p:spPr>
          <a:xfrm flipV="1">
            <a:off x="0" y="4643446"/>
            <a:ext cx="9144000" cy="1428760"/>
          </a:xfrm>
          <a:prstGeom prst="wave">
            <a:avLst>
              <a:gd name="adj1" fmla="val 20000"/>
              <a:gd name="adj2" fmla="val 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олна 15"/>
          <p:cNvSpPr/>
          <p:nvPr/>
        </p:nvSpPr>
        <p:spPr>
          <a:xfrm>
            <a:off x="0" y="4929198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72074"/>
            <a:ext cx="7858180" cy="1428760"/>
          </a:xfrm>
          <a:prstGeom prst="ellipseRibbon2">
            <a:avLst>
              <a:gd name="adj1" fmla="val 25000"/>
              <a:gd name="adj2" fmla="val 100000"/>
              <a:gd name="adj3" fmla="val 99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учитель-логопед </a:t>
            </a:r>
            <a:r>
              <a:rPr lang="ru-RU" sz="19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Хватик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Т.М.</a:t>
            </a:r>
          </a:p>
          <a:p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МКБДОУ детский сад «Радуга»</a:t>
            </a:r>
          </a:p>
          <a:p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 г.</a:t>
            </a:r>
          </a:p>
          <a:p>
            <a:endParaRPr lang="ru-RU" sz="1800" dirty="0"/>
          </a:p>
        </p:txBody>
      </p:sp>
      <p:sp>
        <p:nvSpPr>
          <p:cNvPr id="19" name="Прямоугольный треугольник 18"/>
          <p:cNvSpPr/>
          <p:nvPr/>
        </p:nvSpPr>
        <p:spPr>
          <a:xfrm>
            <a:off x="0" y="6215082"/>
            <a:ext cx="1080000" cy="642918"/>
          </a:xfrm>
          <a:prstGeom prst="rtTriangle">
            <a:avLst/>
          </a:prstGeom>
          <a:gradFill flip="none" rotWithShape="1">
            <a:gsLst>
              <a:gs pos="0">
                <a:srgbClr val="FF0000"/>
              </a:gs>
              <a:gs pos="35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rot="5400000">
            <a:off x="254260" y="-254260"/>
            <a:ext cx="571480" cy="1080000"/>
          </a:xfrm>
          <a:prstGeom prst="rtTriangle">
            <a:avLst/>
          </a:prstGeom>
          <a:gradFill flip="none" rotWithShape="1">
            <a:gsLst>
              <a:gs pos="0">
                <a:srgbClr val="FF0000"/>
              </a:gs>
              <a:gs pos="35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rot="10800000">
            <a:off x="8064000" y="0"/>
            <a:ext cx="1080000" cy="571480"/>
          </a:xfrm>
          <a:prstGeom prst="rtTriangle">
            <a:avLst/>
          </a:prstGeom>
          <a:gradFill flip="none" rotWithShape="1">
            <a:gsLst>
              <a:gs pos="0">
                <a:srgbClr val="FF0000"/>
              </a:gs>
              <a:gs pos="35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rot="16200000">
            <a:off x="8282541" y="5996541"/>
            <a:ext cx="642918" cy="1080000"/>
          </a:xfrm>
          <a:prstGeom prst="rtTriangle">
            <a:avLst/>
          </a:prstGeom>
          <a:gradFill flip="none" rotWithShape="1">
            <a:gsLst>
              <a:gs pos="0">
                <a:srgbClr val="FF0000"/>
              </a:gs>
              <a:gs pos="35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Дидактические игры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 descr="H:\фото ддет.сад\DSCN117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238310">
            <a:off x="173742" y="1327936"/>
            <a:ext cx="5071093" cy="357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фото ддет.сад\DSCN118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7343">
            <a:off x="4337553" y="3390836"/>
            <a:ext cx="4199020" cy="318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cap="all" dirty="0" smtClean="0">
                <a:latin typeface="Arial" pitchFamily="34" charset="0"/>
                <a:cs typeface="Arial" pitchFamily="34" charset="0"/>
              </a:rPr>
            </a:br>
            <a:r>
              <a:rPr lang="ru-RU" b="1" cap="all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Соревновательные элементы</a:t>
            </a:r>
            <a:r>
              <a:rPr lang="ru-RU" b="1" cap="all" dirty="0" smtClean="0">
                <a:latin typeface="Arial Black" pitchFamily="34" charset="0"/>
              </a:rPr>
              <a:t/>
            </a:r>
            <a:br>
              <a:rPr lang="ru-RU" b="1" cap="all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21506" name="Picture 2" descr="6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78720">
            <a:off x="2000232" y="1500174"/>
            <a:ext cx="542928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6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835824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6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500174"/>
            <a:ext cx="7705780" cy="474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214422"/>
          </a:xfrm>
          <a:solidFill>
            <a:srgbClr val="66FFFF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Социальное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поощрение.Самопоощрение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6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864399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8595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Чередование видов деятельности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pic>
        <p:nvPicPr>
          <p:cNvPr id="3" name="Picture 2" descr="6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976" y="1357298"/>
            <a:ext cx="3429024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6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76006">
            <a:off x="264974" y="2333456"/>
            <a:ext cx="5588207" cy="344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Мотивация логопеда- основа успешности коррекционного процесса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:\фото ддет.сад\DSCN036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857364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500042"/>
            <a:ext cx="8929718" cy="63579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21233456">
            <a:off x="266243" y="407773"/>
            <a:ext cx="7953009" cy="542793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Творческих успехов!</a:t>
            </a:r>
            <a:b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9698" name="Picture 2" descr="C:\Users\User\Pictures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357694"/>
            <a:ext cx="3286148" cy="1714512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3857628"/>
            <a:ext cx="3429024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Капля 11"/>
          <p:cNvSpPr/>
          <p:nvPr/>
        </p:nvSpPr>
        <p:spPr>
          <a:xfrm rot="16200000">
            <a:off x="892985" y="-892982"/>
            <a:ext cx="6858001" cy="8643965"/>
          </a:xfrm>
          <a:prstGeom prst="teardrop">
            <a:avLst/>
          </a:prstGeom>
          <a:solidFill>
            <a:srgbClr val="FE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6200000">
            <a:off x="1214443" y="-1214441"/>
            <a:ext cx="6429396" cy="885827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6200000">
            <a:off x="571501" y="-571499"/>
            <a:ext cx="5429264" cy="6572263"/>
          </a:xfrm>
          <a:prstGeom prst="teardrop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6200000">
            <a:off x="428624" y="-428623"/>
            <a:ext cx="4143380" cy="5000627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6200000">
            <a:off x="267893" y="-267892"/>
            <a:ext cx="3000396" cy="3536181"/>
          </a:xfrm>
          <a:prstGeom prst="teardrop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285720" y="1643050"/>
            <a:ext cx="8515352" cy="4929222"/>
          </a:xfrm>
          <a:prstGeom prst="round2SameRect">
            <a:avLst>
              <a:gd name="adj1" fmla="val 0"/>
              <a:gd name="adj2" fmla="val 14693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80000"/>
                </a:schemeClr>
              </a:gs>
              <a:gs pos="35000">
                <a:srgbClr val="FFEAD9">
                  <a:alpha val="80000"/>
                </a:srgbClr>
              </a:gs>
              <a:gs pos="100000">
                <a:schemeClr val="bg1">
                  <a:alpha val="80000"/>
                </a:schemeClr>
              </a:gs>
            </a:gsLst>
          </a:gradFill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На логопедических занятиях мотивация ребенка к деятельности по коррекции собственных речевых нарушений играет важную роль как в процессе, так и в результате коррекционной работы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0" y="0"/>
            <a:ext cx="9144000" cy="1428760"/>
          </a:xfrm>
          <a:prstGeom prst="wav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олна 14"/>
          <p:cNvSpPr/>
          <p:nvPr/>
        </p:nvSpPr>
        <p:spPr>
          <a:xfrm flipV="1">
            <a:off x="0" y="142876"/>
            <a:ext cx="9144000" cy="1428760"/>
          </a:xfrm>
          <a:prstGeom prst="wave">
            <a:avLst>
              <a:gd name="adj1" fmla="val 20000"/>
              <a:gd name="adj2" fmla="val 61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олна 15"/>
          <p:cNvSpPr/>
          <p:nvPr/>
        </p:nvSpPr>
        <p:spPr>
          <a:xfrm>
            <a:off x="0" y="428628"/>
            <a:ext cx="9144000" cy="1034619"/>
          </a:xfrm>
          <a:prstGeom prst="wave">
            <a:avLst>
              <a:gd name="adj1" fmla="val 20000"/>
              <a:gd name="adj2" fmla="val -13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500430" y="500042"/>
            <a:ext cx="5143536" cy="1214446"/>
          </a:xfrm>
          <a:gradFill>
            <a:gsLst>
              <a:gs pos="0">
                <a:schemeClr val="accent3">
                  <a:tint val="50000"/>
                  <a:satMod val="300000"/>
                  <a:alpha val="75000"/>
                </a:schemeClr>
              </a:gs>
              <a:gs pos="35000">
                <a:schemeClr val="accent3">
                  <a:tint val="37000"/>
                  <a:satMod val="300000"/>
                  <a:alpha val="74000"/>
                </a:schemeClr>
              </a:gs>
              <a:gs pos="100000">
                <a:schemeClr val="accent3">
                  <a:tint val="15000"/>
                  <a:satMod val="350000"/>
                  <a:alpha val="75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«Не насиловать душу ребёнка,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а вести его за собой</a:t>
            </a:r>
            <a:r>
              <a:rPr lang="ru-RU" sz="2200" dirty="0" smtClean="0">
                <a:solidFill>
                  <a:srgbClr val="C00000"/>
                </a:solidFill>
              </a:rPr>
              <a:t>»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                                                                       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/>
              <a:t>СОКРАТ</a:t>
            </a:r>
            <a:r>
              <a:rPr lang="ru-RU" sz="2700" dirty="0" smtClean="0"/>
              <a:t>                                            						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19" name="Пятиугольник 18"/>
          <p:cNvSpPr/>
          <p:nvPr/>
        </p:nvSpPr>
        <p:spPr>
          <a:xfrm rot="5400000">
            <a:off x="392877" y="1535893"/>
            <a:ext cx="785818" cy="1000132"/>
          </a:xfrm>
          <a:prstGeom prst="homePlate">
            <a:avLst>
              <a:gd name="adj" fmla="val 6120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иугольник 19"/>
          <p:cNvSpPr/>
          <p:nvPr/>
        </p:nvSpPr>
        <p:spPr>
          <a:xfrm rot="5400000">
            <a:off x="8215350" y="500054"/>
            <a:ext cx="1142984" cy="142876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иугольник 20">
            <a:hlinkClick r:id="" action="ppaction://hlinkshowjump?jump=nextslide"/>
          </p:cNvPr>
          <p:cNvSpPr/>
          <p:nvPr/>
        </p:nvSpPr>
        <p:spPr>
          <a:xfrm>
            <a:off x="8072650" y="6286520"/>
            <a:ext cx="500066" cy="428604"/>
          </a:xfrm>
          <a:prstGeom prst="homePlate">
            <a:avLst>
              <a:gd name="adj" fmla="val 11649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иугольник 21">
            <a:hlinkClick r:id="" action="ppaction://hlinkshowjump?jump=previousslide"/>
          </p:cNvPr>
          <p:cNvSpPr/>
          <p:nvPr/>
        </p:nvSpPr>
        <p:spPr>
          <a:xfrm rot="10800000">
            <a:off x="7501146" y="6286520"/>
            <a:ext cx="500066" cy="428604"/>
          </a:xfrm>
          <a:prstGeom prst="homePlate">
            <a:avLst>
              <a:gd name="adj" fmla="val 11667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множение 22">
            <a:hlinkClick r:id="" action="ppaction://hlinkshowjump?jump=endshow"/>
          </p:cNvPr>
          <p:cNvSpPr/>
          <p:nvPr/>
        </p:nvSpPr>
        <p:spPr>
          <a:xfrm>
            <a:off x="428220" y="6179269"/>
            <a:ext cx="714380" cy="642918"/>
          </a:xfrm>
          <a:prstGeom prst="mathMultiply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29642" cy="150019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sz="3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Формирование у ребенка потребности к правильной речи, как составной части мотивации</a:t>
            </a:r>
            <a:endParaRPr lang="ru-RU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84296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0303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000240"/>
            <a:ext cx="864399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785926"/>
            <a:ext cx="8858280" cy="496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30303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у ребенка потребности к преодолению трудностей на логопедических занятиях;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у ребенка положительного настроя на деятельность на логопедических занятиях;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у дошкольника потребности к самоконтролю над правильным звукопроизношением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303030"/>
                </a:solidFill>
                <a:effectLst/>
                <a:ea typeface="Times New Roman" pitchFamily="18" charset="0"/>
                <a:cs typeface="Times New Roman" pitchFamily="18" charset="0"/>
              </a:rPr>
              <a:t>.                                                                  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2330" y="5429264"/>
            <a:ext cx="1857355" cy="12144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t"/>
            <a:r>
              <a:rPr lang="ru-RU" b="1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Методы и приемы       стимулирования мотивации на логопедических занятиях</a:t>
            </a:r>
            <a:br>
              <a:rPr lang="ru-RU" b="1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b="1" cap="all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4214818"/>
            <a:ext cx="2447925" cy="2200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4290"/>
            <a:ext cx="1244599" cy="11657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02496">
            <a:off x="541315" y="645744"/>
            <a:ext cx="7164879" cy="118725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516529"/>
                </a:solidFill>
                <a:latin typeface="Arial Black" pitchFamily="34" charset="0"/>
              </a:rPr>
              <a:t>РЕЧЕЦВЕТИК</a:t>
            </a:r>
            <a:endParaRPr lang="ru-RU" dirty="0">
              <a:solidFill>
                <a:srgbClr val="516529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812235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450059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00685" flipH="1">
            <a:off x="6057851" y="279356"/>
            <a:ext cx="3071834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Создание ситуации успеха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9458" name="Picture 2" descr="65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3116"/>
            <a:ext cx="7215238" cy="387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Сказкотерапия</a:t>
            </a:r>
            <a:r>
              <a:rPr lang="ru-RU" sz="5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5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6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714488"/>
            <a:ext cx="71438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Куклотерапия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6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4488"/>
            <a:ext cx="74295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err="1" smtClean="0">
                <a:solidFill>
                  <a:srgbClr val="516529"/>
                </a:solidFill>
                <a:latin typeface="Arial" pitchFamily="34" charset="0"/>
                <a:cs typeface="Arial" pitchFamily="34" charset="0"/>
              </a:rPr>
              <a:t>Наглядные</a:t>
            </a:r>
            <a:r>
              <a:rPr lang="en-US" sz="5400" b="1" dirty="0" smtClean="0">
                <a:solidFill>
                  <a:srgbClr val="51652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b="1" dirty="0" err="1" smtClean="0">
                <a:solidFill>
                  <a:srgbClr val="516529"/>
                </a:solidFill>
                <a:latin typeface="Arial" pitchFamily="34" charset="0"/>
                <a:cs typeface="Arial" pitchFamily="34" charset="0"/>
              </a:rPr>
              <a:t>материалы</a:t>
            </a:r>
            <a:r>
              <a:rPr lang="en-US" sz="5400" dirty="0" smtClean="0">
                <a:solidFill>
                  <a:srgbClr val="51652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5400" dirty="0">
              <a:solidFill>
                <a:srgbClr val="51652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SCF141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3714776" cy="301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фото ддет.сад\DSCN11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1894">
            <a:off x="3929058" y="1357298"/>
            <a:ext cx="48720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фото ддет.сад\DSCN11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80899">
            <a:off x="1428728" y="4286256"/>
            <a:ext cx="514353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000825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30008255</Template>
  <TotalTime>325</TotalTime>
  <Words>116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30008255</vt:lpstr>
      <vt:lpstr>Развитие мотивации у детей как одно из направлений логокоррекционной работы                                                                                                              « Не насиловать душу ребенка,                       а вести его за собой»                                                                                                                                                                                                                                                        Сократ </vt:lpstr>
      <vt:lpstr>    «Не насиловать душу ребёнка, а вести его за собой»                                                                         СОКРАТ                                                   </vt:lpstr>
      <vt:lpstr> Формирование у ребенка потребности к правильной речи, как составной части мотивации</vt:lpstr>
      <vt:lpstr>  Методы и приемы       стимулирования мотивации на логопедических занятиях </vt:lpstr>
      <vt:lpstr>РЕЧЕЦВЕТИК</vt:lpstr>
      <vt:lpstr>Создание ситуации успеха</vt:lpstr>
      <vt:lpstr>Сказкотерапия </vt:lpstr>
      <vt:lpstr>Куклотерапия</vt:lpstr>
      <vt:lpstr>Наглядные материалы </vt:lpstr>
      <vt:lpstr>Дидактические игры</vt:lpstr>
      <vt:lpstr> Соревновательные элементы </vt:lpstr>
      <vt:lpstr>Социальное поощрение.Самопоощрение</vt:lpstr>
      <vt:lpstr>Слайд 13</vt:lpstr>
      <vt:lpstr>Чередование видов деятельности </vt:lpstr>
      <vt:lpstr>Мотивация логопеда- основа успешности коррекционного процесса</vt:lpstr>
      <vt:lpstr>Творческих успехов!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мотивации как одно из направлений лого-коррекционной работы                                                                                                                                                                Не насиловать душу ребенка,                               а вести его за собой.                                                                                                                                                                                                                                             Сократ</dc:title>
  <dc:creator>User</dc:creator>
  <cp:lastModifiedBy>Радуга</cp:lastModifiedBy>
  <cp:revision>36</cp:revision>
  <dcterms:created xsi:type="dcterms:W3CDTF">2018-09-19T06:55:25Z</dcterms:created>
  <dcterms:modified xsi:type="dcterms:W3CDTF">2019-05-17T04:14:45Z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TC300082551049</vt:lpwstr>
  </property>
</Properties>
</file>