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5" r:id="rId3"/>
    <p:sldId id="266" r:id="rId4"/>
    <p:sldId id="261" r:id="rId5"/>
    <p:sldId id="263" r:id="rId6"/>
    <p:sldId id="264" r:id="rId7"/>
    <p:sldId id="260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00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65980-BBF0-48D6-A80F-88C8FE2467CE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97853-85A3-487D-B11C-95B7F794D5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5.jpeg"/><Relationship Id="rId7" Type="http://schemas.openxmlformats.org/officeDocument/2006/relationships/image" Target="../media/image23.jpeg"/><Relationship Id="rId12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30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16.jpe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395536" y="0"/>
            <a:ext cx="8103816" cy="2232248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78414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2700000" scaled="1"/>
                </a:gradFill>
                <a:effectLst/>
                <a:latin typeface="Times New Roman"/>
                <a:cs typeface="Times New Roman"/>
              </a:rPr>
              <a:t>Сладкий колпачок </a:t>
            </a:r>
            <a:endParaRPr lang="ru-RU" sz="3600" b="1" kern="10" spc="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rgbClr val="0047FF"/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lin ang="2700000" scaled="1"/>
              </a:gradFill>
              <a:effectLst/>
              <a:latin typeface="Times New Roman"/>
              <a:cs typeface="Times New Roman"/>
            </a:endParaRPr>
          </a:p>
        </p:txBody>
      </p:sp>
      <p:pic>
        <p:nvPicPr>
          <p:cNvPr id="1032" name="Picture 8" descr="http://pngimg.com/uploads/bonbon/bonbon_PNG1387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3717032"/>
            <a:ext cx="1584176" cy="1182150"/>
          </a:xfrm>
          <a:prstGeom prst="rect">
            <a:avLst/>
          </a:prstGeom>
          <a:noFill/>
        </p:spPr>
      </p:pic>
      <p:pic>
        <p:nvPicPr>
          <p:cNvPr id="8" name="Picture 8" descr="http://pngimg.com/uploads/bonbon/bonbon_PNG1387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868144" y="4365104"/>
            <a:ext cx="1368152" cy="1063515"/>
          </a:xfrm>
          <a:prstGeom prst="rect">
            <a:avLst/>
          </a:prstGeom>
          <a:noFill/>
        </p:spPr>
      </p:pic>
      <p:pic>
        <p:nvPicPr>
          <p:cNvPr id="13" name="Picture 2" descr="https://irp-cdn.multiscreensite.com/35ec57c6/dms3rep/multi/tablet/music-notes-clip-art-png-MUSIC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4725144"/>
            <a:ext cx="4561992" cy="1741905"/>
          </a:xfrm>
          <a:prstGeom prst="rect">
            <a:avLst/>
          </a:prstGeom>
          <a:noFill/>
        </p:spPr>
      </p:pic>
      <p:pic>
        <p:nvPicPr>
          <p:cNvPr id="15" name="Picture 2" descr="https://irp-cdn.multiscreensite.com/35ec57c6/dms3rep/multi/tablet/music-notes-clip-art-png-MUSIC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5148064" y="3068960"/>
            <a:ext cx="3744416" cy="3470097"/>
          </a:xfrm>
          <a:prstGeom prst="rect">
            <a:avLst/>
          </a:prstGeom>
          <a:noFill/>
        </p:spPr>
      </p:pic>
      <p:pic>
        <p:nvPicPr>
          <p:cNvPr id="1029" name="Picture 5" descr="https://owips.com/sites/default/files/clipart/cap-clipart/492743/cap-clipart-birthday-party-492743-3219817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987824" y="2152734"/>
            <a:ext cx="3092249" cy="4705266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1844824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Музыкально-дидактическая игра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886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     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Цель:</a:t>
            </a:r>
          </a:p>
          <a:p>
            <a:r>
              <a:rPr lang="ru-RU" sz="2400" b="1" dirty="0" smtClean="0">
                <a:solidFill>
                  <a:srgbClr val="0000FF"/>
                </a:solidFill>
              </a:rPr>
              <a:t>            </a:t>
            </a:r>
            <a:r>
              <a:rPr lang="ru-RU" sz="2400" dirty="0" smtClean="0">
                <a:solidFill>
                  <a:srgbClr val="0000FF"/>
                </a:solidFill>
              </a:rPr>
              <a:t>Закрепление </a:t>
            </a:r>
            <a:r>
              <a:rPr lang="ru-RU" sz="2400" dirty="0">
                <a:solidFill>
                  <a:srgbClr val="0000FF"/>
                </a:solidFill>
              </a:rPr>
              <a:t>пройденного музыкального </a:t>
            </a:r>
            <a:r>
              <a:rPr lang="ru-RU" sz="2400" dirty="0" smtClean="0">
                <a:solidFill>
                  <a:srgbClr val="0000FF"/>
                </a:solidFill>
              </a:rPr>
              <a:t>материала  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8434" name="Picture 2" descr="http://mokeevalena.delfin33.caduk.ru/images/childrenandnotesco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4653136"/>
            <a:ext cx="4827845" cy="194905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908720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 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Задачи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sz="2400" dirty="0">
                <a:solidFill>
                  <a:srgbClr val="0000FF"/>
                </a:solidFill>
              </a:rPr>
              <a:t>Развитие </a:t>
            </a:r>
            <a:r>
              <a:rPr lang="ru-RU" sz="2400" dirty="0" err="1">
                <a:solidFill>
                  <a:srgbClr val="0000FF"/>
                </a:solidFill>
              </a:rPr>
              <a:t>звуковысотного</a:t>
            </a:r>
            <a:r>
              <a:rPr lang="ru-RU" sz="2400" dirty="0">
                <a:solidFill>
                  <a:srgbClr val="0000FF"/>
                </a:solidFill>
              </a:rPr>
              <a:t> слуха</a:t>
            </a:r>
          </a:p>
          <a:p>
            <a:r>
              <a:rPr lang="ru-RU" sz="2400" dirty="0">
                <a:solidFill>
                  <a:srgbClr val="0000FF"/>
                </a:solidFill>
              </a:rPr>
              <a:t>Развитие чувства ритма</a:t>
            </a:r>
          </a:p>
          <a:p>
            <a:r>
              <a:rPr lang="ru-RU" sz="2400" dirty="0">
                <a:solidFill>
                  <a:srgbClr val="0000FF"/>
                </a:solidFill>
              </a:rPr>
              <a:t>Развитие тембрового и динамического слуха</a:t>
            </a:r>
          </a:p>
          <a:p>
            <a:r>
              <a:rPr lang="ru-RU" sz="2400" dirty="0">
                <a:solidFill>
                  <a:srgbClr val="0000FF"/>
                </a:solidFill>
              </a:rPr>
              <a:t>Развитее инициативы, самостоятельности, способности к восприятию</a:t>
            </a:r>
          </a:p>
          <a:p>
            <a:r>
              <a:rPr lang="ru-RU" sz="2400" dirty="0">
                <a:solidFill>
                  <a:srgbClr val="0000FF"/>
                </a:solidFill>
              </a:rPr>
              <a:t>Развитие творческой активности</a:t>
            </a:r>
          </a:p>
          <a:p>
            <a:r>
              <a:rPr lang="ru-RU" sz="2400" dirty="0">
                <a:solidFill>
                  <a:srgbClr val="0000FF"/>
                </a:solidFill>
              </a:rPr>
              <a:t>Формирование нравственных качеств личности (чувство товарищества, ответственности и др.)</a:t>
            </a:r>
          </a:p>
          <a:p>
            <a:r>
              <a:rPr lang="ru-RU" sz="2400" dirty="0">
                <a:solidFill>
                  <a:srgbClr val="0000FF"/>
                </a:solidFill>
              </a:rPr>
              <a:t>Обогащение новыми впечатлениями.</a:t>
            </a:r>
          </a:p>
        </p:txBody>
      </p:sp>
      <p:pic>
        <p:nvPicPr>
          <p:cNvPr id="10" name="Рисунок 9" descr="http://www.jenningswire.com/wp-content/uploads/2013/02/musicnotes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48969">
            <a:off x="-100445" y="230611"/>
            <a:ext cx="1531970" cy="746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32656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                                              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Ход игры</a:t>
            </a:r>
            <a:r>
              <a:rPr lang="ru-RU" sz="2400" dirty="0">
                <a:solidFill>
                  <a:srgbClr val="0000FF"/>
                </a:solidFill>
              </a:rPr>
              <a:t> </a:t>
            </a:r>
            <a:r>
              <a:rPr lang="ru-RU" sz="2400" dirty="0" smtClean="0">
                <a:solidFill>
                  <a:srgbClr val="0000FF"/>
                </a:solidFill>
              </a:rPr>
              <a:t>Приходит </a:t>
            </a:r>
            <a:r>
              <a:rPr lang="ru-RU" sz="2400" dirty="0">
                <a:solidFill>
                  <a:srgbClr val="0000FF"/>
                </a:solidFill>
              </a:rPr>
              <a:t> грустный </a:t>
            </a:r>
            <a:r>
              <a:rPr lang="ru-RU" sz="2400" dirty="0" smtClean="0">
                <a:solidFill>
                  <a:srgbClr val="0000FF"/>
                </a:solidFill>
              </a:rPr>
              <a:t>Гномик(либо какой другой персонаж). </a:t>
            </a:r>
            <a:r>
              <a:rPr lang="ru-RU" sz="2400" dirty="0">
                <a:solidFill>
                  <a:srgbClr val="0000FF"/>
                </a:solidFill>
              </a:rPr>
              <a:t>Он приготовил детям сладкое угощение, положил под колпачок, а под какой - забыл. Надо колпачок обязательно найти! Музыкальный руководитель предлагает </a:t>
            </a:r>
            <a:r>
              <a:rPr lang="ru-RU" sz="2400" dirty="0" smtClean="0">
                <a:solidFill>
                  <a:srgbClr val="0000FF"/>
                </a:solidFill>
              </a:rPr>
              <a:t>Гномику  </a:t>
            </a:r>
            <a:r>
              <a:rPr lang="ru-RU" sz="2400" dirty="0">
                <a:solidFill>
                  <a:srgbClr val="0000FF"/>
                </a:solidFill>
              </a:rPr>
              <a:t>подойти к любому колпачку (кроме того, где лежит сюрприз), и дети выполняют задание, найденное под ним. Под последним колпачком – угощение.</a:t>
            </a:r>
          </a:p>
          <a:p>
            <a:r>
              <a:rPr lang="ru-RU" sz="2400" dirty="0">
                <a:solidFill>
                  <a:srgbClr val="0000FF"/>
                </a:solidFill>
              </a:rPr>
              <a:t> Колпачок с угощением может находиться не только в поле зрения детей, но и быть где-то спрятан</a:t>
            </a:r>
            <a:r>
              <a:rPr lang="ru-RU" sz="2400" dirty="0" smtClean="0">
                <a:solidFill>
                  <a:srgbClr val="0000FF"/>
                </a:solidFill>
              </a:rPr>
              <a:t>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1" y="332656"/>
            <a:ext cx="12241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Возраст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dirty="0" smtClean="0">
              <a:solidFill>
                <a:srgbClr val="00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332656"/>
            <a:ext cx="3274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Для детей от 5 до 7 лет 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90872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</a:rPr>
              <a:t>Эту игру можно проводить после  тематических  утренников, используя  знакомые музыкальные номера.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23564" name="Picture 12" descr="http://www.playcast.ru/uploads/2016/11/07/20448664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11760" y="5085184"/>
            <a:ext cx="4661248" cy="1386925"/>
          </a:xfrm>
          <a:prstGeom prst="rect">
            <a:avLst/>
          </a:prstGeom>
          <a:noFill/>
        </p:spPr>
      </p:pic>
      <p:pic>
        <p:nvPicPr>
          <p:cNvPr id="18" name="Рисунок 17" descr="https://avatanplus.com/files/resources/original/570bcdfd8a59e154061ca67f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64462" y="5013176"/>
            <a:ext cx="1079538" cy="153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s://avatanplus.com/files/resources/original/570bcdfd8a59e154061ca67f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68344" y="4797152"/>
            <a:ext cx="711696" cy="10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avatanplus.com/files/resources/original/570bcdfd8a59e154061ca67f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59632" y="5013176"/>
            <a:ext cx="108012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</a:t>
            </a:r>
            <a:r>
              <a:rPr lang="ru-RU" sz="3600" b="1" dirty="0">
                <a:solidFill>
                  <a:srgbClr val="0000FF"/>
                </a:solidFill>
              </a:rPr>
              <a:t> </a:t>
            </a:r>
            <a:r>
              <a:rPr lang="ru-RU" sz="3600" b="1" dirty="0">
                <a:solidFill>
                  <a:srgbClr val="C00000"/>
                </a:solidFill>
              </a:rPr>
              <a:t>Игровой </a:t>
            </a:r>
            <a:r>
              <a:rPr lang="ru-RU" sz="3600" b="1" dirty="0" smtClean="0">
                <a:solidFill>
                  <a:srgbClr val="C00000"/>
                </a:solidFill>
              </a:rPr>
              <a:t>материал 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ru-RU" sz="2400" i="1" dirty="0">
                <a:solidFill>
                  <a:srgbClr val="0000FF"/>
                </a:solidFill>
              </a:rPr>
              <a:t>Демонстрационный</a:t>
            </a:r>
            <a:r>
              <a:rPr lang="ru-RU" sz="2400" dirty="0">
                <a:solidFill>
                  <a:srgbClr val="0000FF"/>
                </a:solidFill>
              </a:rPr>
              <a:t>: колпачки разных цветов по количеству музыкальных номеров и ещё один – для конфет, карточки с заданием (спеть знакомую песню, исполнить танец, хоровод, прочитать стихи). На карточках – рисунки по сюжету произведения или текст, который читает взрослый. Конфеты на каждого ребёнка.</a:t>
            </a:r>
          </a:p>
        </p:txBody>
      </p:sp>
      <p:pic>
        <p:nvPicPr>
          <p:cNvPr id="9" name="Picture 10" descr="http://www.playcast.ru/uploads/2018/10/19/2599818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641"/>
            <a:ext cx="2358661" cy="1584176"/>
          </a:xfrm>
          <a:prstGeom prst="rect">
            <a:avLst/>
          </a:prstGeom>
          <a:noFill/>
        </p:spPr>
      </p:pic>
      <p:pic>
        <p:nvPicPr>
          <p:cNvPr id="17410" name="Picture 2" descr="https://arthall13.ucoz.ua/diti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3356992"/>
            <a:ext cx="6048672" cy="318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8640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                           </a:t>
            </a:r>
            <a:r>
              <a:rPr lang="ru-RU" sz="3600" b="1" dirty="0">
                <a:solidFill>
                  <a:srgbClr val="0000FF"/>
                </a:solidFill>
              </a:rPr>
              <a:t> </a:t>
            </a:r>
            <a:r>
              <a:rPr lang="ru-RU" sz="3600" b="1" dirty="0" smtClean="0">
                <a:solidFill>
                  <a:srgbClr val="0000FF"/>
                </a:solidFill>
              </a:rPr>
              <a:t>Карточки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8" name="Рисунок 7" descr="http://glass-house.kz/uploads/gallery/image_8_137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08720"/>
            <a:ext cx="23762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717032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908720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908720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playcast.ru/uploads/2016/03/06/17694442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980728"/>
            <a:ext cx="223224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717032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3717032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professional-development.com.au/wp-content/uploads/2016/02/glorious-choir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3789040"/>
            <a:ext cx="2088232" cy="201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lugasanshk.ucoz.ru/prazdniki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8184" y="3933056"/>
            <a:ext cx="218313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lepassetempsderose.l.e.pic.centerblog.net/o/c1d03a6a.pn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372200" y="1052736"/>
            <a:ext cx="186047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i.pinimg.com/564x/c0/a5/81/c0a5810da480770fd4bb3c59f09ce020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827584" y="1124744"/>
            <a:ext cx="1427410" cy="205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pp.userapi.com/c849532/v849532520/c916f/D3PTaGtHjiM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9552" y="4077072"/>
            <a:ext cx="2120615" cy="156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www.jenningswire.com/wp-content/uploads/2013/02/musicnotes.jpg"/>
          <p:cNvPicPr/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188640"/>
            <a:ext cx="1818085" cy="888674"/>
          </a:xfrm>
          <a:prstGeom prst="rect">
            <a:avLst/>
          </a:prstGeom>
          <a:noFill/>
        </p:spPr>
      </p:pic>
      <p:pic>
        <p:nvPicPr>
          <p:cNvPr id="27" name="Рисунок 26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996952"/>
            <a:ext cx="293762" cy="648072"/>
          </a:xfrm>
          <a:prstGeom prst="rect">
            <a:avLst/>
          </a:prstGeom>
          <a:noFill/>
        </p:spPr>
      </p:pic>
      <p:pic>
        <p:nvPicPr>
          <p:cNvPr id="29" name="Рисунок 28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2192" y="3149352"/>
            <a:ext cx="293762" cy="648072"/>
          </a:xfrm>
          <a:prstGeom prst="rect">
            <a:avLst/>
          </a:prstGeom>
          <a:noFill/>
        </p:spPr>
      </p:pic>
      <p:pic>
        <p:nvPicPr>
          <p:cNvPr id="30" name="Рисунок 29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924944"/>
            <a:ext cx="293762" cy="648072"/>
          </a:xfrm>
          <a:prstGeom prst="rect">
            <a:avLst/>
          </a:prstGeom>
          <a:noFill/>
        </p:spPr>
      </p:pic>
      <p:pic>
        <p:nvPicPr>
          <p:cNvPr id="31" name="Рисунок 30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3068960"/>
            <a:ext cx="293762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88640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               </a:t>
            </a:r>
            <a:r>
              <a:rPr lang="ru-RU" sz="3600" b="1" dirty="0">
                <a:solidFill>
                  <a:srgbClr val="0000FF"/>
                </a:solidFill>
              </a:rPr>
              <a:t> </a:t>
            </a:r>
            <a:r>
              <a:rPr lang="ru-RU" sz="3600" b="1" dirty="0" smtClean="0">
                <a:solidFill>
                  <a:srgbClr val="0000FF"/>
                </a:solidFill>
              </a:rPr>
              <a:t>           Карточки</a:t>
            </a:r>
          </a:p>
          <a:p>
            <a:r>
              <a:rPr lang="ru-RU" sz="2400" dirty="0" smtClean="0">
                <a:solidFill>
                  <a:srgbClr val="0000FF"/>
                </a:solidFill>
              </a:rPr>
              <a:t> 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8" name="Рисунок 7" descr="http://glass-house.kz/uploads/gallery/image_8_137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08720"/>
            <a:ext cx="23762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3573016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980728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908720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645024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glass-house.kz/uploads/gallery/image_8_1371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3717032"/>
            <a:ext cx="24635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mag98ds.caduk.ru/images/orkestrkruzhok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1124744"/>
            <a:ext cx="1961951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www.playcast.ru/uploads/2018/06/22/25440829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1560" y="3789040"/>
            <a:ext cx="1800200" cy="1944216"/>
          </a:xfrm>
          <a:prstGeom prst="rect">
            <a:avLst/>
          </a:prstGeom>
          <a:noFill/>
        </p:spPr>
      </p:pic>
      <p:pic>
        <p:nvPicPr>
          <p:cNvPr id="20" name="Рисунок 19" descr="http://www.jenningswire.com/wp-content/uploads/2013/02/musicnotes.jpg"/>
          <p:cNvPicPr/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188640"/>
            <a:ext cx="1818085" cy="888674"/>
          </a:xfrm>
          <a:prstGeom prst="rect">
            <a:avLst/>
          </a:prstGeom>
          <a:noFill/>
        </p:spPr>
      </p:pic>
      <p:pic>
        <p:nvPicPr>
          <p:cNvPr id="21" name="Рисунок 20" descr="https://pickimage.ru/wp-content/uploads/images/detskie/dance/tanec12.jpg"/>
          <p:cNvPicPr/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124744"/>
            <a:ext cx="176668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mdou14lip.ru/files/2017/08/23/deti1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563888" y="3789040"/>
            <a:ext cx="1660772" cy="208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ds.pvl.su/uploads/1548058253.88-410799_1.pn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84168" y="1268760"/>
            <a:ext cx="21001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ruread.net/bookimages/51006/i_013.pn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300192" y="3933056"/>
            <a:ext cx="197130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996952"/>
            <a:ext cx="293762" cy="648072"/>
          </a:xfrm>
          <a:prstGeom prst="rect">
            <a:avLst/>
          </a:prstGeom>
          <a:noFill/>
        </p:spPr>
      </p:pic>
      <p:pic>
        <p:nvPicPr>
          <p:cNvPr id="26" name="Рисунок 25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2192" y="3149352"/>
            <a:ext cx="293762" cy="648072"/>
          </a:xfrm>
          <a:prstGeom prst="rect">
            <a:avLst/>
          </a:prstGeom>
          <a:noFill/>
        </p:spPr>
      </p:pic>
      <p:pic>
        <p:nvPicPr>
          <p:cNvPr id="27" name="Рисунок 26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2924944"/>
            <a:ext cx="293762" cy="648072"/>
          </a:xfrm>
          <a:prstGeom prst="rect">
            <a:avLst/>
          </a:prstGeom>
          <a:noFill/>
        </p:spPr>
      </p:pic>
      <p:pic>
        <p:nvPicPr>
          <p:cNvPr id="28" name="Рисунок 27" descr="https://i.pinimg.com/originals/87/75/bf/8775bff07a0fb076424b127f8cf2484a.jpg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068960"/>
            <a:ext cx="293762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404664"/>
            <a:ext cx="3528392" cy="2736304"/>
          </a:xfrm>
          <a:prstGeom prst="rect">
            <a:avLst/>
          </a:prstGeom>
          <a:noFill/>
          <a:ln w="444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16016" y="404664"/>
            <a:ext cx="3672408" cy="2736304"/>
          </a:xfrm>
          <a:prstGeom prst="rect">
            <a:avLst/>
          </a:prstGeom>
          <a:noFill/>
          <a:ln w="444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3429000"/>
            <a:ext cx="3528392" cy="2736304"/>
          </a:xfrm>
          <a:prstGeom prst="rect">
            <a:avLst/>
          </a:prstGeom>
          <a:noFill/>
          <a:ln w="444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3429000"/>
            <a:ext cx="3672408" cy="2736304"/>
          </a:xfrm>
          <a:prstGeom prst="rect">
            <a:avLst/>
          </a:prstGeom>
          <a:noFill/>
          <a:ln w="444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C:\Users\Acer\Desktop\Новая папка (2)\IMG_958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00042"/>
            <a:ext cx="323373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Acer\Desktop\Новая папка (2)\IMG_958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500042"/>
            <a:ext cx="335758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Acer\Desktop\Новая папка (2)\IMG_95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3571876"/>
            <a:ext cx="3429024" cy="253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Acer\Desktop\Новая папка (2)\IMG_959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29190" y="3571876"/>
            <a:ext cx="3421058" cy="2565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odwa.com.ua/wp-content/uploads/2017/04/DD-Abstract-Background-40295-Preview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7504" y="188640"/>
            <a:ext cx="8856984" cy="6408712"/>
          </a:xfrm>
          <a:prstGeom prst="rect">
            <a:avLst/>
          </a:prstGeom>
          <a:noFill/>
          <a:ln w="635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72816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Презентацию подготовила музыкальный руководитель МБДОУ №9 Устиненкова Инна Владимировна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8434" name="Picture 2" descr="http://mokeevalena.delfin33.caduk.ru/images/childrenandnotesco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3068960"/>
            <a:ext cx="5457504" cy="305279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67544" y="476672"/>
            <a:ext cx="7920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Спасибо за внимание 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94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19</cp:revision>
  <dcterms:created xsi:type="dcterms:W3CDTF">2019-05-11T13:44:27Z</dcterms:created>
  <dcterms:modified xsi:type="dcterms:W3CDTF">2019-05-16T19:53:55Z</dcterms:modified>
</cp:coreProperties>
</file>