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sldIdLst>
    <p:sldId id="25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003300"/>
    <a:srgbClr val="FF00FF"/>
    <a:srgbClr val="006600"/>
    <a:srgbClr val="800000"/>
    <a:srgbClr val="99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9460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8763742-0BA1-4939-BC33-143FAA7F41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03C22-7878-49DE-811F-504AD482E8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09F694-DA9F-4AB8-AF2C-C392668620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5CA4A6F-A0B2-44BF-B1CB-4E260198B1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902A6-3F70-4171-AE5D-C3FF6EB4A0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E1B47A-C0E9-4237-82DE-237EA40689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D520E-7FA2-446E-BE2E-766133964D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21A17-AA52-4DE3-AD68-7AAEF359BD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1FD194-E1A5-4795-9EB2-0D1AFEBEE0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AF9413-2841-4D01-8247-8C24E222BF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465C7-7966-4665-A8B8-8B69CF211B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DCBDD-1F0C-4FF7-A362-3CCF103428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02C0CF-EA39-4134-B7B8-AC18B3A6F5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ED8BDC-7777-4D3F-A194-74C245E592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1F4C8B-0B85-4CBE-8349-0A07819126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8F3FB1-877D-4058-9E97-E6C00DA687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8C7C3-25FD-45D8-8123-EBCE09B312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1A1D08-C5F7-4D42-96F7-77CACA60F1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00523D-6163-4889-970F-3A6179F26C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46710F-93C6-4818-AB5D-EB10E2B0AB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009412-F514-4EFD-BAA4-676B5AAAD7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EE481-6655-4EB0-B4D3-8CD3864775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76A93C-999D-497C-8A20-0C2153652E7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spd="med">
    <p:wedg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CCFD5A1-4CDF-4462-9E9C-D173831DE4F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edge/>
  </p:transition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14546" y="214290"/>
            <a:ext cx="6258832" cy="4243417"/>
          </a:xfrm>
        </p:spPr>
        <p:txBody>
          <a:bodyPr/>
          <a:lstStyle/>
          <a:p>
            <a:r>
              <a:rPr lang="ru-RU" sz="4000" b="1" dirty="0">
                <a:solidFill>
                  <a:schemeClr val="accent3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Современные формы взаимодействия учителя-логопеда и родителей в условиях </a:t>
            </a:r>
            <a:r>
              <a:rPr lang="ru-RU" sz="4000" b="1" dirty="0" err="1">
                <a:solidFill>
                  <a:schemeClr val="accent3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логопункта</a:t>
            </a:r>
            <a:r>
              <a:rPr lang="ru-RU" sz="4000" b="1" dirty="0">
                <a:solidFill>
                  <a:schemeClr val="accent3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 при реализации ФГОС ДО</a:t>
            </a:r>
            <a:r>
              <a:rPr lang="ru-RU" sz="40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</a:t>
            </a:r>
            <a:endParaRPr lang="ru-RU" sz="4000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85786" y="5000636"/>
            <a:ext cx="7786742" cy="128588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Подготовила учитель-логопед:  </a:t>
            </a:r>
            <a:r>
              <a:rPr lang="ru-RU" dirty="0" err="1" smtClean="0">
                <a:solidFill>
                  <a:srgbClr val="002060"/>
                </a:solidFill>
              </a:rPr>
              <a:t>Хватик</a:t>
            </a:r>
            <a:r>
              <a:rPr lang="ru-RU" dirty="0" smtClean="0">
                <a:solidFill>
                  <a:srgbClr val="002060"/>
                </a:solidFill>
              </a:rPr>
              <a:t> Т.М.,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МКДОУ детский сад « РАДУГА»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                                 2017г.                         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chemeClr val="accent3">
                  <a:lumMod val="25000"/>
                </a:schemeClr>
              </a:solidFill>
            </a:endParaRPr>
          </a:p>
        </p:txBody>
      </p:sp>
      <p:pic>
        <p:nvPicPr>
          <p:cNvPr id="6" name="Рисунок 5" descr="F:\Тат. Мих\ФГОС-ДО-e143004903356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28604"/>
            <a:ext cx="16668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6425" cy="642942"/>
          </a:xfrm>
        </p:spPr>
        <p:txBody>
          <a:bodyPr/>
          <a:lstStyle/>
          <a:p>
            <a:r>
              <a:rPr lang="ru-RU" dirty="0" smtClean="0"/>
              <a:t>                   </a:t>
            </a:r>
            <a:r>
              <a:rPr lang="ru-RU" sz="3600" b="1" dirty="0" smtClean="0">
                <a:solidFill>
                  <a:srgbClr val="002060"/>
                </a:solidFill>
              </a:rPr>
              <a:t>Рабочие листы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C:\Users\Радуга\Desktop\Фото\WP_20171214_047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142984"/>
            <a:ext cx="5939444" cy="3194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Радуга\Desktop\Фото\WP_20171214_04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3429000"/>
            <a:ext cx="5500726" cy="319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14290"/>
            <a:ext cx="8226425" cy="571504"/>
          </a:xfrm>
        </p:spPr>
        <p:txBody>
          <a:bodyPr/>
          <a:lstStyle/>
          <a:p>
            <a:r>
              <a:rPr lang="ru-RU" sz="2800" b="1" dirty="0" err="1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Лэпбук</a:t>
            </a:r>
            <a:r>
              <a:rPr lang="ru-RU" sz="2800" b="1" dirty="0" smtClean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 – сотворчество родителей и ребёнка</a:t>
            </a:r>
            <a:endParaRPr lang="ru-RU" sz="2800" dirty="0">
              <a:solidFill>
                <a:srgbClr val="006600"/>
              </a:solidFill>
            </a:endParaRPr>
          </a:p>
        </p:txBody>
      </p:sp>
      <p:pic>
        <p:nvPicPr>
          <p:cNvPr id="4" name="Содержимое 3" descr="F:\Фото  для  ТМХ\IMG_20171211_213754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571612"/>
            <a:ext cx="6215106" cy="4314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226425" cy="654032"/>
          </a:xfrm>
        </p:spPr>
        <p:txBody>
          <a:bodyPr/>
          <a:lstStyle/>
          <a:p>
            <a:r>
              <a:rPr lang="ru-RU" dirty="0" smtClean="0"/>
              <a:t>                     </a:t>
            </a:r>
            <a:r>
              <a:rPr lang="ru-RU" b="1" dirty="0" smtClean="0">
                <a:solidFill>
                  <a:schemeClr val="accent3">
                    <a:lumMod val="25000"/>
                  </a:schemeClr>
                </a:solidFill>
              </a:rPr>
              <a:t>Помогает брат</a:t>
            </a:r>
            <a:endParaRPr lang="ru-RU" b="1" dirty="0">
              <a:solidFill>
                <a:schemeClr val="accent3">
                  <a:lumMod val="25000"/>
                </a:schemeClr>
              </a:solidFill>
            </a:endParaRPr>
          </a:p>
        </p:txBody>
      </p:sp>
      <p:pic>
        <p:nvPicPr>
          <p:cNvPr id="4" name="Содержимое 3" descr="C:\Users\Радуга\Desktop\садик\IMG_294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214422"/>
            <a:ext cx="7143800" cy="4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6425" cy="939784"/>
          </a:xfrm>
        </p:spPr>
        <p:txBody>
          <a:bodyPr/>
          <a:lstStyle/>
          <a:p>
            <a:r>
              <a:rPr lang="ru-RU" dirty="0" smtClean="0"/>
              <a:t>        </a:t>
            </a:r>
            <a:r>
              <a:rPr lang="ru-RU" sz="3600" b="1" dirty="0" err="1" smtClean="0">
                <a:solidFill>
                  <a:srgbClr val="FF0000"/>
                </a:solidFill>
              </a:rPr>
              <a:t>Научу-ка</a:t>
            </a:r>
            <a:r>
              <a:rPr lang="ru-RU" sz="3600" b="1" dirty="0" smtClean="0">
                <a:solidFill>
                  <a:srgbClr val="FF0000"/>
                </a:solidFill>
              </a:rPr>
              <a:t> я тётю  «свистеть»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:\Users\User\Pictures\IMG_296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85926"/>
            <a:ext cx="6286544" cy="4168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869235" cy="1143000"/>
          </a:xfrm>
        </p:spPr>
        <p:txBody>
          <a:bodyPr/>
          <a:lstStyle/>
          <a:p>
            <a:r>
              <a:rPr lang="ru-RU" dirty="0" smtClean="0"/>
              <a:t>               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Учусь рассказывать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C:\Users\Радуга\Desktop\Фото\WP_20171214_006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2194400"/>
            <a:ext cx="6786610" cy="3663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</a:t>
            </a:r>
            <a:r>
              <a:rPr lang="ru-RU" b="1" dirty="0" smtClean="0">
                <a:solidFill>
                  <a:srgbClr val="C00000"/>
                </a:solidFill>
              </a:rPr>
              <a:t>Выучила дома </a:t>
            </a:r>
            <a:r>
              <a:rPr lang="ru-RU" b="1" dirty="0" err="1" smtClean="0">
                <a:solidFill>
                  <a:srgbClr val="C00000"/>
                </a:solidFill>
              </a:rPr>
              <a:t>чистоговорки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C:\Users\Радуга\Desktop\Фото\WP_20171214_031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000240"/>
            <a:ext cx="7500990" cy="392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868346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ИКТ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в работе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с родителями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подбор иллюстративного материала к домашним занятиям и для оформления стендов, папок-раскладушек</a:t>
            </a:r>
            <a:r>
              <a:rPr lang="ru-RU" b="1" i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(сканирование, интернет, принтер, презентация)</a:t>
            </a:r>
            <a:r>
              <a:rPr lang="ru-RU" b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,</a:t>
            </a:r>
          </a:p>
          <a:p>
            <a:pPr lvl="0"/>
            <a:r>
              <a:rPr lang="ru-RU" b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предлагаю родителям презентации речевых и логопедических игр,  </a:t>
            </a:r>
          </a:p>
          <a:p>
            <a:pPr lvl="0"/>
            <a:r>
              <a:rPr lang="ru-RU" b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создание презентаций для повышения </a:t>
            </a:r>
            <a:r>
              <a:rPr lang="ru-RU" b="1" dirty="0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b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педагогической компетенции у родителей в процессе проведения родительских собраний, мастер-классов</a:t>
            </a:r>
            <a:r>
              <a:rPr lang="ru-RU" b="1" dirty="0" smtClean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, тренингов,</a:t>
            </a:r>
            <a:r>
              <a:rPr lang="ru-RU" b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b="1" i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«Круглых столов»</a:t>
            </a:r>
            <a:r>
              <a:rPr lang="ru-RU" b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6425" cy="6143668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Таким образом, внедрение новых федеральных государственных образовательных стандартов позволяет организовать  активное взаимодействие    логопеда  и семьи более эффективно.  Использование разнообразных форм работы дает возможность  понять     родителям,     что их вовлечение в  коррекционную  деятельность, заинтересованное участие в воспитательно-образовательном процессе важно не потому, что этого хочет логопед -  это необходимо для развития их собственного ребенка. </a:t>
            </a:r>
            <a:r>
              <a:rPr lang="ru-RU" b="1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«Помогите своему малышу!» 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- </a:t>
            </a:r>
            <a:r>
              <a:rPr lang="ru-RU" sz="28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этим призывом заканчиваю каждую встречу с каждым родителем</a:t>
            </a:r>
            <a:r>
              <a:rPr lang="ru-RU" sz="2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</a:t>
            </a:r>
            <a:r>
              <a:rPr lang="ru-RU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416599">
            <a:off x="417168" y="2009223"/>
            <a:ext cx="8175012" cy="220761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2812235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00042"/>
            <a:ext cx="300039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7159" y="571480"/>
            <a:ext cx="8572560" cy="5286412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В системе дошкольного образования в последние годы произошли значимые изменения: принят новый </a:t>
            </a:r>
            <a:r>
              <a:rPr lang="ru-RU" sz="2400" b="1" i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«Закон об образовании в РФ»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введены </a:t>
            </a:r>
            <a:r>
              <a:rPr lang="ru-RU" sz="2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Федеральные Государственные Образовательные Стандарты 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r>
              <a:rPr lang="ru-RU" sz="2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дошкольного </a:t>
            </a:r>
            <a:r>
              <a:rPr lang="ru-RU" sz="2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образования. 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24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В 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настоящее время официально признано, что первыми педагогами детей являются их родители (Закон Российской Федерации «Об образовании» ст.18, п.1). В связи с этим появляется необходимость создания условий для взаимодействия с родителями на основе партнерства.</a:t>
            </a:r>
            <a:br>
              <a:rPr lang="ru-RU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В работе учителя-логопеда установление партнерских отношений с родителями является одним из основных условий успешного коррекционного воздействия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.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6226196"/>
          </a:xfrm>
        </p:spPr>
        <p:txBody>
          <a:bodyPr/>
          <a:lstStyle/>
          <a:p>
            <a:r>
              <a:rPr lang="ru-RU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Признание приоритета семейного воспитания требует совершенно иных отношений семьи и дошкольного учреждения. </a:t>
            </a:r>
            <a:r>
              <a:rPr lang="ru-RU" sz="3600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Новизна этих отношений определяется понятиями: </a:t>
            </a:r>
            <a:r>
              <a:rPr lang="ru-RU" sz="36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мотивация, сотрудничество, взаимодействие.</a:t>
            </a:r>
            <a:r>
              <a:rPr lang="ru-RU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  </a:t>
            </a:r>
            <a:r>
              <a:rPr lang="ru-RU" sz="3600" b="1" u="sng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Мотивация на сотрудничество</a:t>
            </a:r>
            <a:r>
              <a:rPr lang="ru-RU" sz="3600" u="sng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:</a:t>
            </a:r>
            <a:r>
              <a:rPr lang="ru-RU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инновационный подход к взаимодействию учителя- логопеда и родителей. </a:t>
            </a:r>
            <a:r>
              <a:rPr lang="ru-RU" sz="2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ru-RU" sz="2800" dirty="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endParaRPr lang="ru-RU" sz="28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358246" cy="200026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400" dirty="0" smtClean="0"/>
              <a:t>    </a:t>
            </a:r>
            <a:r>
              <a:rPr lang="ru-RU" sz="4400" b="1" dirty="0" smtClean="0"/>
              <a:t>Нетрадиционные формы 	 работы с  родителями</a:t>
            </a:r>
            <a:endParaRPr lang="ru-RU" sz="4400" b="1" dirty="0"/>
          </a:p>
        </p:txBody>
      </p:sp>
      <p:pic>
        <p:nvPicPr>
          <p:cNvPr id="53250" name="Picture 2" descr="C:\Users\User\Pictures\родители-300x28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131344"/>
            <a:ext cx="4786346" cy="30123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 rot="21279619">
            <a:off x="455613" y="274638"/>
            <a:ext cx="8226425" cy="868346"/>
          </a:xfrm>
        </p:spPr>
        <p:txBody>
          <a:bodyPr/>
          <a:lstStyle/>
          <a:p>
            <a:r>
              <a:rPr lang="ru-RU" sz="4000" b="1" dirty="0">
                <a:solidFill>
                  <a:srgbClr val="9900FF"/>
                </a:solidFill>
                <a:latin typeface="+mj-lt"/>
                <a:ea typeface="+mj-ea"/>
                <a:cs typeface="+mj-cs"/>
              </a:rPr>
              <a:t>«Логопедическая  гостиная</a:t>
            </a:r>
            <a:r>
              <a:rPr lang="ru-RU" sz="4000" b="1" dirty="0" smtClean="0">
                <a:solidFill>
                  <a:srgbClr val="9900FF"/>
                </a:solidFill>
                <a:latin typeface="+mj-lt"/>
                <a:ea typeface="+mj-ea"/>
                <a:cs typeface="+mj-cs"/>
              </a:rPr>
              <a:t>».</a:t>
            </a:r>
            <a:endParaRPr lang="ru-RU" sz="4000" dirty="0">
              <a:solidFill>
                <a:srgbClr val="9900FF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643050"/>
            <a:ext cx="8226425" cy="4525963"/>
          </a:xfrm>
        </p:spPr>
        <p:txBody>
          <a:bodyPr/>
          <a:lstStyle/>
          <a:p>
            <a:r>
              <a:rPr lang="ru-RU" dirty="0" smtClean="0"/>
              <a:t>                                                      </a:t>
            </a:r>
            <a:endParaRPr lang="ru-RU" dirty="0"/>
          </a:p>
        </p:txBody>
      </p:sp>
      <p:pic>
        <p:nvPicPr>
          <p:cNvPr id="6" name="Рисунок 5" descr="E:\DCIM\101NIKON\DSCN000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643050"/>
            <a:ext cx="4643469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:\фото презент\DSCF1656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2786058"/>
            <a:ext cx="546735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520141" cy="536894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Освоить логопедические  технологии родителям помогает  не  только  учитель- логопед, но и  сами дети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4800" b="1" dirty="0" smtClean="0">
                <a:solidFill>
                  <a:srgbClr val="C00000"/>
                </a:solidFill>
              </a:rPr>
              <a:t>«Я для мамы – логопед</a:t>
            </a:r>
            <a:r>
              <a:rPr lang="ru-RU" sz="6000" b="1" dirty="0" smtClean="0">
                <a:solidFill>
                  <a:srgbClr val="C00000"/>
                </a:solidFill>
              </a:rPr>
              <a:t>»</a:t>
            </a:r>
            <a:r>
              <a:rPr lang="ru-RU" sz="4400" b="1" dirty="0" smtClean="0">
                <a:solidFill>
                  <a:srgbClr val="C00000"/>
                </a:solidFill>
              </a:rPr>
              <a:t/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2400" dirty="0" smtClean="0"/>
              <a:t>с таким определением проходят практикумы и тренинги для родителей с участием их детей.</a:t>
            </a:r>
            <a:br>
              <a:rPr lang="ru-RU" sz="2400" dirty="0" smtClean="0"/>
            </a:br>
            <a:r>
              <a:rPr lang="ru-RU" sz="2400" dirty="0"/>
              <a:t> </a:t>
            </a:r>
            <a:r>
              <a:rPr lang="ru-RU" sz="2400" dirty="0" smtClean="0"/>
              <a:t>  У детей появляется возможность показать</a:t>
            </a:r>
            <a:r>
              <a:rPr lang="ru-RU" sz="4000" dirty="0" smtClean="0"/>
              <a:t> </a:t>
            </a:r>
            <a:r>
              <a:rPr lang="ru-RU" sz="2400" dirty="0" smtClean="0"/>
              <a:t>родителям, чему они научились, а у логопеда – вызвать желание у родителей помочь своему малышу, спровоцировать их на осознание того, что для ребёнка логопедические занятия  –  это труд, и ему нужна помощь</a:t>
            </a:r>
            <a:r>
              <a:rPr lang="ru-RU" sz="40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72074"/>
            <a:ext cx="8734455" cy="1054089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868346"/>
          </a:xfrm>
        </p:spPr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</a:rPr>
              <a:t>В кабинете логопеда мы как дома.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7" name="Содержимое 6" descr="C:\Users\User\Pictures\ВИДЕО ФОТОНовая папка\107NIKON\DSCN2436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57158" y="1857364"/>
            <a:ext cx="392909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C:\Users\User\Pictures\2017-09-15 ФОТО 2017\ФОТО 2017 1485.JPG"/>
          <p:cNvPicPr>
            <a:picLocks noGrp="1"/>
          </p:cNvPicPr>
          <p:nvPr>
            <p:ph sz="quarter" idx="4294967295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429717">
            <a:off x="4398327" y="2277995"/>
            <a:ext cx="4264025" cy="3872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rgbClr val="9900FF"/>
                </a:solidFill>
              </a:rPr>
              <a:t>Слушай, мама, внимательно!</a:t>
            </a:r>
            <a:endParaRPr lang="ru-RU" sz="4400" dirty="0">
              <a:solidFill>
                <a:srgbClr val="9900FF"/>
              </a:solidFill>
            </a:endParaRPr>
          </a:p>
        </p:txBody>
      </p:sp>
      <p:pic>
        <p:nvPicPr>
          <p:cNvPr id="5" name="Содержимое 4" descr="E:\DCIM\101NIKON\DSCN0015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357290" y="2229730"/>
            <a:ext cx="6215105" cy="362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0"/>
            <a:ext cx="8226425" cy="1142984"/>
          </a:xfrm>
        </p:spPr>
        <p:txBody>
          <a:bodyPr/>
          <a:lstStyle/>
          <a:p>
            <a:r>
              <a:rPr lang="ru-RU" sz="3600" b="1" dirty="0">
                <a:solidFill>
                  <a:srgbClr val="800000"/>
                </a:solidFill>
              </a:rPr>
              <a:t>В</a:t>
            </a:r>
            <a:r>
              <a:rPr lang="ru-RU" sz="3600" b="1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заимодействие </a:t>
            </a:r>
            <a:r>
              <a:rPr lang="ru-RU" sz="3600" b="1" dirty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с родителями </a:t>
            </a:r>
            <a:r>
              <a:rPr lang="ru-RU" sz="3600" b="1" dirty="0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  через 	индивидуальные </a:t>
            </a:r>
            <a:r>
              <a:rPr lang="ru-RU" sz="3600" b="1" dirty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тетради. </a:t>
            </a:r>
            <a:endParaRPr lang="ru-RU" sz="3600" b="1" dirty="0">
              <a:solidFill>
                <a:srgbClr val="800000"/>
              </a:solidFill>
            </a:endParaRPr>
          </a:p>
        </p:txBody>
      </p:sp>
      <p:pic>
        <p:nvPicPr>
          <p:cNvPr id="4" name="Содержимое 3" descr="C:\Users\Радуга\Desktop\Фото\WP_20171214_034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214422"/>
            <a:ext cx="4000591" cy="3337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Радуга\Desktop\Фото\WP_20171214_04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3071810"/>
            <a:ext cx="4357717" cy="326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0011_slide">
  <a:themeElements>
    <a:clrScheme name="Тема Office 2">
      <a:dk1>
        <a:srgbClr val="000000"/>
      </a:dk1>
      <a:lt1>
        <a:srgbClr val="A9CFC0"/>
      </a:lt1>
      <a:dk2>
        <a:srgbClr val="000000"/>
      </a:dk2>
      <a:lt2>
        <a:srgbClr val="A8A8A8"/>
      </a:lt2>
      <a:accent1>
        <a:srgbClr val="596B2E"/>
      </a:accent1>
      <a:accent2>
        <a:srgbClr val="2E386B"/>
      </a:accent2>
      <a:accent3>
        <a:srgbClr val="D1E4DC"/>
      </a:accent3>
      <a:accent4>
        <a:srgbClr val="000000"/>
      </a:accent4>
      <a:accent5>
        <a:srgbClr val="B5BAAD"/>
      </a:accent5>
      <a:accent6>
        <a:srgbClr val="293260"/>
      </a:accent6>
      <a:hlink>
        <a:srgbClr val="2E6B53"/>
      </a:hlink>
      <a:folHlink>
        <a:srgbClr val="2E516B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89C3B"/>
        </a:accent1>
        <a:accent2>
          <a:srgbClr val="4D806B"/>
        </a:accent2>
        <a:accent3>
          <a:srgbClr val="D1E4DC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596B2E"/>
        </a:accent1>
        <a:accent2>
          <a:srgbClr val="2E386B"/>
        </a:accent2>
        <a:accent3>
          <a:srgbClr val="D1E4DC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C5014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B652E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89C3B"/>
        </a:accent1>
        <a:accent2>
          <a:srgbClr val="4D806B"/>
        </a:accent2>
        <a:accent3>
          <a:srgbClr val="FFFFFF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596B2E"/>
        </a:accent1>
        <a:accent2>
          <a:srgbClr val="2E386B"/>
        </a:accent2>
        <a:accent3>
          <a:srgbClr val="FFFFFF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C5014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652E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A9CFC0"/>
      </a:lt1>
      <a:dk2>
        <a:srgbClr val="000000"/>
      </a:dk2>
      <a:lt2>
        <a:srgbClr val="A8A8A8"/>
      </a:lt2>
      <a:accent1>
        <a:srgbClr val="596B2E"/>
      </a:accent1>
      <a:accent2>
        <a:srgbClr val="2E386B"/>
      </a:accent2>
      <a:accent3>
        <a:srgbClr val="D1E4DC"/>
      </a:accent3>
      <a:accent4>
        <a:srgbClr val="000000"/>
      </a:accent4>
      <a:accent5>
        <a:srgbClr val="B5BAAD"/>
      </a:accent5>
      <a:accent6>
        <a:srgbClr val="293260"/>
      </a:accent6>
      <a:hlink>
        <a:srgbClr val="2E6B53"/>
      </a:hlink>
      <a:folHlink>
        <a:srgbClr val="2E516B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89C3B"/>
        </a:accent1>
        <a:accent2>
          <a:srgbClr val="4D806B"/>
        </a:accent2>
        <a:accent3>
          <a:srgbClr val="D1E4DC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596B2E"/>
        </a:accent1>
        <a:accent2>
          <a:srgbClr val="2E386B"/>
        </a:accent2>
        <a:accent3>
          <a:srgbClr val="D1E4DC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C5014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A9CFC0"/>
        </a:lt1>
        <a:dk2>
          <a:srgbClr val="000000"/>
        </a:dk2>
        <a:lt2>
          <a:srgbClr val="A8A8A8"/>
        </a:lt2>
        <a:accent1>
          <a:srgbClr val="6B652E"/>
        </a:accent1>
        <a:accent2>
          <a:srgbClr val="2E6B53"/>
        </a:accent2>
        <a:accent3>
          <a:srgbClr val="D1E4DC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89C3B"/>
        </a:accent1>
        <a:accent2>
          <a:srgbClr val="4D806B"/>
        </a:accent2>
        <a:accent3>
          <a:srgbClr val="FFFFFF"/>
        </a:accent3>
        <a:accent4>
          <a:srgbClr val="000000"/>
        </a:accent4>
        <a:accent5>
          <a:srgbClr val="B9CBAF"/>
        </a:accent5>
        <a:accent6>
          <a:srgbClr val="457360"/>
        </a:accent6>
        <a:hlink>
          <a:srgbClr val="436426"/>
        </a:hlink>
        <a:folHlink>
          <a:srgbClr val="26594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596B2E"/>
        </a:accent1>
        <a:accent2>
          <a:srgbClr val="2E386B"/>
        </a:accent2>
        <a:accent3>
          <a:srgbClr val="FFFFFF"/>
        </a:accent3>
        <a:accent4>
          <a:srgbClr val="000000"/>
        </a:accent4>
        <a:accent5>
          <a:srgbClr val="B5BAAD"/>
        </a:accent5>
        <a:accent6>
          <a:srgbClr val="293260"/>
        </a:accent6>
        <a:hlink>
          <a:srgbClr val="2E6B53"/>
        </a:hlink>
        <a:folHlink>
          <a:srgbClr val="2E516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C5014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3AA"/>
        </a:accent5>
        <a:accent6>
          <a:srgbClr val="29604A"/>
        </a:accent6>
        <a:hlink>
          <a:srgbClr val="6B4D2E"/>
        </a:hlink>
        <a:folHlink>
          <a:srgbClr val="6B2E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B652E"/>
        </a:accent1>
        <a:accent2>
          <a:srgbClr val="2E6B53"/>
        </a:accent2>
        <a:accent3>
          <a:srgbClr val="FFFFFF"/>
        </a:accent3>
        <a:accent4>
          <a:srgbClr val="000000"/>
        </a:accent4>
        <a:accent5>
          <a:srgbClr val="BAB8AD"/>
        </a:accent5>
        <a:accent6>
          <a:srgbClr val="29604A"/>
        </a:accent6>
        <a:hlink>
          <a:srgbClr val="6B3D2E"/>
        </a:hlink>
        <a:folHlink>
          <a:srgbClr val="432E6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ind_0011_slide</Template>
  <TotalTime>130</TotalTime>
  <Words>240</Words>
  <Application>Microsoft Office PowerPoint</Application>
  <PresentationFormat>Экран (4:3)</PresentationFormat>
  <Paragraphs>44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ind_0011_slide</vt:lpstr>
      <vt:lpstr>1_Default Design</vt:lpstr>
      <vt:lpstr>Современные формы взаимодействия учителя-логопеда и родителей в условиях логопункта при реализации ФГОС ДО.</vt:lpstr>
      <vt:lpstr> В системе дошкольного образования в последние годы произошли значимые изменения: принят новый «Закон об образовании в РФ», введены Федеральные Государственные Образовательные Стандарты  дошкольного образования.    В настоящее время официально признано, что первыми педагогами детей являются их родители (Закон Российской Федерации «Об образовании» ст.18, п.1). В связи с этим появляется необходимость создания условий для взаимодействия с родителями на основе партнерства.    В работе учителя-логопеда установление партнерских отношений с родителями является одним из основных условий успешного коррекционного воздействия.</vt:lpstr>
      <vt:lpstr>Признание приоритета семейного воспитания требует совершенно иных отношений семьи и дошкольного учреждения. Новизна этих отношений определяется понятиями: мотивация, сотрудничество, взаимодействие.    Мотивация на сотрудничество: инновационный подход к взаимодействию учителя- логопеда и родителей.   </vt:lpstr>
      <vt:lpstr>    Нетрадиционные формы   работы с  родителями</vt:lpstr>
      <vt:lpstr>«Логопедическая  гостиная».</vt:lpstr>
      <vt:lpstr>         Освоить логопедические  технологии родителям помогает  не  только  учитель- логопед, но и  сами дети.  «Я для мамы – логопед» с таким определением проходят практикумы и тренинги для родителей с участием их детей.    У детей появляется возможность показать родителям, чему они научились, а у логопеда – вызвать желание у родителей помочь своему малышу, спровоцировать их на осознание того, что для ребёнка логопедические занятия  –  это труд, и ему нужна помощь.    </vt:lpstr>
      <vt:lpstr>В кабинете логопеда мы как дома.</vt:lpstr>
      <vt:lpstr>Слушай, мама, внимательно!</vt:lpstr>
      <vt:lpstr>Взаимодействие с родителями   через  индивидуальные тетради. </vt:lpstr>
      <vt:lpstr>                   Рабочие листы </vt:lpstr>
      <vt:lpstr>Лэпбук – сотворчество родителей и ребёнка</vt:lpstr>
      <vt:lpstr>                     Помогает брат</vt:lpstr>
      <vt:lpstr>        Научу-ка я тётю  «свистеть»</vt:lpstr>
      <vt:lpstr>                Учусь рассказывать</vt:lpstr>
      <vt:lpstr>         Выучила дома чистоговорки</vt:lpstr>
      <vt:lpstr>         ИКТ в работе с родителями </vt:lpstr>
      <vt:lpstr>Таким образом, внедрение новых федеральных государственных образовательных стандартов позволяет организовать  активное взаимодействие    логопеда  и семьи более эффективно.  Использование разнообразных форм работы дает возможность  понять     родителям,     что их вовлечение в  коррекционную  деятельность, заинтересованное участие в воспитательно-образовательном процессе важно не потому, что этого хочет логопед -  это необходимо для развития их собственного ребенка.  «Помогите своему малышу!» - этим призывом заканчиваю каждую встречу с каждым родителем.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формы взаимодействия учителя-логопеда и родителей в условиях логопункта при реализации ФГОС ДО.</dc:title>
  <dc:creator>User</dc:creator>
  <cp:lastModifiedBy>Радуга</cp:lastModifiedBy>
  <cp:revision>15</cp:revision>
  <dcterms:created xsi:type="dcterms:W3CDTF">2017-12-14T12:23:04Z</dcterms:created>
  <dcterms:modified xsi:type="dcterms:W3CDTF">2019-05-17T04:16:14Z</dcterms:modified>
</cp:coreProperties>
</file>