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7" r:id="rId3"/>
    <p:sldId id="258" r:id="rId4"/>
    <p:sldId id="260" r:id="rId5"/>
    <p:sldId id="261" r:id="rId6"/>
    <p:sldId id="285" r:id="rId7"/>
    <p:sldId id="284" r:id="rId8"/>
    <p:sldId id="286" r:id="rId9"/>
    <p:sldId id="287" r:id="rId10"/>
    <p:sldId id="288" r:id="rId11"/>
    <p:sldId id="262" r:id="rId12"/>
    <p:sldId id="264" r:id="rId13"/>
    <p:sldId id="265" r:id="rId14"/>
    <p:sldId id="266" r:id="rId15"/>
    <p:sldId id="267" r:id="rId16"/>
    <p:sldId id="270" r:id="rId17"/>
    <p:sldId id="271" r:id="rId18"/>
    <p:sldId id="273" r:id="rId19"/>
    <p:sldId id="274" r:id="rId20"/>
    <p:sldId id="281" r:id="rId21"/>
    <p:sldId id="283" r:id="rId22"/>
    <p:sldId id="289" r:id="rId23"/>
    <p:sldId id="290" r:id="rId2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88" autoAdjust="0"/>
    <p:restoredTop sz="94624" autoAdjust="0"/>
  </p:normalViewPr>
  <p:slideViewPr>
    <p:cSldViewPr>
      <p:cViewPr varScale="1">
        <p:scale>
          <a:sx n="69" d="100"/>
          <a:sy n="69" d="100"/>
        </p:scale>
        <p:origin x="-1416" y="-102"/>
      </p:cViewPr>
      <p:guideLst>
        <p:guide orient="horz" pos="2160"/>
        <p:guide pos="2880"/>
      </p:guideLst>
    </p:cSldViewPr>
  </p:slideViewPr>
  <p:outlineViewPr>
    <p:cViewPr>
      <p:scale>
        <a:sx n="33" d="100"/>
        <a:sy n="33" d="100"/>
      </p:scale>
      <p:origin x="54" y="382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74FD7C80-D8FC-477B-889F-A521A3699A7F}" type="datetimeFigureOut">
              <a:rPr lang="ru-RU" smtClean="0"/>
              <a:pPr/>
              <a:t>16.05.2019</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ABFA1B4D-0C5B-4E49-A8D7-D8324268CB8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74FD7C80-D8FC-477B-889F-A521A3699A7F}" type="datetimeFigureOut">
              <a:rPr lang="ru-RU" smtClean="0"/>
              <a:pPr/>
              <a:t>16.05.2019</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74FD7C80-D8FC-477B-889F-A521A3699A7F}" type="datetimeFigureOut">
              <a:rPr lang="ru-RU" smtClean="0"/>
              <a:pPr/>
              <a:t>16.05.2019</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ABFA1B4D-0C5B-4E49-A8D7-D8324268CB8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med">
    <p:wedg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74FD7C80-D8FC-477B-889F-A521A3699A7F}" type="datetimeFigureOut">
              <a:rPr lang="ru-RU" smtClean="0"/>
              <a:pPr/>
              <a:t>16.05.2019</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BFA1B4D-0C5B-4E49-A8D7-D8324268CB8C}" type="slidenum">
              <a:rPr lang="ru-RU" smtClean="0"/>
              <a:pPr/>
              <a:t>‹#›</a:t>
            </a:fld>
            <a:endParaRPr lang="ru-RU"/>
          </a:p>
        </p:txBody>
      </p:sp>
    </p:spTree>
  </p:cSld>
  <p:clrMapOvr>
    <a:masterClrMapping/>
  </p:clrMapOvr>
  <p:transition spd="med">
    <p:wedg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74FD7C80-D8FC-477B-889F-A521A3699A7F}"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ABFA1B4D-0C5B-4E49-A8D7-D8324268CB8C}"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transition spd="med">
    <p:wedg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74FD7C80-D8FC-477B-889F-A521A3699A7F}" type="datetimeFigureOut">
              <a:rPr lang="ru-RU" smtClean="0"/>
              <a:pPr/>
              <a:t>16.05.2019</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BFA1B4D-0C5B-4E49-A8D7-D8324268CB8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ransition spd="med">
    <p:wedge/>
  </p:transition>
  <p:timing>
    <p:tnLst>
      <p:par>
        <p:cTn id="1" dur="indefinite" restart="never" nodeType="tmRoot"/>
      </p:par>
    </p:tnLst>
  </p:timing>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detstvogid.ru/?p=305"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928926" y="357166"/>
            <a:ext cx="5786478" cy="1357322"/>
          </a:xfrm>
        </p:spPr>
        <p:style>
          <a:lnRef idx="2">
            <a:schemeClr val="accent1"/>
          </a:lnRef>
          <a:fillRef idx="1">
            <a:schemeClr val="lt1"/>
          </a:fillRef>
          <a:effectRef idx="0">
            <a:schemeClr val="accent1"/>
          </a:effectRef>
          <a:fontRef idx="minor">
            <a:schemeClr val="dk1"/>
          </a:fontRef>
        </p:style>
        <p:txBody>
          <a:bodyPr/>
          <a:lstStyle/>
          <a:p>
            <a:pPr algn="ctr"/>
            <a:r>
              <a:rPr lang="ru-RU" sz="2800" dirty="0" smtClean="0">
                <a:solidFill>
                  <a:srgbClr val="FFFF00"/>
                </a:solidFill>
                <a:latin typeface="Times New Roman" pitchFamily="18" charset="0"/>
                <a:cs typeface="Times New Roman" pitchFamily="18" charset="0"/>
              </a:rPr>
              <a:t>современные </a:t>
            </a:r>
            <a:r>
              <a:rPr lang="ru-RU" sz="2800" dirty="0" smtClean="0">
                <a:solidFill>
                  <a:srgbClr val="FFFF00"/>
                </a:solidFill>
                <a:latin typeface="Times New Roman" pitchFamily="18" charset="0"/>
                <a:cs typeface="Times New Roman" pitchFamily="18" charset="0"/>
              </a:rPr>
              <a:t>технологии речевого развития детей дошкольного возраста   </a:t>
            </a:r>
            <a:endParaRPr lang="ru-RU" sz="2800" dirty="0">
              <a:solidFill>
                <a:srgbClr val="FFFF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29058" y="4929198"/>
            <a:ext cx="4857784" cy="1714512"/>
          </a:xfrm>
        </p:spPr>
        <p:txBody>
          <a:bodyPr/>
          <a:lstStyle/>
          <a:p>
            <a:pPr algn="ctr"/>
            <a:r>
              <a:rPr lang="ru-RU" dirty="0" smtClean="0"/>
              <a:t>Учитель-логопед: </a:t>
            </a:r>
            <a:r>
              <a:rPr lang="ru-RU" dirty="0" err="1" smtClean="0"/>
              <a:t>Хватик</a:t>
            </a:r>
            <a:r>
              <a:rPr lang="ru-RU" dirty="0" smtClean="0"/>
              <a:t> Т.М.</a:t>
            </a:r>
          </a:p>
          <a:p>
            <a:pPr algn="ctr"/>
            <a:r>
              <a:rPr lang="ru-RU" dirty="0" smtClean="0"/>
              <a:t>МКДОУ детский сад « Радуга»</a:t>
            </a:r>
          </a:p>
          <a:p>
            <a:pPr algn="ctr"/>
            <a:r>
              <a:rPr lang="ru-RU" dirty="0" smtClean="0"/>
              <a:t>С. </a:t>
            </a:r>
            <a:r>
              <a:rPr lang="ru-RU" dirty="0" err="1" smtClean="0"/>
              <a:t>Мамонтово</a:t>
            </a:r>
            <a:endParaRPr lang="ru-RU" dirty="0"/>
          </a:p>
        </p:txBody>
      </p:sp>
      <p:pic>
        <p:nvPicPr>
          <p:cNvPr id="4" name="Рисунок 3" descr="detki1"/>
          <p:cNvPicPr/>
          <p:nvPr/>
        </p:nvPicPr>
        <p:blipFill>
          <a:blip r:embed="rId2" cstate="print"/>
          <a:srcRect/>
          <a:stretch>
            <a:fillRect/>
          </a:stretch>
        </p:blipFill>
        <p:spPr bwMode="auto">
          <a:xfrm>
            <a:off x="3000364" y="1785926"/>
            <a:ext cx="3714776" cy="285695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noAutofit/>
          </a:bodyPr>
          <a:lstStyle/>
          <a:p>
            <a:pPr algn="ctr"/>
            <a:r>
              <a:rPr lang="ru-RU" sz="2000" i="1" dirty="0" smtClean="0">
                <a:solidFill>
                  <a:schemeClr val="accent1">
                    <a:lumMod val="75000"/>
                  </a:schemeClr>
                </a:solidFill>
              </a:rPr>
              <a:t>Технологии развития речи детей, разработанные на основе методов и приемов ТРИЗ</a:t>
            </a:r>
            <a:endParaRPr lang="ru-RU" sz="2000" dirty="0">
              <a:solidFill>
                <a:schemeClr val="accent1">
                  <a:lumMod val="75000"/>
                </a:schemeClr>
              </a:solidFill>
            </a:endParaRPr>
          </a:p>
        </p:txBody>
      </p:sp>
      <p:sp>
        <p:nvSpPr>
          <p:cNvPr id="3" name="Содержимое 2"/>
          <p:cNvSpPr>
            <a:spLocks noGrp="1"/>
          </p:cNvSpPr>
          <p:nvPr>
            <p:ph idx="1"/>
          </p:nvPr>
        </p:nvSpPr>
        <p:spPr>
          <a:xfrm>
            <a:off x="457200" y="1214422"/>
            <a:ext cx="7239000" cy="5241314"/>
          </a:xfrm>
        </p:spPr>
        <p:txBody>
          <a:bodyPr>
            <a:normAutofit fontScale="92500" lnSpcReduction="20000"/>
          </a:bodyPr>
          <a:lstStyle/>
          <a:p>
            <a:pPr>
              <a:buNone/>
            </a:pPr>
            <a:r>
              <a:rPr lang="ru-RU" sz="1800" dirty="0" smtClean="0">
                <a:latin typeface="Times New Roman" pitchFamily="18" charset="0"/>
                <a:cs typeface="Times New Roman" pitchFamily="18" charset="0"/>
              </a:rPr>
              <a:t>         Главная особенность «</a:t>
            </a:r>
            <a:r>
              <a:rPr lang="ru-RU" sz="1800" dirty="0" err="1" smtClean="0">
                <a:latin typeface="Times New Roman" pitchFamily="18" charset="0"/>
                <a:cs typeface="Times New Roman" pitchFamily="18" charset="0"/>
              </a:rPr>
              <a:t>тризовских</a:t>
            </a:r>
            <a:r>
              <a:rPr lang="ru-RU" sz="1800" dirty="0" smtClean="0">
                <a:latin typeface="Times New Roman" pitchFamily="18" charset="0"/>
                <a:cs typeface="Times New Roman" pitchFamily="18" charset="0"/>
              </a:rPr>
              <a:t>» технологий заключается в доходчивости и простоте подачи материала и формулировке сложной ситуации. Сказки, игровые и бытовые ситуации - это та среда, через которую ребенок научится применять «</a:t>
            </a:r>
            <a:r>
              <a:rPr lang="ru-RU" sz="1800" dirty="0" err="1" smtClean="0">
                <a:latin typeface="Times New Roman" pitchFamily="18" charset="0"/>
                <a:cs typeface="Times New Roman" pitchFamily="18" charset="0"/>
              </a:rPr>
              <a:t>тризовские</a:t>
            </a:r>
            <a:r>
              <a:rPr lang="ru-RU" sz="1800" dirty="0" smtClean="0">
                <a:latin typeface="Times New Roman" pitchFamily="18" charset="0"/>
                <a:cs typeface="Times New Roman" pitchFamily="18" charset="0"/>
              </a:rPr>
              <a:t>» решения встающих перед ним проблем. По мере нахождения противоречий он сам будет стремиться к идеальному результату, используя многочисленные ресурсы, которые черпает их </a:t>
            </a:r>
            <a:r>
              <a:rPr lang="ru-RU" sz="1800" dirty="0" err="1" smtClean="0">
                <a:latin typeface="Times New Roman" pitchFamily="18" charset="0"/>
                <a:cs typeface="Times New Roman" pitchFamily="18" charset="0"/>
              </a:rPr>
              <a:t>тризовских</a:t>
            </a:r>
            <a:r>
              <a:rPr lang="ru-RU" sz="1800" dirty="0" smtClean="0">
                <a:latin typeface="Times New Roman" pitchFamily="18" charset="0"/>
                <a:cs typeface="Times New Roman" pitchFamily="18" charset="0"/>
              </a:rPr>
              <a:t> игр и упражнений</a:t>
            </a:r>
            <a:r>
              <a:rPr lang="ru-RU" sz="1800" i="1" dirty="0" smtClean="0">
                <a:latin typeface="Times New Roman" pitchFamily="18" charset="0"/>
                <a:cs typeface="Times New Roman" pitchFamily="18" charset="0"/>
              </a:rPr>
              <a:t> .</a:t>
            </a:r>
          </a:p>
          <a:p>
            <a:pPr>
              <a:buNone/>
            </a:pPr>
            <a:r>
              <a:rPr lang="ru-RU" sz="1800" i="1" dirty="0" smtClean="0">
                <a:latin typeface="Times New Roman" pitchFamily="18" charset="0"/>
                <a:cs typeface="Times New Roman" pitchFamily="18" charset="0"/>
              </a:rPr>
              <a:t>       1.  </a:t>
            </a:r>
            <a:r>
              <a:rPr lang="ru-RU" sz="1800" i="1" dirty="0" smtClean="0">
                <a:solidFill>
                  <a:schemeClr val="accent1">
                    <a:lumMod val="75000"/>
                  </a:schemeClr>
                </a:solidFill>
                <a:latin typeface="Times New Roman" pitchFamily="18" charset="0"/>
                <a:cs typeface="Times New Roman" pitchFamily="18" charset="0"/>
              </a:rPr>
              <a:t>Мозговой штурм </a:t>
            </a:r>
            <a:r>
              <a:rPr lang="ru-RU" sz="1800" i="1" dirty="0" smtClean="0">
                <a:latin typeface="Times New Roman" pitchFamily="18" charset="0"/>
                <a:cs typeface="Times New Roman" pitchFamily="18" charset="0"/>
              </a:rPr>
              <a:t>или коллективное решение проблем. </a:t>
            </a:r>
            <a:r>
              <a:rPr lang="ru-RU" sz="1800" dirty="0" smtClean="0">
                <a:latin typeface="Times New Roman" pitchFamily="18" charset="0"/>
                <a:cs typeface="Times New Roman" pitchFamily="18" charset="0"/>
              </a:rPr>
              <a:t>Перед группой детей ставится проблема, каждый высказывает свое суждение, как можно ее решить. Важным является то, что неправильных решений не бывает, принимаются все варианты .</a:t>
            </a:r>
          </a:p>
          <a:p>
            <a:pPr>
              <a:buNone/>
            </a:pPr>
            <a:r>
              <a:rPr lang="ru-RU" sz="1800" i="1" dirty="0" smtClean="0">
                <a:latin typeface="Times New Roman" pitchFamily="18" charset="0"/>
                <a:cs typeface="Times New Roman" pitchFamily="18" charset="0"/>
              </a:rPr>
              <a:t>        </a:t>
            </a:r>
            <a:r>
              <a:rPr lang="ru-RU" sz="1800" i="1" dirty="0" smtClean="0">
                <a:solidFill>
                  <a:schemeClr val="accent1">
                    <a:lumMod val="75000"/>
                  </a:schemeClr>
                </a:solidFill>
                <a:latin typeface="Times New Roman" pitchFamily="18" charset="0"/>
                <a:cs typeface="Times New Roman" pitchFamily="18" charset="0"/>
              </a:rPr>
              <a:t>2.Метод фокальных объектов</a:t>
            </a:r>
            <a:r>
              <a:rPr lang="ru-RU" sz="1800" i="1"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(пересечение свойств в одном предмете)Выбирается два любых предмета, описываются их свойства. В дальнейшем эти свойства используются для характеристики создаваемого объекта. Затем проводится анализ предмета с позиции «хорошо-плохо». </a:t>
            </a:r>
            <a:r>
              <a:rPr lang="ru-RU" sz="1800" i="1" dirty="0" smtClean="0">
                <a:latin typeface="Times New Roman" pitchFamily="18" charset="0"/>
                <a:cs typeface="Times New Roman" pitchFamily="18" charset="0"/>
              </a:rPr>
              <a:t> </a:t>
            </a:r>
          </a:p>
          <a:p>
            <a:pPr>
              <a:buNone/>
            </a:pPr>
            <a:r>
              <a:rPr lang="ru-RU" sz="1800" i="1" dirty="0" smtClean="0">
                <a:latin typeface="Times New Roman" pitchFamily="18" charset="0"/>
                <a:cs typeface="Times New Roman" pitchFamily="18" charset="0"/>
              </a:rPr>
              <a:t>        3.</a:t>
            </a:r>
            <a:r>
              <a:rPr lang="ru-RU" sz="1800" i="1" dirty="0" smtClean="0">
                <a:solidFill>
                  <a:schemeClr val="accent1">
                    <a:lumMod val="75000"/>
                  </a:schemeClr>
                </a:solidFill>
                <a:latin typeface="Times New Roman" pitchFamily="18" charset="0"/>
                <a:cs typeface="Times New Roman" pitchFamily="18" charset="0"/>
              </a:rPr>
              <a:t>Морфологический анализ  </a:t>
            </a:r>
            <a:r>
              <a:rPr lang="ru-RU" sz="1800" dirty="0" smtClean="0">
                <a:latin typeface="Times New Roman" pitchFamily="18" charset="0"/>
                <a:cs typeface="Times New Roman" pitchFamily="18" charset="0"/>
              </a:rPr>
              <a:t>Создание новых объектов, с необычными свойствами (выбор свойств случайный)</a:t>
            </a:r>
            <a:r>
              <a:rPr lang="ru-RU" sz="1600" i="1" dirty="0" smtClean="0">
                <a:latin typeface="Times New Roman" pitchFamily="18" charset="0"/>
                <a:cs typeface="Times New Roman" pitchFamily="18" charset="0"/>
              </a:rPr>
              <a:t> </a:t>
            </a:r>
          </a:p>
          <a:p>
            <a:pPr>
              <a:buNone/>
            </a:pPr>
            <a:r>
              <a:rPr lang="ru-RU" sz="1700" i="1" dirty="0" smtClean="0">
                <a:latin typeface="Times New Roman" pitchFamily="18" charset="0"/>
                <a:cs typeface="Times New Roman" pitchFamily="18" charset="0"/>
              </a:rPr>
              <a:t>         4. </a:t>
            </a:r>
            <a:r>
              <a:rPr lang="ru-RU" sz="1700" i="1" dirty="0" smtClean="0">
                <a:solidFill>
                  <a:schemeClr val="accent1">
                    <a:lumMod val="75000"/>
                  </a:schemeClr>
                </a:solidFill>
                <a:latin typeface="Times New Roman" pitchFamily="18" charset="0"/>
                <a:cs typeface="Times New Roman" pitchFamily="18" charset="0"/>
              </a:rPr>
              <a:t>Системный оператор </a:t>
            </a:r>
            <a:r>
              <a:rPr lang="ru-RU" sz="1700" i="1" dirty="0" smtClean="0">
                <a:latin typeface="Times New Roman" pitchFamily="18" charset="0"/>
                <a:cs typeface="Times New Roman" pitchFamily="18" charset="0"/>
              </a:rPr>
              <a:t>. </a:t>
            </a:r>
            <a:r>
              <a:rPr lang="ru-RU" sz="1700" dirty="0" smtClean="0">
                <a:latin typeface="Times New Roman" pitchFamily="18" charset="0"/>
                <a:cs typeface="Times New Roman" pitchFamily="18" charset="0"/>
              </a:rPr>
              <a:t>Составление характеристики избранного предмета (прошлое, настоящее, будущее по горизонтали и подсистемой, системой и надсистемой по вертикали)</a:t>
            </a:r>
            <a:endParaRPr lang="ru-RU" sz="19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i="1" dirty="0" smtClean="0">
                <a:solidFill>
                  <a:schemeClr val="tx2"/>
                </a:solidFill>
                <a:latin typeface="Times New Roman" pitchFamily="18" charset="0"/>
                <a:cs typeface="Times New Roman" pitchFamily="18" charset="0"/>
              </a:rPr>
              <a:t>Технология обучения детей составлению загадок</a:t>
            </a:r>
            <a:r>
              <a:rPr lang="ru-RU" sz="2400" i="1" dirty="0" smtClean="0">
                <a:latin typeface="Times New Roman" pitchFamily="18" charset="0"/>
                <a:cs typeface="Times New Roman" pitchFamily="18" charset="0"/>
              </a:rPr>
              <a:t>.</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85000" lnSpcReduction="10000"/>
          </a:bodyPr>
          <a:lstStyle/>
          <a:p>
            <a:pPr>
              <a:buNone/>
            </a:pPr>
            <a:r>
              <a:rPr lang="ru-RU" dirty="0" smtClean="0">
                <a:latin typeface="Times New Roman" pitchFamily="18" charset="0"/>
                <a:cs typeface="Times New Roman" pitchFamily="18" charset="0"/>
              </a:rPr>
              <a:t>      Традиционно в дошкольном детстве работа с загадками основывается на их отгадывании. Причем, методика не дает конкретных рекомендаций, как и каким образом, учить детей отгадывать загаданные объекты.</a:t>
            </a:r>
          </a:p>
          <a:p>
            <a:pPr>
              <a:buNone/>
            </a:pPr>
            <a:r>
              <a:rPr lang="ru-RU" dirty="0" smtClean="0">
                <a:latin typeface="Times New Roman" pitchFamily="18" charset="0"/>
                <a:cs typeface="Times New Roman" pitchFamily="18" charset="0"/>
              </a:rPr>
              <a:t>        В процессе составления загадок развиваются все мыслительные операции ребёнка, он получает радость от речевого творчества.  К тому же это самый удобный способ наладить работу с родителями по развитию речи ребёнка, т. к. в домашней непринуждённой обстановке, без особых атрибутов и подготовки, не отрываясь от домашних дел, родители могут играть с ребёнком в составление загадок, что способствует развитию внимания, умению находить скрытый смысл слов, желанию фантазировать.</a:t>
            </a:r>
          </a:p>
          <a:p>
            <a:endParaRPr lang="ru-RU" dirty="0"/>
          </a:p>
        </p:txBody>
      </p:sp>
    </p:spTree>
  </p:cSld>
  <p:clrMapOvr>
    <a:masterClrMapping/>
  </p:clrMapOvr>
  <p:transition spd="med">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732696"/>
          </a:xfrm>
        </p:spPr>
        <p:txBody>
          <a:bodyPr>
            <a:normAutofit/>
          </a:bodyPr>
          <a:lstStyle/>
          <a:p>
            <a:pPr algn="ctr"/>
            <a:r>
              <a:rPr lang="ru-RU" sz="2400" i="1" dirty="0" smtClean="0">
                <a:solidFill>
                  <a:schemeClr val="tx2"/>
                </a:solidFill>
              </a:rPr>
              <a:t>Игры и творческие задания</a:t>
            </a:r>
            <a:endParaRPr lang="ru-RU" sz="2400" dirty="0">
              <a:solidFill>
                <a:schemeClr val="tx2"/>
              </a:solidFill>
            </a:endParaRPr>
          </a:p>
        </p:txBody>
      </p:sp>
      <p:sp>
        <p:nvSpPr>
          <p:cNvPr id="3" name="Содержимое 2"/>
          <p:cNvSpPr>
            <a:spLocks noGrp="1"/>
          </p:cNvSpPr>
          <p:nvPr>
            <p:ph idx="1"/>
          </p:nvPr>
        </p:nvSpPr>
        <p:spPr/>
        <p:txBody>
          <a:bodyPr>
            <a:normAutofit fontScale="85000" lnSpcReduction="10000"/>
          </a:bodyPr>
          <a:lstStyle/>
          <a:p>
            <a:pPr>
              <a:buNone/>
            </a:pPr>
            <a:r>
              <a:rPr lang="ru-RU" dirty="0" smtClean="0"/>
              <a:t> </a:t>
            </a:r>
            <a:r>
              <a:rPr lang="ru-RU" dirty="0" smtClean="0">
                <a:latin typeface="Times New Roman" pitchFamily="18" charset="0"/>
                <a:cs typeface="Times New Roman" pitchFamily="18" charset="0"/>
              </a:rPr>
              <a:t>      Данные технологии направлены на развитие умений детей выделять признаки объектов, учат по описанию определять объект, выделять характерные специфические значения объекта, подбирать разные значения одному признаку, выявлять признаки объекта, составлять загадки по моделям.</a:t>
            </a:r>
          </a:p>
          <a:p>
            <a:pPr>
              <a:buNone/>
            </a:pPr>
            <a:r>
              <a:rPr lang="ru-RU" dirty="0" smtClean="0">
                <a:latin typeface="Times New Roman" pitchFamily="18" charset="0"/>
                <a:cs typeface="Times New Roman" pitchFamily="18" charset="0"/>
              </a:rPr>
              <a:t>	  Развитие речи в игровой форме деятельности дает большой результат: наблюдается желание абсолютно всех детей участвовать в этом процессе, который активизирует мыслительную деятельность, обогащает словарный запас детей, развивает умение наблюдать, выделять главное, конкретизировать информацию, сопоставлять предметы, признаки и явления, систематизировать накопленные знания.</a:t>
            </a:r>
          </a:p>
          <a:p>
            <a:endParaRPr lang="ru-RU" dirty="0"/>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04704"/>
          </a:xfrm>
        </p:spPr>
        <p:txBody>
          <a:bodyPr>
            <a:normAutofit/>
          </a:bodyPr>
          <a:lstStyle/>
          <a:p>
            <a:r>
              <a:rPr lang="ru-RU" sz="2400" i="1" dirty="0" smtClean="0">
                <a:solidFill>
                  <a:schemeClr val="tx2"/>
                </a:solidFill>
              </a:rPr>
              <a:t>Обучение детей составлению творческих рассказов по картине</a:t>
            </a:r>
            <a:endParaRPr lang="ru-RU" sz="2400" dirty="0">
              <a:solidFill>
                <a:schemeClr val="tx2"/>
              </a:solidFill>
            </a:endParaRPr>
          </a:p>
        </p:txBody>
      </p:sp>
      <p:sp>
        <p:nvSpPr>
          <p:cNvPr id="3" name="Содержимое 2"/>
          <p:cNvSpPr>
            <a:spLocks noGrp="1"/>
          </p:cNvSpPr>
          <p:nvPr>
            <p:ph idx="1"/>
          </p:nvPr>
        </p:nvSpPr>
        <p:spPr/>
        <p:txBody>
          <a:bodyPr>
            <a:normAutofit fontScale="77500" lnSpcReduction="20000"/>
          </a:bodyPr>
          <a:lstStyle/>
          <a:p>
            <a:pPr>
              <a:buNone/>
            </a:pPr>
            <a:r>
              <a:rPr lang="ru-RU" i="1" dirty="0" smtClean="0"/>
              <a:t> </a:t>
            </a:r>
            <a:r>
              <a:rPr lang="ru-RU" i="1"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Для детей в речевом плане характерно стремление сочинять рассказы на определённую тему. Необходимо поддерживать это стремление и развивать их навыки связной речи.</a:t>
            </a:r>
          </a:p>
          <a:p>
            <a:pPr>
              <a:buNone/>
            </a:pPr>
            <a:r>
              <a:rPr lang="ru-RU" dirty="0" smtClean="0">
                <a:latin typeface="Times New Roman" pitchFamily="18" charset="0"/>
                <a:cs typeface="Times New Roman" pitchFamily="18" charset="0"/>
              </a:rPr>
              <a:t>	    Предлагаемая технология рассчитана на обучение детей составлению  двух типов рассказов по картине.</a:t>
            </a:r>
          </a:p>
          <a:p>
            <a:pPr>
              <a:buNone/>
            </a:pPr>
            <a:r>
              <a:rPr lang="ru-RU" dirty="0" smtClean="0">
                <a:latin typeface="Times New Roman" pitchFamily="18" charset="0"/>
                <a:cs typeface="Times New Roman" pitchFamily="18" charset="0"/>
              </a:rPr>
              <a:t>1-ый тип: «текст реалистического характера»</a:t>
            </a:r>
          </a:p>
          <a:p>
            <a:pPr>
              <a:buNone/>
            </a:pPr>
            <a:r>
              <a:rPr lang="ru-RU" dirty="0" smtClean="0">
                <a:latin typeface="Times New Roman" pitchFamily="18" charset="0"/>
                <a:cs typeface="Times New Roman" pitchFamily="18" charset="0"/>
              </a:rPr>
              <a:t>2-ой тип: «текст фантастического характера»</a:t>
            </a:r>
          </a:p>
          <a:p>
            <a:pPr>
              <a:buNone/>
            </a:pPr>
            <a:r>
              <a:rPr lang="ru-RU" dirty="0" smtClean="0">
                <a:latin typeface="Times New Roman" pitchFamily="18" charset="0"/>
                <a:cs typeface="Times New Roman" pitchFamily="18" charset="0"/>
              </a:rPr>
              <a:t>	   Оба типа рассказов можно отнести к творческой речевой деятельности разного уровня.</a:t>
            </a:r>
          </a:p>
          <a:p>
            <a:pPr>
              <a:buNone/>
            </a:pPr>
            <a:r>
              <a:rPr lang="ru-RU" dirty="0" smtClean="0">
                <a:latin typeface="Times New Roman" pitchFamily="18" charset="0"/>
                <a:cs typeface="Times New Roman" pitchFamily="18" charset="0"/>
              </a:rPr>
              <a:t>	    Основополагающим моментом в предлагаемой  технологии является то, что обучение детей составлению рассказов по картине основывается на алгоритмах мышления. Обучение ребёнка осуществляется в процессе его совместной деятельности с педагогом посредством системы игровых упражнений.</a:t>
            </a:r>
          </a:p>
          <a:p>
            <a:endParaRPr lang="ru-RU" dirty="0"/>
          </a:p>
        </p:txBody>
      </p:sp>
    </p:spTree>
  </p:cSld>
  <p:clrMapOvr>
    <a:masterClrMapping/>
  </p:clrMapOvr>
  <p:transition spd="med">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7267604" cy="1340768"/>
          </a:xfrm>
        </p:spPr>
        <p:txBody>
          <a:bodyPr>
            <a:normAutofit fontScale="90000"/>
          </a:bodyPr>
          <a:lstStyle/>
          <a:p>
            <a:pPr algn="ctr"/>
            <a:r>
              <a:rPr lang="ru-RU" sz="2700" i="1" dirty="0" smtClean="0">
                <a:solidFill>
                  <a:schemeClr val="accent1">
                    <a:lumMod val="75000"/>
                  </a:schemeClr>
                </a:solidFill>
                <a:latin typeface="Times New Roman" pitchFamily="18" charset="0"/>
                <a:cs typeface="Times New Roman" pitchFamily="18" charset="0"/>
              </a:rPr>
              <a:t>Технология развития речи и мышления посредством мнемотехники.</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0000" lnSpcReduction="20000"/>
          </a:bodyPr>
          <a:lstStyle/>
          <a:p>
            <a:pPr>
              <a:buNone/>
            </a:pPr>
            <a:r>
              <a:rPr lang="ru-RU" dirty="0" smtClean="0"/>
              <a:t>	     </a:t>
            </a:r>
            <a:r>
              <a:rPr lang="ru-RU" dirty="0" smtClean="0">
                <a:latin typeface="Times New Roman" pitchFamily="18" charset="0"/>
                <a:cs typeface="Times New Roman" pitchFamily="18" charset="0"/>
              </a:rPr>
              <a:t>Мнемотехника – это система методов и приемов, обеспечивающих успешное освоение детьми знаний об особенностях объектов природы, об окружающем мире, эффективное запоминание структуры рассказа, сохранение и воспроизведение информации, и конечно развитие речи.</a:t>
            </a:r>
          </a:p>
          <a:p>
            <a:pPr>
              <a:buNone/>
            </a:pP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Мнемотаблицы</a:t>
            </a:r>
            <a:r>
              <a:rPr lang="ru-RU" dirty="0" smtClean="0">
                <a:latin typeface="Times New Roman" pitchFamily="18" charset="0"/>
                <a:cs typeface="Times New Roman" pitchFamily="18" charset="0"/>
              </a:rPr>
              <a:t> – схемы служат дидактическим материалом при работе по развитию связной речи детей, для обогащения словарного запаса, при обучении составления рассказов, при пересказе художественной литературы, при отгадывании и загадывании загадок, при заучивании стихов.</a:t>
            </a:r>
          </a:p>
          <a:p>
            <a:pPr>
              <a:buNone/>
            </a:pPr>
            <a:r>
              <a:rPr lang="ru-RU" dirty="0" smtClean="0">
                <a:latin typeface="Times New Roman" pitchFamily="18" charset="0"/>
                <a:cs typeface="Times New Roman" pitchFamily="18" charset="0"/>
              </a:rPr>
              <a:t>	       Технологии мнемотехники позволяют решать задачи развития всех видов памяти (зрительной, слуховой, ассоциативной, словесно-логической, обработки различных приемов запоминания); развитие образного мышления; развития логического мышления (умения анализировать, систематизировать); развитие различных общеобразовательных дидактических задач, ознакомление с различной информацией; развитие смекалки, тренировка внимания; развитие умения устанавливать причинно-следственные связи в событиях, рассказах.</a:t>
            </a:r>
          </a:p>
          <a:p>
            <a:endParaRPr lang="ru-RU" dirty="0"/>
          </a:p>
        </p:txBody>
      </p:sp>
    </p:spTree>
  </p:cSld>
  <p:clrMapOvr>
    <a:masterClrMapping/>
  </p:clrMapOvr>
  <p:transition spd="med">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2400" i="1" dirty="0" smtClean="0">
                <a:solidFill>
                  <a:schemeClr val="tx2"/>
                </a:solidFill>
                <a:latin typeface="Times New Roman" pitchFamily="18" charset="0"/>
                <a:cs typeface="Times New Roman" pitchFamily="18" charset="0"/>
              </a:rPr>
              <a:t>Информационно - коммуникативные технологии </a:t>
            </a:r>
            <a:endParaRPr lang="ru-RU" sz="2400" dirty="0">
              <a:solidFill>
                <a:schemeClr val="tx2"/>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lstStyle/>
          <a:p>
            <a:pPr>
              <a:buNone/>
            </a:pPr>
            <a:r>
              <a:rPr lang="ru-RU" dirty="0" smtClean="0"/>
              <a:t>    </a:t>
            </a:r>
            <a:r>
              <a:rPr lang="ru-RU" dirty="0" smtClean="0">
                <a:latin typeface="Times New Roman" pitchFamily="18" charset="0"/>
                <a:cs typeface="Times New Roman" pitchFamily="18" charset="0"/>
              </a:rPr>
              <a:t>ИКТ позволяют сделать каждое занятие нетрадиционным, ярким, насыщенным, приводят к необходимости использовать различные способы подачи учебного материала, предусмотреть разнообразные приемы и методы обучения.</a:t>
            </a:r>
            <a:endParaRPr lang="ru-RU"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80068"/>
          </a:xfrm>
        </p:spPr>
        <p:txBody>
          <a:bodyPr>
            <a:normAutofit fontScale="90000"/>
          </a:bodyPr>
          <a:lstStyle/>
          <a:p>
            <a:pPr algn="ctr"/>
            <a:r>
              <a:rPr lang="ru-RU" sz="2400" dirty="0" smtClean="0">
                <a:solidFill>
                  <a:schemeClr val="tx2"/>
                </a:solidFill>
                <a:latin typeface="Times New Roman" pitchFamily="18" charset="0"/>
                <a:cs typeface="Times New Roman" pitchFamily="18" charset="0"/>
              </a:rPr>
              <a:t>словесные игры с использованием                        нетрадиционных приёмов</a:t>
            </a:r>
            <a:endParaRPr lang="ru-RU" sz="2400" dirty="0">
              <a:solidFill>
                <a:schemeClr val="tx2"/>
              </a:solidFill>
              <a:latin typeface="Times New Roman" pitchFamily="18" charset="0"/>
              <a:cs typeface="Times New Roman" pitchFamily="18" charset="0"/>
            </a:endParaRPr>
          </a:p>
        </p:txBody>
      </p:sp>
      <p:sp>
        <p:nvSpPr>
          <p:cNvPr id="3" name="Содержимое 2"/>
          <p:cNvSpPr>
            <a:spLocks noGrp="1"/>
          </p:cNvSpPr>
          <p:nvPr>
            <p:ph idx="1"/>
          </p:nvPr>
        </p:nvSpPr>
        <p:spPr>
          <a:xfrm>
            <a:off x="457200" y="1214422"/>
            <a:ext cx="7239000" cy="5241314"/>
          </a:xfrm>
        </p:spPr>
        <p:txBody>
          <a:bodyPr>
            <a:normAutofit fontScale="25000" lnSpcReduction="20000"/>
          </a:bodyPr>
          <a:lstStyle/>
          <a:p>
            <a:pPr>
              <a:buNone/>
            </a:pPr>
            <a:r>
              <a:rPr lang="ru-RU" sz="4000" dirty="0" smtClean="0">
                <a:solidFill>
                  <a:schemeClr val="accent1">
                    <a:lumMod val="75000"/>
                  </a:schemeClr>
                </a:solidFill>
                <a:latin typeface="Times New Roman" pitchFamily="18" charset="0"/>
                <a:cs typeface="Times New Roman" pitchFamily="18" charset="0"/>
              </a:rPr>
              <a:t>        « </a:t>
            </a:r>
            <a:r>
              <a:rPr lang="ru-RU" sz="6400" dirty="0" smtClean="0">
                <a:solidFill>
                  <a:schemeClr val="accent1">
                    <a:lumMod val="75000"/>
                  </a:schemeClr>
                </a:solidFill>
                <a:latin typeface="Times New Roman" pitchFamily="18" charset="0"/>
                <a:cs typeface="Times New Roman" pitchFamily="18" charset="0"/>
              </a:rPr>
              <a:t>Да </a:t>
            </a:r>
            <a:r>
              <a:rPr lang="ru-RU" sz="6400" dirty="0" err="1" smtClean="0">
                <a:solidFill>
                  <a:schemeClr val="accent1">
                    <a:lumMod val="75000"/>
                  </a:schemeClr>
                </a:solidFill>
                <a:latin typeface="Times New Roman" pitchFamily="18" charset="0"/>
                <a:cs typeface="Times New Roman" pitchFamily="18" charset="0"/>
              </a:rPr>
              <a:t>нет-ка</a:t>
            </a:r>
            <a:r>
              <a:rPr lang="ru-RU" sz="6400" dirty="0" smtClean="0">
                <a:solidFill>
                  <a:schemeClr val="accent1">
                    <a:lumMod val="75000"/>
                  </a:schemeClr>
                </a:solidFill>
                <a:latin typeface="Times New Roman" pitchFamily="18" charset="0"/>
                <a:cs typeface="Times New Roman" pitchFamily="18" charset="0"/>
              </a:rPr>
              <a:t> »\ </a:t>
            </a:r>
            <a:r>
              <a:rPr lang="ru-RU" sz="6400" dirty="0" smtClean="0">
                <a:latin typeface="Times New Roman" pitchFamily="18" charset="0"/>
                <a:cs typeface="Times New Roman" pitchFamily="18" charset="0"/>
              </a:rPr>
              <a:t>задумывается предмет, задаётся вопрос, отвечаем только «да» или «нет». Схема к игре: круг, разделённый на две части- живое, не живое, в зависимости от возраста детей, делений становится </a:t>
            </a:r>
            <a:r>
              <a:rPr lang="ru-RU" sz="6400" dirty="0" err="1" smtClean="0">
                <a:latin typeface="Times New Roman" pitchFamily="18" charset="0"/>
                <a:cs typeface="Times New Roman" pitchFamily="18" charset="0"/>
              </a:rPr>
              <a:t>больше\</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 Назови общие признаки</a:t>
            </a:r>
            <a:r>
              <a:rPr lang="ru-RU" sz="6400" dirty="0" smtClean="0">
                <a:latin typeface="Times New Roman" pitchFamily="18" charset="0"/>
                <a:cs typeface="Times New Roman" pitchFamily="18" charset="0"/>
              </a:rPr>
              <a:t>»\ клубника и малина, птица и человек, дождь и душ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latin typeface="Times New Roman" pitchFamily="18" charset="0"/>
                <a:cs typeface="Times New Roman" pitchFamily="18" charset="0"/>
              </a:rPr>
              <a:t>« Чем похожи?»\ трава и лягушка, перец и горчица, мел и карандаш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Чем отличаются?»\ </a:t>
            </a:r>
            <a:r>
              <a:rPr lang="ru-RU" sz="6400" dirty="0" smtClean="0">
                <a:latin typeface="Times New Roman" pitchFamily="18" charset="0"/>
                <a:cs typeface="Times New Roman" pitchFamily="18" charset="0"/>
              </a:rPr>
              <a:t>осень и весна, книга и тетрадь, автомобиль и велосипед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Чем похожи и чем отличаются?»\ </a:t>
            </a:r>
            <a:r>
              <a:rPr lang="ru-RU" sz="6400" dirty="0" smtClean="0">
                <a:latin typeface="Times New Roman" pitchFamily="18" charset="0"/>
                <a:cs typeface="Times New Roman" pitchFamily="18" charset="0"/>
              </a:rPr>
              <a:t>кит- кот; кот-крот; кот-ток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«Назови предмет по действию».\ </a:t>
            </a:r>
            <a:r>
              <a:rPr lang="ru-RU" sz="6400" dirty="0" err="1" smtClean="0">
                <a:latin typeface="Times New Roman" pitchFamily="18" charset="0"/>
                <a:cs typeface="Times New Roman" pitchFamily="18" charset="0"/>
              </a:rPr>
              <a:t>ручка-писалка</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пчела-жужжалка</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занавеска-затемнялка</a:t>
            </a:r>
            <a:r>
              <a:rPr lang="ru-RU" sz="6400" dirty="0" smtClean="0">
                <a:latin typeface="Times New Roman" pitchFamily="18" charset="0"/>
                <a:cs typeface="Times New Roman" pitchFamily="18" charset="0"/>
              </a:rPr>
              <a:t>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a:t>
            </a:r>
            <a:r>
              <a:rPr lang="ru-RU" sz="6400" dirty="0" err="1" smtClean="0">
                <a:solidFill>
                  <a:schemeClr val="accent1">
                    <a:lumMod val="75000"/>
                  </a:schemeClr>
                </a:solidFill>
                <a:latin typeface="Times New Roman" pitchFamily="18" charset="0"/>
                <a:cs typeface="Times New Roman" pitchFamily="18" charset="0"/>
              </a:rPr>
              <a:t>Антидействие</a:t>
            </a:r>
            <a:r>
              <a:rPr lang="ru-RU" sz="6400" dirty="0" smtClean="0">
                <a:solidFill>
                  <a:schemeClr val="accent1">
                    <a:lumMod val="75000"/>
                  </a:schemeClr>
                </a:solidFill>
                <a:latin typeface="Times New Roman" pitchFamily="18" charset="0"/>
                <a:cs typeface="Times New Roman" pitchFamily="18" charset="0"/>
              </a:rPr>
              <a:t>»\ </a:t>
            </a:r>
            <a:r>
              <a:rPr lang="ru-RU" sz="6400" dirty="0" smtClean="0">
                <a:latin typeface="Times New Roman" pitchFamily="18" charset="0"/>
                <a:cs typeface="Times New Roman" pitchFamily="18" charset="0"/>
              </a:rPr>
              <a:t>карандаш-ластик, грязь-вода, дождь-зонт, голод-пища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Кто кем будет?»\ </a:t>
            </a:r>
            <a:r>
              <a:rPr lang="ru-RU" sz="6400" dirty="0" err="1" smtClean="0">
                <a:latin typeface="Times New Roman" pitchFamily="18" charset="0"/>
                <a:cs typeface="Times New Roman" pitchFamily="18" charset="0"/>
              </a:rPr>
              <a:t>мальчик-мужчиной</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жёлудь-дубом</a:t>
            </a:r>
            <a:r>
              <a:rPr lang="ru-RU" sz="6400" dirty="0" smtClean="0">
                <a:latin typeface="Times New Roman" pitchFamily="18" charset="0"/>
                <a:cs typeface="Times New Roman" pitchFamily="18" charset="0"/>
              </a:rPr>
              <a:t>, </a:t>
            </a:r>
            <a:r>
              <a:rPr lang="ru-RU" sz="6400" dirty="0" err="1" smtClean="0">
                <a:latin typeface="Times New Roman" pitchFamily="18" charset="0"/>
                <a:cs typeface="Times New Roman" pitchFamily="18" charset="0"/>
              </a:rPr>
              <a:t>семечка-подсолнухом</a:t>
            </a:r>
            <a:r>
              <a:rPr lang="ru-RU" sz="6400" dirty="0" smtClean="0">
                <a:latin typeface="Times New Roman" pitchFamily="18" charset="0"/>
                <a:cs typeface="Times New Roman" pitchFamily="18" charset="0"/>
              </a:rPr>
              <a:t> </a:t>
            </a:r>
            <a:r>
              <a:rPr lang="ru-RU" sz="6400" dirty="0" smtClean="0">
                <a:solidFill>
                  <a:schemeClr val="accent1">
                    <a:lumMod val="75000"/>
                  </a:schemeClr>
                </a:solidFill>
                <a:latin typeface="Times New Roman" pitchFamily="18" charset="0"/>
                <a:cs typeface="Times New Roman" pitchFamily="18" charset="0"/>
              </a:rPr>
              <a:t>и </a:t>
            </a:r>
            <a:r>
              <a:rPr lang="ru-RU" sz="6400" dirty="0" err="1" smtClean="0">
                <a:solidFill>
                  <a:schemeClr val="accent1">
                    <a:lumMod val="75000"/>
                  </a:schemeClr>
                </a:solidFill>
                <a:latin typeface="Times New Roman" pitchFamily="18" charset="0"/>
                <a:cs typeface="Times New Roman" pitchFamily="18" charset="0"/>
              </a:rPr>
              <a:t>т.д.\</a:t>
            </a:r>
            <a:r>
              <a:rPr lang="ru-RU" sz="6400" dirty="0" smtClean="0">
                <a:solidFill>
                  <a:schemeClr val="accent1">
                    <a:lumMod val="75000"/>
                  </a:schemeClr>
                </a:solidFill>
                <a:latin typeface="Times New Roman" pitchFamily="18" charset="0"/>
                <a:cs typeface="Times New Roman" pitchFamily="18" charset="0"/>
              </a:rPr>
              <a:t> </a:t>
            </a:r>
            <a:r>
              <a:rPr lang="ru-RU" sz="6400" dirty="0" err="1" smtClean="0">
                <a:solidFill>
                  <a:schemeClr val="accent1">
                    <a:lumMod val="75000"/>
                  </a:schemeClr>
                </a:solidFill>
                <a:latin typeface="Times New Roman" pitchFamily="18" charset="0"/>
                <a:cs typeface="Times New Roman" pitchFamily="18" charset="0"/>
              </a:rPr>
              <a:t>стол-деревом</a:t>
            </a:r>
            <a:r>
              <a:rPr lang="ru-RU" sz="6400" dirty="0" smtClean="0">
                <a:solidFill>
                  <a:schemeClr val="accent1">
                    <a:lumMod val="75000"/>
                  </a:schemeClr>
                </a:solidFill>
                <a:latin typeface="Times New Roman" pitchFamily="18" charset="0"/>
                <a:cs typeface="Times New Roman" pitchFamily="18" charset="0"/>
              </a:rPr>
              <a:t> </a:t>
            </a:r>
            <a:br>
              <a:rPr lang="ru-RU" sz="6400" dirty="0" smtClean="0">
                <a:solidFill>
                  <a:schemeClr val="accent1">
                    <a:lumMod val="75000"/>
                  </a:schemeClr>
                </a:solidFill>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Кто кем был» \ </a:t>
            </a:r>
            <a:r>
              <a:rPr lang="ru-RU" sz="6400" dirty="0" err="1" smtClean="0">
                <a:solidFill>
                  <a:schemeClr val="accent1">
                    <a:lumMod val="75000"/>
                  </a:schemeClr>
                </a:solidFill>
                <a:latin typeface="Times New Roman" pitchFamily="18" charset="0"/>
                <a:cs typeface="Times New Roman" pitchFamily="18" charset="0"/>
              </a:rPr>
              <a:t>лошадь-жеребёнком</a:t>
            </a:r>
            <a:r>
              <a:rPr lang="ru-RU" sz="6400" dirty="0" smtClean="0">
                <a:solidFill>
                  <a:schemeClr val="accent1">
                    <a:lumMod val="75000"/>
                  </a:schemeClr>
                </a:solidFill>
                <a:latin typeface="Times New Roman" pitchFamily="18" charset="0"/>
                <a:cs typeface="Times New Roman" pitchFamily="18" charset="0"/>
              </a:rPr>
              <a:t>, и </a:t>
            </a:r>
            <a:r>
              <a:rPr lang="ru-RU" sz="6400" dirty="0" err="1" smtClean="0">
                <a:solidFill>
                  <a:schemeClr val="accent1">
                    <a:lumMod val="75000"/>
                  </a:schemeClr>
                </a:solidFill>
                <a:latin typeface="Times New Roman" pitchFamily="18" charset="0"/>
                <a:cs typeface="Times New Roman" pitchFamily="18" charset="0"/>
              </a:rPr>
              <a:t>т.д.\</a:t>
            </a:r>
            <a:r>
              <a:rPr lang="ru-RU" sz="6400" dirty="0" smtClean="0">
                <a:solidFill>
                  <a:schemeClr val="accent1">
                    <a:lumMod val="75000"/>
                  </a:schemeClr>
                </a:solidFill>
                <a:latin typeface="Times New Roman" pitchFamily="18" charset="0"/>
                <a:cs typeface="Times New Roman" pitchFamily="18" charset="0"/>
              </a:rPr>
              <a:t> </a:t>
            </a:r>
            <a:br>
              <a:rPr lang="ru-RU" sz="6400" dirty="0" smtClean="0">
                <a:solidFill>
                  <a:schemeClr val="accent1">
                    <a:lumMod val="75000"/>
                  </a:schemeClr>
                </a:solidFill>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Назови все части»\ </a:t>
            </a:r>
            <a:r>
              <a:rPr lang="ru-RU" sz="6400" dirty="0" smtClean="0">
                <a:latin typeface="Times New Roman" pitchFamily="18" charset="0"/>
                <a:cs typeface="Times New Roman" pitchFamily="18" charset="0"/>
              </a:rPr>
              <a:t>велосипед→рама, </a:t>
            </a:r>
            <a:r>
              <a:rPr lang="ru-RU" sz="6400" dirty="0" err="1" smtClean="0">
                <a:latin typeface="Times New Roman" pitchFamily="18" charset="0"/>
                <a:cs typeface="Times New Roman" pitchFamily="18" charset="0"/>
              </a:rPr>
              <a:t>руль,цепь</a:t>
            </a:r>
            <a:r>
              <a:rPr lang="ru-RU" sz="6400" dirty="0" smtClean="0">
                <a:latin typeface="Times New Roman" pitchFamily="18" charset="0"/>
                <a:cs typeface="Times New Roman" pitchFamily="18" charset="0"/>
              </a:rPr>
              <a:t>, педаль, багажник, звонок и </a:t>
            </a:r>
            <a:r>
              <a:rPr lang="ru-RU" sz="6400" dirty="0" err="1" smtClean="0">
                <a:solidFill>
                  <a:schemeClr val="accent1">
                    <a:lumMod val="75000"/>
                  </a:schemeClr>
                </a:solidFill>
                <a:latin typeface="Times New Roman" pitchFamily="18" charset="0"/>
                <a:cs typeface="Times New Roman" pitchFamily="18" charset="0"/>
              </a:rPr>
              <a:t>т.д.\</a:t>
            </a:r>
            <a:r>
              <a:rPr lang="ru-RU" sz="6400" dirty="0" smtClean="0">
                <a:solidFill>
                  <a:schemeClr val="accent1">
                    <a:lumMod val="75000"/>
                  </a:schemeClr>
                </a:solidFill>
                <a:latin typeface="Times New Roman" pitchFamily="18" charset="0"/>
                <a:cs typeface="Times New Roman" pitchFamily="18" charset="0"/>
              </a:rPr>
              <a:t> </a:t>
            </a:r>
            <a:br>
              <a:rPr lang="ru-RU" sz="6400" dirty="0" smtClean="0">
                <a:solidFill>
                  <a:schemeClr val="accent1">
                    <a:lumMod val="75000"/>
                  </a:schemeClr>
                </a:solidFill>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Кто где работает?»\ </a:t>
            </a:r>
            <a:r>
              <a:rPr lang="ru-RU" sz="6400" dirty="0" smtClean="0">
                <a:latin typeface="Times New Roman" pitchFamily="18" charset="0"/>
                <a:cs typeface="Times New Roman" pitchFamily="18" charset="0"/>
              </a:rPr>
              <a:t>повар-кухня, певец-сцена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Чем был, чем стал»\ </a:t>
            </a:r>
            <a:r>
              <a:rPr lang="ru-RU" sz="6400" dirty="0" smtClean="0">
                <a:latin typeface="Times New Roman" pitchFamily="18" charset="0"/>
                <a:cs typeface="Times New Roman" pitchFamily="18" charset="0"/>
              </a:rPr>
              <a:t>глина-горшок, ткань-платье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Так было раньше, а теперь?»\ </a:t>
            </a:r>
            <a:r>
              <a:rPr lang="ru-RU" sz="6400" dirty="0" smtClean="0">
                <a:latin typeface="Times New Roman" pitchFamily="18" charset="0"/>
                <a:cs typeface="Times New Roman" pitchFamily="18" charset="0"/>
              </a:rPr>
              <a:t>серп-комбайн, лучина-электричество, телега-автомобиль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Что умеет делать?»\ </a:t>
            </a:r>
            <a:r>
              <a:rPr lang="ru-RU" sz="6400" dirty="0" smtClean="0">
                <a:latin typeface="Times New Roman" pitchFamily="18" charset="0"/>
                <a:cs typeface="Times New Roman" pitchFamily="18" charset="0"/>
              </a:rPr>
              <a:t>ножницы -резать, свитер- греть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6400" dirty="0" smtClean="0">
                <a:solidFill>
                  <a:schemeClr val="accent1">
                    <a:lumMod val="75000"/>
                  </a:schemeClr>
                </a:solidFill>
                <a:latin typeface="Times New Roman" pitchFamily="18" charset="0"/>
                <a:cs typeface="Times New Roman" pitchFamily="18" charset="0"/>
              </a:rPr>
              <a:t>« Давай поменяемся»\</a:t>
            </a:r>
            <a:r>
              <a:rPr lang="ru-RU" sz="6400" dirty="0" smtClean="0">
                <a:latin typeface="Times New Roman" pitchFamily="18" charset="0"/>
                <a:cs typeface="Times New Roman" pitchFamily="18" charset="0"/>
              </a:rPr>
              <a:t>слон→обливается→водой, кошка→лижет→языком→шёрстку и </a:t>
            </a:r>
            <a:r>
              <a:rPr lang="ru-RU" sz="6400" dirty="0" err="1" smtClean="0">
                <a:latin typeface="Times New Roman" pitchFamily="18" charset="0"/>
                <a:cs typeface="Times New Roman" pitchFamily="18" charset="0"/>
              </a:rPr>
              <a:t>т.д.\</a:t>
            </a:r>
            <a:r>
              <a:rPr lang="ru-RU" sz="6400" dirty="0" smtClean="0">
                <a:latin typeface="Times New Roman" pitchFamily="18" charset="0"/>
                <a:cs typeface="Times New Roman" pitchFamily="18" charset="0"/>
              </a:rPr>
              <a:t> </a:t>
            </a:r>
            <a:br>
              <a:rPr lang="ru-RU" sz="6400" dirty="0" smtClean="0">
                <a:latin typeface="Times New Roman" pitchFamily="18" charset="0"/>
                <a:cs typeface="Times New Roman" pitchFamily="18" charset="0"/>
              </a:rPr>
            </a:br>
            <a:r>
              <a:rPr lang="ru-RU" sz="4000" dirty="0" smtClean="0">
                <a:latin typeface="Times New Roman" pitchFamily="18" charset="0"/>
                <a:cs typeface="Times New Roman" pitchFamily="18" charset="0"/>
              </a:rPr>
              <a:t/>
            </a:r>
            <a:br>
              <a:rPr lang="ru-RU" sz="4000" dirty="0" smtClean="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660688"/>
          </a:xfrm>
        </p:spPr>
        <p:txBody>
          <a:bodyPr/>
          <a:lstStyle/>
          <a:p>
            <a:pPr algn="ctr"/>
            <a:r>
              <a:rPr lang="ru-RU" sz="2400" i="1" dirty="0" smtClean="0">
                <a:solidFill>
                  <a:schemeClr val="tx2"/>
                </a:solidFill>
                <a:latin typeface="Times New Roman" pitchFamily="18" charset="0"/>
                <a:cs typeface="Times New Roman" pitchFamily="18" charset="0"/>
              </a:rPr>
              <a:t>Сочинение сказок.</a:t>
            </a:r>
            <a:r>
              <a:rPr lang="ru-RU" sz="2400"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357298"/>
            <a:ext cx="7239000" cy="5098438"/>
          </a:xfrm>
        </p:spPr>
        <p:txBody>
          <a:bodyPr>
            <a:normAutofit fontScale="92500"/>
          </a:bodyPr>
          <a:lstStyle/>
          <a:p>
            <a:pPr>
              <a:buNone/>
            </a:pP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Салат из сказок» / смешивание разных сказок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Что будет если?»\ сюжет задаёт воспитатель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Изменение характера персонажей»\ старая сказка на новый лад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Использование моделей»\ картинки- геометрические фигуры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Введение в сказку новых атрибутов»\ волшебные предметы, бытовые приборы и т. </a:t>
            </a:r>
            <a:r>
              <a:rPr lang="ru-RU" dirty="0" err="1" smtClean="0">
                <a:latin typeface="Times New Roman" pitchFamily="18" charset="0"/>
                <a:cs typeface="Times New Roman" pitchFamily="18" charset="0"/>
              </a:rPr>
              <a:t>д.\</a:t>
            </a: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Введение новых героев»\ как сказочных, так и современных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Тематические сказки» \ цветочные, ягодные и т. </a:t>
            </a:r>
            <a:r>
              <a:rPr lang="ru-RU" dirty="0" err="1" smtClean="0">
                <a:latin typeface="Times New Roman" pitchFamily="18" charset="0"/>
                <a:cs typeface="Times New Roman" pitchFamily="18" charset="0"/>
              </a:rPr>
              <a:t>д.\</a:t>
            </a:r>
            <a:r>
              <a:rPr lang="ru-RU" dirty="0" smtClean="0">
                <a:latin typeface="Times New Roman" pitchFamily="18" charset="0"/>
                <a:cs typeface="Times New Roman" pitchFamily="18" charset="0"/>
              </a:rPr>
              <a:t> </a:t>
            </a:r>
          </a:p>
          <a:p>
            <a:endParaRPr lang="ru-RU" dirty="0"/>
          </a:p>
        </p:txBody>
      </p:sp>
    </p:spTree>
  </p:cSld>
  <p:clrMapOvr>
    <a:masterClrMapping/>
  </p:clrMapOvr>
  <p:transition spd="med">
    <p:wedg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85728"/>
            <a:ext cx="7239000" cy="444664"/>
          </a:xfrm>
        </p:spPr>
        <p:txBody>
          <a:bodyPr>
            <a:normAutofit/>
          </a:bodyPr>
          <a:lstStyle/>
          <a:p>
            <a:pPr algn="ctr"/>
            <a:r>
              <a:rPr lang="ru-RU" sz="2400" i="1" dirty="0" smtClean="0">
                <a:solidFill>
                  <a:schemeClr val="accent1">
                    <a:lumMod val="75000"/>
                  </a:schemeClr>
                </a:solidFill>
                <a:latin typeface="Times New Roman" pitchFamily="18" charset="0"/>
                <a:cs typeface="Times New Roman" pitchFamily="18" charset="0"/>
              </a:rPr>
              <a:t>Сочинение загадок.</a:t>
            </a:r>
            <a:r>
              <a:rPr lang="ru-RU" sz="2400" dirty="0" smtClean="0">
                <a:solidFill>
                  <a:schemeClr val="accent1">
                    <a:lumMod val="75000"/>
                  </a:schemeClr>
                </a:solidFill>
                <a:latin typeface="Times New Roman" pitchFamily="18" charset="0"/>
                <a:cs typeface="Times New Roman" pitchFamily="18" charset="0"/>
              </a:rPr>
              <a:t> </a:t>
            </a:r>
            <a:endParaRPr lang="ru-RU" sz="2400" dirty="0">
              <a:solidFill>
                <a:schemeClr val="accent1">
                  <a:lumMod val="75000"/>
                </a:schemeClr>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92500" lnSpcReduction="10000"/>
          </a:bodyPr>
          <a:lstStyle/>
          <a:p>
            <a:pPr>
              <a:buNone/>
            </a:pPr>
            <a:r>
              <a:rPr lang="ru-RU" dirty="0" smtClean="0"/>
              <a:t/>
            </a:r>
            <a:br>
              <a:rPr lang="ru-RU" dirty="0" smtClean="0"/>
            </a:br>
            <a:r>
              <a:rPr lang="ru-RU" dirty="0" smtClean="0">
                <a:latin typeface="Times New Roman" pitchFamily="18" charset="0"/>
                <a:cs typeface="Times New Roman" pitchFamily="18" charset="0"/>
              </a:rPr>
              <a:t>-город простых загадок /цвет, форма, размер, вещество/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-город 5 чувств \осязание, обоняние, слух, зрение, -город похожестей и </a:t>
            </a:r>
            <a:r>
              <a:rPr lang="ru-RU" dirty="0" err="1" smtClean="0">
                <a:latin typeface="Times New Roman" pitchFamily="18" charset="0"/>
                <a:cs typeface="Times New Roman" pitchFamily="18" charset="0"/>
              </a:rPr>
              <a:t>непохожестей\на</a:t>
            </a:r>
            <a:r>
              <a:rPr lang="ru-RU" dirty="0" smtClean="0">
                <a:latin typeface="Times New Roman" pitchFamily="18" charset="0"/>
                <a:cs typeface="Times New Roman" pitchFamily="18" charset="0"/>
              </a:rPr>
              <a:t> сравнение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-город загадочных частей /развитие воображения/: --улицы неоконченных картин, разобранных предметов, молчаливых загадок и спорщиков,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город противоречий / может быть холодным и </a:t>
            </a:r>
            <a:r>
              <a:rPr lang="ru-RU" dirty="0" err="1" smtClean="0">
                <a:latin typeface="Times New Roman" pitchFamily="18" charset="0"/>
                <a:cs typeface="Times New Roman" pitchFamily="18" charset="0"/>
              </a:rPr>
              <a:t>горячим-термос</a:t>
            </a: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-город загадочных дел.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Страна загадок»  </a:t>
            </a:r>
          </a:p>
        </p:txBody>
      </p:sp>
    </p:spTree>
  </p:cSld>
  <p:clrMapOvr>
    <a:masterClrMapping/>
  </p:clrMapOvr>
  <p:transition spd="med">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588680"/>
          </a:xfrm>
        </p:spPr>
        <p:txBody>
          <a:bodyPr/>
          <a:lstStyle/>
          <a:p>
            <a:pPr algn="ctr"/>
            <a:r>
              <a:rPr lang="ru-RU" sz="2400" i="1" dirty="0" smtClean="0">
                <a:solidFill>
                  <a:schemeClr val="tx2"/>
                </a:solidFill>
                <a:latin typeface="Times New Roman" pitchFamily="18" charset="0"/>
                <a:cs typeface="Times New Roman" pitchFamily="18" charset="0"/>
              </a:rPr>
              <a:t>Экспериментирование.</a:t>
            </a:r>
            <a:endParaRPr lang="ru-RU" sz="2400" i="1" dirty="0">
              <a:solidFill>
                <a:schemeClr val="tx2"/>
              </a:solidFill>
              <a:latin typeface="Times New Roman" pitchFamily="18" charset="0"/>
              <a:cs typeface="Times New Roman" pitchFamily="18" charset="0"/>
            </a:endParaRPr>
          </a:p>
        </p:txBody>
      </p:sp>
      <p:sp>
        <p:nvSpPr>
          <p:cNvPr id="3" name="Содержимое 2"/>
          <p:cNvSpPr>
            <a:spLocks noGrp="1"/>
          </p:cNvSpPr>
          <p:nvPr>
            <p:ph idx="1"/>
          </p:nvPr>
        </p:nvSpPr>
        <p:spPr>
          <a:xfrm>
            <a:off x="571472" y="1714488"/>
            <a:ext cx="7239000" cy="4846320"/>
          </a:xfrm>
        </p:spPr>
        <p:txBody>
          <a:bodyPr>
            <a:normAutofit/>
          </a:bodyPr>
          <a:lstStyle/>
          <a:p>
            <a:pPr>
              <a:buNone/>
            </a:pPr>
            <a:r>
              <a:rPr lang="ru-RU" b="1" i="1" dirty="0" smtClean="0">
                <a:solidFill>
                  <a:schemeClr val="tx2"/>
                </a:solidFill>
              </a:rPr>
              <a:t> </a:t>
            </a:r>
            <a:r>
              <a:rPr lang="ru-RU" b="1" i="1" dirty="0" smtClean="0">
                <a:solidFill>
                  <a:schemeClr val="tx2"/>
                </a:solidFill>
                <a:latin typeface="Times New Roman" pitchFamily="18" charset="0"/>
                <a:cs typeface="Times New Roman" pitchFamily="18" charset="0"/>
              </a:rPr>
              <a:t/>
            </a:r>
            <a:br>
              <a:rPr lang="ru-RU" b="1" i="1" dirty="0" smtClean="0">
                <a:solidFill>
                  <a:schemeClr val="tx2"/>
                </a:solidFill>
                <a:latin typeface="Times New Roman" pitchFamily="18" charset="0"/>
                <a:cs typeface="Times New Roman" pitchFamily="18" charset="0"/>
              </a:rPr>
            </a:br>
            <a:r>
              <a:rPr lang="ru-RU" dirty="0" smtClean="0">
                <a:solidFill>
                  <a:schemeClr val="tx2"/>
                </a:solidFill>
                <a:latin typeface="Times New Roman" pitchFamily="18" charset="0"/>
                <a:cs typeface="Times New Roman" pitchFamily="18" charset="0"/>
              </a:rPr>
              <a:t>« Моделирование маленькими человечками» </a:t>
            </a:r>
            <a:br>
              <a:rPr lang="ru-RU" dirty="0" smtClean="0">
                <a:solidFill>
                  <a:schemeClr val="tx2"/>
                </a:solidFill>
                <a:latin typeface="Times New Roman" pitchFamily="18" charset="0"/>
                <a:cs typeface="Times New Roman" pitchFamily="18" charset="0"/>
              </a:rPr>
            </a:br>
            <a:r>
              <a:rPr lang="ru-RU" dirty="0" smtClean="0">
                <a:latin typeface="Times New Roman" pitchFamily="18" charset="0"/>
                <a:cs typeface="Times New Roman" pitchFamily="18" charset="0"/>
              </a:rPr>
              <a:t>-газообразование, жидкость, лёд.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-более сложные модели: борщ в тарелке, аквариум ит.д.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-высший уровень :изображение отношений между предметами \притягивается, отталкивается, </a:t>
            </a:r>
            <a:r>
              <a:rPr lang="ru-RU" dirty="0" err="1" smtClean="0">
                <a:latin typeface="Times New Roman" pitchFamily="18" charset="0"/>
                <a:cs typeface="Times New Roman" pitchFamily="18" charset="0"/>
              </a:rPr>
              <a:t>бездейственен\</a:t>
            </a:r>
            <a:r>
              <a:rPr lang="ru-RU" dirty="0" smtClean="0">
                <a:latin typeface="Times New Roman" pitchFamily="18" charset="0"/>
                <a:cs typeface="Times New Roman" pitchFamily="18" charset="0"/>
              </a:rPr>
              <a:t>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Растворяется, не растворяется».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Плавает, тонет».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Сыпучесть песка».</a:t>
            </a:r>
            <a:r>
              <a:rPr lang="ru-RU" dirty="0" smtClean="0"/>
              <a:t> </a:t>
            </a:r>
            <a:br>
              <a:rPr lang="ru-RU" dirty="0" smtClean="0"/>
            </a:br>
            <a:endParaRPr lang="ru-RU" dirty="0"/>
          </a:p>
        </p:txBody>
      </p:sp>
    </p:spTree>
  </p:cSld>
  <p:clrMapOvr>
    <a:masterClrMapping/>
  </p:clrMapOvr>
  <p:transition spd="med">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502918" y="428602"/>
            <a:ext cx="4569147" cy="714382"/>
          </a:xfrm>
        </p:spPr>
        <p:txBody>
          <a:bodyPr>
            <a:normAutofit/>
          </a:bodyPr>
          <a:lstStyle/>
          <a:p>
            <a:endParaRPr lang="ru-RU" dirty="0"/>
          </a:p>
        </p:txBody>
      </p:sp>
      <p:sp>
        <p:nvSpPr>
          <p:cNvPr id="3" name="Содержимое 2"/>
          <p:cNvSpPr>
            <a:spLocks noGrp="1"/>
          </p:cNvSpPr>
          <p:nvPr>
            <p:ph idx="1"/>
          </p:nvPr>
        </p:nvSpPr>
        <p:spPr>
          <a:xfrm>
            <a:off x="357158" y="357166"/>
            <a:ext cx="7310438" cy="6000792"/>
          </a:xfrm>
          <a:solidFill>
            <a:schemeClr val="tx2"/>
          </a:solidFill>
          <a:ln>
            <a:solidFill>
              <a:srgbClr val="FF0000"/>
            </a:solidFill>
          </a:ln>
        </p:spPr>
        <p:txBody>
          <a:bodyPr>
            <a:normAutofit/>
          </a:bodyPr>
          <a:lstStyle/>
          <a:p>
            <a:pPr>
              <a:buNone/>
            </a:pPr>
            <a:endParaRPr lang="ru-RU" sz="2800" dirty="0" smtClean="0"/>
          </a:p>
          <a:p>
            <a:pPr>
              <a:buNone/>
            </a:pPr>
            <a:r>
              <a:rPr lang="ru-RU" sz="2800" dirty="0" smtClean="0"/>
              <a:t>В соответствии с </a:t>
            </a:r>
            <a:r>
              <a:rPr lang="ru-RU" sz="2800" u="sng" dirty="0" smtClean="0">
                <a:solidFill>
                  <a:srgbClr val="FF0000"/>
                </a:solidFill>
                <a:hlinkClick r:id="rId2" tooltip="ФГОС дошкольного образования"/>
              </a:rPr>
              <a:t>ФГОС дошкольного образования</a:t>
            </a:r>
            <a:r>
              <a:rPr lang="ru-RU" sz="2800" dirty="0" smtClean="0"/>
              <a:t>, сегодня на первом месте стоит задача</a:t>
            </a:r>
            <a:r>
              <a:rPr lang="ru-RU" sz="3200" dirty="0" smtClean="0">
                <a:solidFill>
                  <a:schemeClr val="accent4">
                    <a:lumMod val="60000"/>
                    <a:lumOff val="40000"/>
                  </a:schemeClr>
                </a:solidFill>
              </a:rPr>
              <a:t> развития</a:t>
            </a:r>
            <a:r>
              <a:rPr lang="ru-RU" sz="2800" dirty="0" smtClean="0"/>
              <a:t> ребенка, которое позволит сделать более эффективным процесс обучения и воспитания.</a:t>
            </a:r>
            <a:br>
              <a:rPr lang="ru-RU" sz="2800" dirty="0" smtClean="0"/>
            </a:br>
            <a:r>
              <a:rPr lang="ru-RU" sz="2800" dirty="0" smtClean="0"/>
              <a:t>Установка на </a:t>
            </a:r>
            <a:r>
              <a:rPr lang="ru-RU" sz="2800" dirty="0" smtClean="0">
                <a:solidFill>
                  <a:schemeClr val="accent4">
                    <a:lumMod val="60000"/>
                    <a:lumOff val="40000"/>
                  </a:schemeClr>
                </a:solidFill>
              </a:rPr>
              <a:t>РАЗВИТИЕ</a:t>
            </a:r>
            <a:r>
              <a:rPr lang="ru-RU" sz="2800" dirty="0" smtClean="0"/>
              <a:t> — современная стратегия обучения родному языку детей дошкольного возраста.</a:t>
            </a:r>
          </a:p>
          <a:p>
            <a:endParaRPr lang="ru-RU" sz="3200" dirty="0"/>
          </a:p>
        </p:txBody>
      </p:sp>
    </p:spTree>
  </p:cSld>
  <p:clrMapOvr>
    <a:masterClrMapping/>
  </p:clrMapOvr>
  <p:transition spd="med">
    <p:wedg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76712"/>
          </a:xfrm>
        </p:spPr>
        <p:txBody>
          <a:bodyPr>
            <a:normAutofit/>
          </a:bodyPr>
          <a:lstStyle/>
          <a:p>
            <a:pPr algn="ctr"/>
            <a:r>
              <a:rPr lang="ru-RU" sz="2400" dirty="0" err="1" smtClean="0">
                <a:solidFill>
                  <a:schemeClr val="tx2"/>
                </a:solidFill>
                <a:latin typeface="Times New Roman" pitchFamily="18" charset="0"/>
                <a:cs typeface="Times New Roman" pitchFamily="18" charset="0"/>
              </a:rPr>
              <a:t>Синквейн</a:t>
            </a:r>
            <a:r>
              <a:rPr lang="ru-RU" sz="2400" dirty="0" smtClean="0">
                <a:solidFill>
                  <a:schemeClr val="tx2"/>
                </a:solidFill>
                <a:latin typeface="Times New Roman" pitchFamily="18" charset="0"/>
                <a:cs typeface="Times New Roman" pitchFamily="18" charset="0"/>
              </a:rPr>
              <a:t> – новая технология в развитии речи дошкольников</a:t>
            </a:r>
            <a:endParaRPr lang="ru-RU" sz="2400" dirty="0">
              <a:solidFill>
                <a:schemeClr val="tx2"/>
              </a:solidFill>
              <a:latin typeface="Times New Roman" pitchFamily="18" charset="0"/>
              <a:cs typeface="Times New Roman" pitchFamily="18" charset="0"/>
            </a:endParaRPr>
          </a:p>
        </p:txBody>
      </p:sp>
      <p:sp>
        <p:nvSpPr>
          <p:cNvPr id="3" name="Содержимое 2"/>
          <p:cNvSpPr>
            <a:spLocks noGrp="1"/>
          </p:cNvSpPr>
          <p:nvPr>
            <p:ph idx="1"/>
          </p:nvPr>
        </p:nvSpPr>
        <p:spPr/>
        <p:txBody>
          <a:bodyPr>
            <a:normAutofit fontScale="25000" lnSpcReduction="20000"/>
          </a:bodyPr>
          <a:lstStyle/>
          <a:p>
            <a:pPr>
              <a:buNone/>
            </a:pPr>
            <a:endParaRPr lang="ru-RU" dirty="0" smtClean="0"/>
          </a:p>
          <a:p>
            <a:pPr>
              <a:buNone/>
            </a:pPr>
            <a:r>
              <a:rPr lang="ru-RU" sz="3300" dirty="0" smtClean="0">
                <a:solidFill>
                  <a:schemeClr val="tx2"/>
                </a:solidFill>
              </a:rPr>
              <a:t>    </a:t>
            </a:r>
            <a:r>
              <a:rPr lang="ru-RU" sz="7200" dirty="0" err="1" smtClean="0">
                <a:solidFill>
                  <a:schemeClr val="tx2"/>
                </a:solidFill>
                <a:latin typeface="Times New Roman" pitchFamily="18" charset="0"/>
                <a:cs typeface="Times New Roman" pitchFamily="18" charset="0"/>
              </a:rPr>
              <a:t>Синквейн</a:t>
            </a:r>
            <a:r>
              <a:rPr lang="ru-RU" sz="7200" dirty="0" smtClean="0">
                <a:solidFill>
                  <a:schemeClr val="tx2"/>
                </a:solidFill>
                <a:latin typeface="Times New Roman" pitchFamily="18" charset="0"/>
                <a:cs typeface="Times New Roman" pitchFamily="18" charset="0"/>
              </a:rPr>
              <a:t> – стихотворение без рифмы из пяти строк.</a:t>
            </a:r>
            <a:endParaRPr lang="ru-RU" sz="6400" dirty="0" smtClean="0">
              <a:solidFill>
                <a:schemeClr val="tx2"/>
              </a:solidFill>
              <a:latin typeface="Times New Roman" pitchFamily="18" charset="0"/>
              <a:cs typeface="Times New Roman" pitchFamily="18" charset="0"/>
            </a:endParaRPr>
          </a:p>
          <a:p>
            <a:pPr>
              <a:buNone/>
            </a:pPr>
            <a:r>
              <a:rPr lang="ru-RU" sz="6400" i="1" dirty="0" smtClean="0">
                <a:latin typeface="Times New Roman" pitchFamily="18" charset="0"/>
                <a:cs typeface="Times New Roman" pitchFamily="18" charset="0"/>
              </a:rPr>
              <a:t>       Последовательность работы:</a:t>
            </a:r>
            <a:endParaRPr lang="ru-RU" sz="6400" dirty="0" smtClean="0">
              <a:latin typeface="Times New Roman" pitchFamily="18" charset="0"/>
              <a:cs typeface="Times New Roman" pitchFamily="18" charset="0"/>
            </a:endParaRPr>
          </a:p>
          <a:p>
            <a:pPr>
              <a:buNone/>
            </a:pPr>
            <a:r>
              <a:rPr lang="ru-RU" sz="6400" dirty="0" smtClean="0">
                <a:latin typeface="Times New Roman" pitchFamily="18" charset="0"/>
                <a:cs typeface="Times New Roman" pitchFamily="18" charset="0"/>
              </a:rPr>
              <a:t>Подбор слов-предметов. Дифференциация «живой» - «неживой» предмет. Постановка соответствующих вопросов(графическое изображение).</a:t>
            </a:r>
          </a:p>
          <a:p>
            <a:pPr>
              <a:buNone/>
            </a:pP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Подбор слов-действий, которые производит данный объект. Постановка соответствующих вопросов (графическое изображение).</a:t>
            </a:r>
          </a:p>
          <a:p>
            <a:pPr>
              <a:buNone/>
            </a:pP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Дифференциация понятий «слова – предметы» и «слова – действия».</a:t>
            </a:r>
          </a:p>
          <a:p>
            <a:pPr>
              <a:buNone/>
            </a:pP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Подбор слов – признаков к объекту. Постановка соответствующих вопросов (графическое изображение).</a:t>
            </a:r>
          </a:p>
          <a:p>
            <a:pPr>
              <a:buNone/>
            </a:pP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Дифференциация понятий «слова – предметы», «слова – действия» и «слова - признаки».</a:t>
            </a:r>
          </a:p>
          <a:p>
            <a:pPr>
              <a:buNone/>
            </a:pPr>
            <a:r>
              <a:rPr lang="ru-RU" sz="6400" dirty="0" smtClean="0">
                <a:latin typeface="Times New Roman" pitchFamily="18" charset="0"/>
                <a:cs typeface="Times New Roman" pitchFamily="18" charset="0"/>
              </a:rPr>
              <a:t> </a:t>
            </a:r>
          </a:p>
          <a:p>
            <a:pPr>
              <a:buNone/>
            </a:pPr>
            <a:r>
              <a:rPr lang="ru-RU" sz="6400" dirty="0" smtClean="0">
                <a:latin typeface="Times New Roman" pitchFamily="18" charset="0"/>
                <a:cs typeface="Times New Roman" pitchFamily="18" charset="0"/>
              </a:rPr>
              <a:t>Работа над структурой и грамматическим оформлением предложения. («слова – предметы» + «слова – действия» , («слова – предметы» + «слова – действия» + «слова - признаки».) </a:t>
            </a:r>
          </a:p>
          <a:p>
            <a:pPr>
              <a:buNone/>
            </a:pPr>
            <a:r>
              <a:rPr lang="ru-RU" sz="6400" dirty="0" smtClean="0">
                <a:latin typeface="Times New Roman" pitchFamily="18" charset="0"/>
                <a:cs typeface="Times New Roman" pitchFamily="18" charset="0"/>
              </a:rPr>
              <a:t> </a:t>
            </a:r>
          </a:p>
          <a:p>
            <a:endParaRPr lang="ru-RU" sz="36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tx2"/>
                </a:solidFill>
              </a:rPr>
              <a:t>Модель </a:t>
            </a:r>
            <a:r>
              <a:rPr lang="ru-RU" dirty="0" err="1" smtClean="0">
                <a:solidFill>
                  <a:schemeClr val="tx2"/>
                </a:solidFill>
              </a:rPr>
              <a:t>Синквейна</a:t>
            </a:r>
            <a:endParaRPr lang="ru-RU" dirty="0">
              <a:solidFill>
                <a:schemeClr val="tx2"/>
              </a:solidFill>
            </a:endParaRPr>
          </a:p>
        </p:txBody>
      </p:sp>
      <p:pic>
        <p:nvPicPr>
          <p:cNvPr id="4" name="Содержимое 3" descr="http://festival.1september.ru/articles/586446/img4.jpg"/>
          <p:cNvPicPr>
            <a:picLocks noGrp="1"/>
          </p:cNvPicPr>
          <p:nvPr>
            <p:ph idx="1"/>
          </p:nvPr>
        </p:nvPicPr>
        <p:blipFill>
          <a:blip r:embed="rId2" cstate="print"/>
          <a:srcRect/>
          <a:stretch>
            <a:fillRect/>
          </a:stretch>
        </p:blipFill>
        <p:spPr bwMode="auto">
          <a:xfrm>
            <a:off x="1071538" y="1928802"/>
            <a:ext cx="5832648" cy="4298820"/>
          </a:xfrm>
          <a:prstGeom prst="rect">
            <a:avLst/>
          </a:prstGeom>
          <a:noFill/>
          <a:ln w="9525">
            <a:noFill/>
            <a:miter lim="800000"/>
            <a:headEnd/>
            <a:tailEnd/>
          </a:ln>
        </p:spPr>
      </p:pic>
    </p:spTree>
  </p:cSld>
  <p:clrMapOvr>
    <a:masterClrMapping/>
  </p:clrMapOvr>
  <p:transition spd="med">
    <p:wedg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239000" cy="1071546"/>
          </a:xfrm>
        </p:spPr>
        <p:txBody>
          <a:bodyPr>
            <a:normAutofit/>
          </a:bodyPr>
          <a:lstStyle/>
          <a:p>
            <a:pPr algn="ctr"/>
            <a:r>
              <a:rPr lang="ru-RU" sz="3200" dirty="0" err="1" smtClean="0">
                <a:solidFill>
                  <a:schemeClr val="accent1">
                    <a:lumMod val="75000"/>
                  </a:schemeClr>
                </a:solidFill>
              </a:rPr>
              <a:t>Здоровьесберегающие</a:t>
            </a:r>
            <a:r>
              <a:rPr lang="ru-RU" sz="3200" dirty="0" smtClean="0">
                <a:solidFill>
                  <a:schemeClr val="accent1">
                    <a:lumMod val="75000"/>
                  </a:schemeClr>
                </a:solidFill>
              </a:rPr>
              <a:t> технологии</a:t>
            </a:r>
            <a:endParaRPr lang="ru-RU" sz="3200" dirty="0">
              <a:solidFill>
                <a:schemeClr val="accent1">
                  <a:lumMod val="75000"/>
                </a:schemeClr>
              </a:solidFill>
            </a:endParaRPr>
          </a:p>
        </p:txBody>
      </p:sp>
      <p:sp>
        <p:nvSpPr>
          <p:cNvPr id="3" name="Содержимое 2"/>
          <p:cNvSpPr>
            <a:spLocks noGrp="1"/>
          </p:cNvSpPr>
          <p:nvPr>
            <p:ph idx="1"/>
          </p:nvPr>
        </p:nvSpPr>
        <p:spPr>
          <a:xfrm>
            <a:off x="500034" y="1428736"/>
            <a:ext cx="7239000" cy="4846320"/>
          </a:xfrm>
        </p:spPr>
        <p:txBody>
          <a:bodyPr>
            <a:normAutofit/>
          </a:bodyPr>
          <a:lstStyle/>
          <a:p>
            <a:pPr>
              <a:buFontTx/>
              <a:buChar char="-"/>
            </a:pPr>
            <a:r>
              <a:rPr lang="ru-RU" sz="2000" b="1" dirty="0" err="1" smtClean="0">
                <a:solidFill>
                  <a:schemeClr val="accent1">
                    <a:lumMod val="75000"/>
                  </a:schemeClr>
                </a:solidFill>
                <a:latin typeface="Times New Roman" pitchFamily="18" charset="0"/>
                <a:cs typeface="Times New Roman" pitchFamily="18" charset="0"/>
              </a:rPr>
              <a:t>Биоэнергопластика</a:t>
            </a:r>
            <a:r>
              <a:rPr lang="ru-RU" sz="2000" dirty="0" smtClean="0">
                <a:latin typeface="Times New Roman" pitchFamily="18" charset="0"/>
                <a:cs typeface="Times New Roman" pitchFamily="18" charset="0"/>
              </a:rPr>
              <a:t> -</a:t>
            </a:r>
            <a:r>
              <a:rPr lang="ru-RU" sz="1600" dirty="0" smtClean="0">
                <a:latin typeface="Times New Roman" pitchFamily="18" charset="0"/>
                <a:cs typeface="Times New Roman" pitchFamily="18" charset="0"/>
              </a:rPr>
              <a:t> БИОЭНЕРГИЯ </a:t>
            </a:r>
            <a:r>
              <a:rPr lang="ru-RU" sz="2000" dirty="0" smtClean="0">
                <a:latin typeface="Times New Roman" pitchFamily="18" charset="0"/>
                <a:cs typeface="Times New Roman" pitchFamily="18" charset="0"/>
              </a:rPr>
              <a:t>– энергия, находящаяся внутри человека, </a:t>
            </a:r>
            <a:r>
              <a:rPr lang="ru-RU" sz="1600" dirty="0" smtClean="0">
                <a:latin typeface="Times New Roman" pitchFamily="18" charset="0"/>
                <a:cs typeface="Times New Roman" pitchFamily="18" charset="0"/>
              </a:rPr>
              <a:t>ПЛАСТИКА</a:t>
            </a:r>
            <a:r>
              <a:rPr lang="ru-RU" sz="2000" dirty="0" smtClean="0">
                <a:latin typeface="Times New Roman" pitchFamily="18" charset="0"/>
                <a:cs typeface="Times New Roman" pitchFamily="18" charset="0"/>
              </a:rPr>
              <a:t> – плавные, раскрепощённые движения рук и тела.</a:t>
            </a:r>
          </a:p>
          <a:p>
            <a:pPr>
              <a:buNone/>
            </a:pPr>
            <a:r>
              <a:rPr lang="ru-RU" sz="2000" dirty="0" smtClean="0">
                <a:latin typeface="Times New Roman" pitchFamily="18" charset="0"/>
                <a:cs typeface="Times New Roman" pitchFamily="18" charset="0"/>
              </a:rPr>
              <a:t>-</a:t>
            </a:r>
            <a:r>
              <a:rPr lang="ru-RU" sz="2000" b="1" dirty="0" smtClean="0">
                <a:latin typeface="Times New Roman" pitchFamily="18" charset="0"/>
                <a:cs typeface="Times New Roman" pitchFamily="18" charset="0"/>
              </a:rPr>
              <a:t>  </a:t>
            </a:r>
            <a:r>
              <a:rPr lang="ru-RU" sz="2000" b="1" dirty="0" err="1" smtClean="0">
                <a:solidFill>
                  <a:schemeClr val="accent1">
                    <a:lumMod val="75000"/>
                  </a:schemeClr>
                </a:solidFill>
                <a:latin typeface="Times New Roman" pitchFamily="18" charset="0"/>
                <a:cs typeface="Times New Roman" pitchFamily="18" charset="0"/>
              </a:rPr>
              <a:t>Логоритмика</a:t>
            </a:r>
            <a:r>
              <a:rPr lang="ru-RU" sz="2000" b="1" dirty="0" smtClean="0">
                <a:solidFill>
                  <a:schemeClr val="accent1">
                    <a:lumMod val="75000"/>
                  </a:schemeClr>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взаимосвязь речи, музыки и движения</a:t>
            </a:r>
            <a:r>
              <a:rPr lang="ru-RU" sz="2000" b="1" dirty="0" smtClean="0">
                <a:latin typeface="Times New Roman" pitchFamily="18" charset="0"/>
                <a:cs typeface="Times New Roman" pitchFamily="18" charset="0"/>
              </a:rPr>
              <a:t>.</a:t>
            </a:r>
          </a:p>
          <a:p>
            <a:pPr>
              <a:buNone/>
            </a:pPr>
            <a:r>
              <a:rPr lang="ru-RU" sz="2000" dirty="0" smtClean="0">
                <a:latin typeface="Times New Roman" pitchFamily="18" charset="0"/>
                <a:cs typeface="Times New Roman" pitchFamily="18" charset="0"/>
              </a:rPr>
              <a:t>-  </a:t>
            </a:r>
            <a:r>
              <a:rPr lang="ru-RU" sz="2000" b="1" dirty="0" smtClean="0">
                <a:solidFill>
                  <a:schemeClr val="accent1">
                    <a:lumMod val="75000"/>
                  </a:schemeClr>
                </a:solidFill>
                <a:latin typeface="Times New Roman" pitchFamily="18" charset="0"/>
                <a:cs typeface="Times New Roman" pitchFamily="18" charset="0"/>
              </a:rPr>
              <a:t>Пальчиковая гимнастика </a:t>
            </a:r>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игры и упражнения на развитие мелких мышц рук./ с предметами и без предметов/</a:t>
            </a:r>
          </a:p>
          <a:p>
            <a:pPr>
              <a:buFontTx/>
              <a:buChar char="-"/>
            </a:pPr>
            <a:r>
              <a:rPr lang="ru-RU" sz="2000" b="1" dirty="0" smtClean="0">
                <a:solidFill>
                  <a:schemeClr val="accent1">
                    <a:lumMod val="75000"/>
                  </a:schemeClr>
                </a:solidFill>
                <a:latin typeface="Times New Roman" pitchFamily="18" charset="0"/>
                <a:cs typeface="Times New Roman" pitchFamily="18" charset="0"/>
              </a:rPr>
              <a:t>Дыхательная гимнастика </a:t>
            </a:r>
            <a:r>
              <a:rPr lang="ru-RU" sz="2000" dirty="0" smtClean="0">
                <a:latin typeface="Times New Roman" pitchFamily="18" charset="0"/>
                <a:cs typeface="Times New Roman" pitchFamily="18" charset="0"/>
              </a:rPr>
              <a:t>– упражнения, направленные на выработку глубокого вдоха и длительного выдоха.</a:t>
            </a:r>
          </a:p>
          <a:p>
            <a:pPr>
              <a:buNone/>
            </a:pPr>
            <a:r>
              <a:rPr lang="ru-RU" sz="2000" dirty="0" smtClean="0">
                <a:latin typeface="Times New Roman" pitchFamily="18" charset="0"/>
                <a:cs typeface="Times New Roman" pitchFamily="18" charset="0"/>
              </a:rPr>
              <a:t>-   </a:t>
            </a:r>
            <a:r>
              <a:rPr lang="ru-RU" sz="2000" b="1" dirty="0" smtClean="0">
                <a:solidFill>
                  <a:schemeClr val="accent1">
                    <a:lumMod val="75000"/>
                  </a:schemeClr>
                </a:solidFill>
                <a:latin typeface="Times New Roman" pitchFamily="18" charset="0"/>
                <a:cs typeface="Times New Roman" pitchFamily="18" charset="0"/>
              </a:rPr>
              <a:t>Артикуляционная гимнастика </a:t>
            </a:r>
            <a:r>
              <a:rPr lang="ru-RU" sz="2000" dirty="0" smtClean="0">
                <a:latin typeface="Times New Roman" pitchFamily="18" charset="0"/>
                <a:cs typeface="Times New Roman" pitchFamily="18" charset="0"/>
              </a:rPr>
              <a:t>- </a:t>
            </a:r>
            <a:r>
              <a:rPr lang="ru-RU" sz="1800" dirty="0" smtClean="0">
                <a:latin typeface="Times New Roman" pitchFamily="18" charset="0"/>
                <a:cs typeface="Times New Roman" pitchFamily="18" charset="0"/>
              </a:rPr>
              <a:t>выработка правильных, полноценных движений и определённых положений артикуляционных органов, необходимых для правильного произношения звуков, и объединение простых движений в сложные. Главная задача - выработать точность, силу, темп, переключаемость движений</a:t>
            </a:r>
            <a:r>
              <a:rPr lang="ru-RU" sz="2400" b="1" dirty="0" smtClean="0">
                <a:latin typeface="Times New Roman" pitchFamily="18" charset="0"/>
                <a:cs typeface="Times New Roman" pitchFamily="18" charset="0"/>
              </a:rPr>
              <a:t>. </a:t>
            </a:r>
            <a:endParaRPr lang="ru-RU" sz="24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prstTxWarp prst="textPlain">
              <a:avLst/>
            </a:prstTxWarp>
          </a:bodyPr>
          <a:lstStyle/>
          <a:p>
            <a:pPr algn="ctr"/>
            <a:r>
              <a:rPr lang="ru-RU" dirty="0" smtClean="0">
                <a:solidFill>
                  <a:schemeClr val="accent1">
                    <a:lumMod val="75000"/>
                  </a:schemeClr>
                </a:solidFill>
                <a:effectLst>
                  <a:glow rad="228600">
                    <a:schemeClr val="accent2">
                      <a:satMod val="175000"/>
                      <a:alpha val="40000"/>
                    </a:schemeClr>
                  </a:glow>
                </a:effectLst>
              </a:rPr>
              <a:t>Спасибо за внимание</a:t>
            </a:r>
            <a:endParaRPr lang="ru-RU" dirty="0">
              <a:solidFill>
                <a:schemeClr val="accent1">
                  <a:lumMod val="75000"/>
                </a:schemeClr>
              </a:solidFill>
              <a:effectLst>
                <a:glow rad="228600">
                  <a:schemeClr val="accent2">
                    <a:satMod val="175000"/>
                    <a:alpha val="40000"/>
                  </a:schemeClr>
                </a:glow>
              </a:effectLst>
            </a:endParaRPr>
          </a:p>
        </p:txBody>
      </p:sp>
      <p:sp>
        <p:nvSpPr>
          <p:cNvPr id="3" name="Текст 2"/>
          <p:cNvSpPr>
            <a:spLocks noGrp="1"/>
          </p:cNvSpPr>
          <p:nvPr>
            <p:ph type="body" idx="1"/>
          </p:nvPr>
        </p:nvSpPr>
        <p:spPr>
          <a:xfrm>
            <a:off x="1066800" y="-1"/>
            <a:ext cx="6255488" cy="45719"/>
          </a:xfrm>
        </p:spPr>
        <p:txBody>
          <a:bodyPr>
            <a:normAutofit fontScale="25000" lnSpcReduction="20000"/>
          </a:bodyPr>
          <a:lstStyle/>
          <a:p>
            <a:endParaRPr lang="ru-RU" dirty="0"/>
          </a:p>
        </p:txBody>
      </p:sp>
    </p:spTree>
  </p:cSld>
  <p:clrMapOvr>
    <a:masterClrMapping/>
  </p:clrMapOvr>
  <p:transition spd="med">
    <p:wedg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239000" cy="928694"/>
          </a:xfrm>
        </p:spPr>
        <p:txBody>
          <a:bodyPr>
            <a:noAutofit/>
          </a:bodyPr>
          <a:lstStyle/>
          <a:p>
            <a:r>
              <a:rPr lang="ru-RU" sz="2800" dirty="0" smtClean="0">
                <a:solidFill>
                  <a:schemeClr val="accent3">
                    <a:lumMod val="75000"/>
                  </a:schemeClr>
                </a:solidFill>
              </a:rPr>
              <a:t>Задачи образовательной области            «Речевое развитие»</a:t>
            </a:r>
            <a:endParaRPr lang="ru-RU" sz="2800" dirty="0">
              <a:solidFill>
                <a:schemeClr val="accent3">
                  <a:lumMod val="75000"/>
                </a:schemeClr>
              </a:solidFill>
            </a:endParaRPr>
          </a:p>
        </p:txBody>
      </p:sp>
      <p:sp>
        <p:nvSpPr>
          <p:cNvPr id="3" name="Содержимое 2"/>
          <p:cNvSpPr>
            <a:spLocks noGrp="1"/>
          </p:cNvSpPr>
          <p:nvPr>
            <p:ph idx="1"/>
          </p:nvPr>
        </p:nvSpPr>
        <p:spPr>
          <a:xfrm>
            <a:off x="500034" y="1357298"/>
            <a:ext cx="7239000" cy="5169876"/>
          </a:xfrm>
          <a:solidFill>
            <a:schemeClr val="bg2"/>
          </a:solidFill>
        </p:spPr>
        <p:txBody>
          <a:bodyPr>
            <a:normAutofit/>
          </a:bodyPr>
          <a:lstStyle/>
          <a:p>
            <a:pPr>
              <a:buNone/>
            </a:pPr>
            <a:r>
              <a:rPr lang="ru-RU" dirty="0" smtClean="0"/>
              <a:t/>
            </a:r>
            <a:br>
              <a:rPr lang="ru-RU" dirty="0" smtClean="0"/>
            </a:br>
            <a:r>
              <a:rPr lang="ru-RU" sz="2200" dirty="0" smtClean="0">
                <a:latin typeface="Times New Roman" pitchFamily="18" charset="0"/>
                <a:cs typeface="Times New Roman" pitchFamily="18" charset="0"/>
              </a:rPr>
              <a:t> - владение речью как средством общения и культуры;</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обогащение активного словаря; </a:t>
            </a:r>
          </a:p>
          <a:p>
            <a:pPr>
              <a:buNone/>
            </a:pPr>
            <a:r>
              <a:rPr lang="ru-RU" sz="2200" dirty="0" smtClean="0">
                <a:latin typeface="Times New Roman" pitchFamily="18" charset="0"/>
                <a:cs typeface="Times New Roman" pitchFamily="18" charset="0"/>
              </a:rPr>
              <a:t>    - развитие связной, грамматически правильной диалогической и монологической речи;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развитие речевого творчества; </a:t>
            </a:r>
          </a:p>
          <a:p>
            <a:pPr>
              <a:buNone/>
            </a:pPr>
            <a:r>
              <a:rPr lang="ru-RU" sz="2200" dirty="0" smtClean="0">
                <a:latin typeface="Times New Roman" pitchFamily="18" charset="0"/>
                <a:cs typeface="Times New Roman" pitchFamily="18" charset="0"/>
              </a:rPr>
              <a:t>    - развитие звуковой и интонационной культуры речи, фонематического слуха;</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 знакомство с книжной культурой, детской литературой, понимание на слух текстов различных жанров детской литературы;</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 - формирование звуковой аналитико-синтетической активности как предпосылки обучения грамоте.</a:t>
            </a:r>
            <a:endParaRPr lang="ru-RU" dirty="0" smtClean="0">
              <a:latin typeface="Times New Roman" pitchFamily="18" charset="0"/>
              <a:cs typeface="Times New Roman" pitchFamily="18" charset="0"/>
            </a:endParaRPr>
          </a:p>
          <a:p>
            <a:endParaRPr lang="ru-RU" dirty="0"/>
          </a:p>
        </p:txBody>
      </p:sp>
    </p:spTree>
  </p:cSld>
  <p:clrMapOvr>
    <a:masterClrMapping/>
  </p:clrMapOvr>
  <p:transition spd="med">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28596" y="285728"/>
            <a:ext cx="7267604" cy="6170008"/>
          </a:xfrm>
          <a:solidFill>
            <a:schemeClr val="bg1"/>
          </a:solidFill>
        </p:spPr>
        <p:txBody>
          <a:bodyPr>
            <a:normAutofit fontScale="85000" lnSpcReduction="20000"/>
          </a:bodyPr>
          <a:lstStyle/>
          <a:p>
            <a:pPr>
              <a:buNone/>
            </a:pPr>
            <a:r>
              <a:rPr lang="ru-RU" dirty="0" smtClean="0">
                <a:latin typeface="Times New Roman" pitchFamily="18" charset="0"/>
                <a:cs typeface="Times New Roman" pitchFamily="18" charset="0"/>
              </a:rPr>
              <a:t>   Подобные приоритеты расставлены не случайно.</a:t>
            </a:r>
          </a:p>
          <a:p>
            <a:pPr>
              <a:buNone/>
            </a:pPr>
            <a:r>
              <a:rPr lang="ru-RU" dirty="0" smtClean="0">
                <a:latin typeface="Times New Roman" pitchFamily="18" charset="0"/>
                <a:cs typeface="Times New Roman" pitchFamily="18" charset="0"/>
              </a:rPr>
              <a:t>1. Речь рассматривается как средство общения. Чтобы конструктивно взаимодействовать со взрослыми и сверстниками, ребенок должен свободно владеть </a:t>
            </a:r>
            <a:r>
              <a:rPr lang="ru-RU" u="sng" dirty="0" smtClean="0">
                <a:latin typeface="Times New Roman" pitchFamily="18" charset="0"/>
                <a:cs typeface="Times New Roman" pitchFamily="18" charset="0"/>
              </a:rPr>
              <a:t>диалогическим общением</a:t>
            </a:r>
            <a:r>
              <a:rPr lang="ru-RU" dirty="0" smtClean="0">
                <a:latin typeface="Times New Roman" pitchFamily="18" charset="0"/>
                <a:cs typeface="Times New Roman" pitchFamily="18" charset="0"/>
              </a:rPr>
              <a:t> и использовать все вербальные и невербальные средства этого общения.</a:t>
            </a:r>
          </a:p>
          <a:p>
            <a:pPr>
              <a:buNone/>
            </a:pPr>
            <a:r>
              <a:rPr lang="ru-RU" dirty="0" smtClean="0">
                <a:latin typeface="Times New Roman" pitchFamily="18" charset="0"/>
                <a:cs typeface="Times New Roman" pitchFamily="18" charset="0"/>
              </a:rPr>
              <a:t>2. Стандарт направлен на развитие творческого потенциала каждого ребенка, формирование творческой активности и самостоятельности. Задача </a:t>
            </a:r>
            <a:r>
              <a:rPr lang="ru-RU" u="sng" dirty="0" smtClean="0">
                <a:latin typeface="Times New Roman" pitchFamily="18" charset="0"/>
                <a:cs typeface="Times New Roman" pitchFamily="18" charset="0"/>
              </a:rPr>
              <a:t>развития речевого творчества</a:t>
            </a:r>
            <a:r>
              <a:rPr lang="ru-RU" dirty="0" smtClean="0">
                <a:latin typeface="Times New Roman" pitchFamily="18" charset="0"/>
                <a:cs typeface="Times New Roman" pitchFamily="18" charset="0"/>
              </a:rPr>
              <a:t> у дошкольников – формирование позиции активного участника в речевом взаимодействии.</a:t>
            </a:r>
          </a:p>
          <a:p>
            <a:pPr>
              <a:buNone/>
            </a:pPr>
            <a:r>
              <a:rPr lang="ru-RU" dirty="0" smtClean="0">
                <a:latin typeface="Times New Roman" pitchFamily="18" charset="0"/>
                <a:cs typeface="Times New Roman" pitchFamily="18" charset="0"/>
              </a:rPr>
              <a:t>3. Под </a:t>
            </a:r>
            <a:r>
              <a:rPr lang="ru-RU" u="sng" dirty="0" smtClean="0">
                <a:latin typeface="Times New Roman" pitchFamily="18" charset="0"/>
                <a:cs typeface="Times New Roman" pitchFamily="18" charset="0"/>
              </a:rPr>
              <a:t>пониманием на слух текстов различных жанров детской литературы </a:t>
            </a:r>
            <a:r>
              <a:rPr lang="ru-RU" dirty="0" smtClean="0">
                <a:latin typeface="Times New Roman" pitchFamily="18" charset="0"/>
                <a:cs typeface="Times New Roman" pitchFamily="18" charset="0"/>
              </a:rPr>
              <a:t>подразумевается восприятие этих текстов. В процессе восприятия произведения ребенок по-своему воспринимает художественные образы, обогащает их собственным воображением, соотносит со своим личным опытом. Восприятие художественных произведений рассматривается как один из приемов формирования творческой личности, что соответствует целевым ориентирам ФГОС дошкольного образования</a:t>
            </a:r>
            <a:r>
              <a:rPr lang="ru-RU" dirty="0" smtClean="0">
                <a:solidFill>
                  <a:schemeClr val="accent5">
                    <a:lumMod val="75000"/>
                  </a:schemeClr>
                </a:solidFill>
                <a:latin typeface="Times New Roman" pitchFamily="18" charset="0"/>
                <a:cs typeface="Times New Roman" pitchFamily="18" charset="0"/>
              </a:rPr>
              <a:t>.</a:t>
            </a:r>
          </a:p>
          <a:p>
            <a:endParaRPr lang="ru-RU"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i="1" dirty="0" smtClean="0">
                <a:solidFill>
                  <a:schemeClr val="accent1">
                    <a:lumMod val="75000"/>
                  </a:schemeClr>
                </a:solidFill>
              </a:rPr>
              <a:t>Технология обучения детей составлению сравнений.</a:t>
            </a:r>
            <a:r>
              <a:rPr lang="ru-RU" sz="2400" dirty="0" smtClean="0"/>
              <a:t/>
            </a:r>
            <a:br>
              <a:rPr lang="ru-RU" sz="2400" dirty="0" smtClean="0"/>
            </a:br>
            <a:endParaRPr lang="ru-RU" sz="2400" dirty="0"/>
          </a:p>
        </p:txBody>
      </p:sp>
      <p:sp>
        <p:nvSpPr>
          <p:cNvPr id="3" name="Содержимое 2"/>
          <p:cNvSpPr>
            <a:spLocks noGrp="1"/>
          </p:cNvSpPr>
          <p:nvPr>
            <p:ph idx="1"/>
          </p:nvPr>
        </p:nvSpPr>
        <p:spPr/>
        <p:txBody>
          <a:bodyPr>
            <a:normAutofit/>
          </a:bodyPr>
          <a:lstStyle/>
          <a:p>
            <a:pPr>
              <a:buNone/>
            </a:pPr>
            <a:r>
              <a:rPr lang="ru-RU"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Обучение детей дошкольного возраста составлению сравнений необходимо начинать с трёхлетнего возраста. Упражнения проводятся не только на занятиях по развитию речи, но и в свободное время.</a:t>
            </a: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Модель составления сравнений:</a:t>
            </a:r>
            <a:endParaRPr lang="ru-RU" sz="20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 воспитатель называет какой-либо объект;</a:t>
            </a:r>
          </a:p>
          <a:p>
            <a:pPr>
              <a:buNone/>
            </a:pPr>
            <a:r>
              <a:rPr lang="ru-RU" sz="2000" dirty="0" smtClean="0">
                <a:latin typeface="Times New Roman" pitchFamily="18" charset="0"/>
                <a:cs typeface="Times New Roman" pitchFamily="18" charset="0"/>
              </a:rPr>
              <a:t>      - обозначает его признак;</a:t>
            </a:r>
          </a:p>
          <a:p>
            <a:pPr>
              <a:buNone/>
            </a:pPr>
            <a:r>
              <a:rPr lang="ru-RU" sz="2000" dirty="0" smtClean="0">
                <a:latin typeface="Times New Roman" pitchFamily="18" charset="0"/>
                <a:cs typeface="Times New Roman" pitchFamily="18" charset="0"/>
              </a:rPr>
              <a:t>      - определяет значение этого признака;</a:t>
            </a:r>
          </a:p>
          <a:p>
            <a:pPr>
              <a:buNone/>
            </a:pPr>
            <a:r>
              <a:rPr lang="ru-RU" sz="2000" dirty="0" smtClean="0">
                <a:latin typeface="Times New Roman" pitchFamily="18" charset="0"/>
                <a:cs typeface="Times New Roman" pitchFamily="18" charset="0"/>
              </a:rPr>
              <a:t>      - сравнивает данное значение со значением признака в другом объекте</a:t>
            </a:r>
            <a:endParaRPr lang="ru-RU" sz="20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2200" dirty="0" smtClean="0">
                <a:solidFill>
                  <a:schemeClr val="accent1">
                    <a:lumMod val="75000"/>
                  </a:schemeClr>
                </a:solidFill>
              </a:rPr>
              <a:t>Развитие диалогического общения </a:t>
            </a:r>
            <a:br>
              <a:rPr lang="ru-RU" sz="2200" dirty="0" smtClean="0">
                <a:solidFill>
                  <a:schemeClr val="accent1">
                    <a:lumMod val="75000"/>
                  </a:schemeClr>
                </a:solidFill>
              </a:rPr>
            </a:br>
            <a:r>
              <a:rPr lang="ru-RU" sz="2200" dirty="0" smtClean="0">
                <a:solidFill>
                  <a:schemeClr val="accent1">
                    <a:lumMod val="75000"/>
                  </a:schemeClr>
                </a:solidFill>
              </a:rPr>
              <a:t>      (А.Г. </a:t>
            </a:r>
            <a:r>
              <a:rPr lang="ru-RU" sz="2200" dirty="0" err="1" smtClean="0">
                <a:solidFill>
                  <a:schemeClr val="accent1">
                    <a:lumMod val="75000"/>
                  </a:schemeClr>
                </a:solidFill>
              </a:rPr>
              <a:t>Арушанова</a:t>
            </a:r>
            <a:r>
              <a:rPr lang="ru-RU" sz="2200" dirty="0" smtClean="0">
                <a:solidFill>
                  <a:schemeClr val="accent1">
                    <a:lumMod val="75000"/>
                  </a:schemeClr>
                </a:solidFill>
              </a:rPr>
              <a:t>)</a:t>
            </a:r>
            <a:r>
              <a:rPr lang="ru-RU" dirty="0" smtClean="0">
                <a:solidFill>
                  <a:schemeClr val="accent1">
                    <a:lumMod val="75000"/>
                  </a:schemeClr>
                </a:solidFill>
              </a:rPr>
              <a:t/>
            </a:r>
            <a:br>
              <a:rPr lang="ru-RU" dirty="0" smtClean="0">
                <a:solidFill>
                  <a:schemeClr val="accent1">
                    <a:lumMod val="75000"/>
                  </a:schemeClr>
                </a:solidFill>
              </a:rPr>
            </a:br>
            <a:endParaRPr lang="ru-RU" dirty="0">
              <a:solidFill>
                <a:schemeClr val="accent1">
                  <a:lumMod val="75000"/>
                </a:schemeClr>
              </a:solidFill>
            </a:endParaRPr>
          </a:p>
        </p:txBody>
      </p:sp>
      <p:sp>
        <p:nvSpPr>
          <p:cNvPr id="3" name="Содержимое 2"/>
          <p:cNvSpPr>
            <a:spLocks noGrp="1"/>
          </p:cNvSpPr>
          <p:nvPr>
            <p:ph idx="1"/>
          </p:nvPr>
        </p:nvSpPr>
        <p:spPr>
          <a:xfrm>
            <a:off x="457200" y="1285860"/>
            <a:ext cx="7239000" cy="5169876"/>
          </a:xfrm>
        </p:spPr>
        <p:txBody>
          <a:bodyPr>
            <a:noAutofit/>
          </a:bodyPr>
          <a:lstStyle/>
          <a:p>
            <a:pPr>
              <a:buNone/>
            </a:pPr>
            <a:r>
              <a:rPr lang="ru-RU" sz="2000" dirty="0" smtClean="0">
                <a:latin typeface="Times New Roman" pitchFamily="18" charset="0"/>
                <a:cs typeface="Times New Roman" pitchFamily="18" charset="0"/>
              </a:rPr>
              <a:t>       Технология направлена на формирование коммуникативной компетенции, в основе которой способность ребенка наладить общение с окружающими людьми при помощи вербальных и невербальных средств.</a:t>
            </a:r>
            <a:r>
              <a:rPr lang="ru-RU" sz="2000" dirty="0" smtClean="0"/>
              <a:t> </a:t>
            </a:r>
          </a:p>
          <a:p>
            <a:pPr>
              <a:buNone/>
            </a:pPr>
            <a:r>
              <a:rPr lang="ru-RU" sz="2000" dirty="0" smtClean="0">
                <a:latin typeface="Times New Roman" pitchFamily="18" charset="0"/>
                <a:cs typeface="Times New Roman" pitchFamily="18" charset="0"/>
              </a:rPr>
              <a:t>        А.Г. </a:t>
            </a:r>
            <a:r>
              <a:rPr lang="ru-RU" sz="2000" dirty="0" err="1" smtClean="0">
                <a:latin typeface="Times New Roman" pitchFamily="18" charset="0"/>
                <a:cs typeface="Times New Roman" pitchFamily="18" charset="0"/>
              </a:rPr>
              <a:t>Арушанова</a:t>
            </a:r>
            <a:r>
              <a:rPr lang="ru-RU" sz="2000" dirty="0" smtClean="0">
                <a:latin typeface="Times New Roman" pitchFamily="18" charset="0"/>
                <a:cs typeface="Times New Roman" pitchFamily="18" charset="0"/>
              </a:rPr>
              <a:t> отмечает важность целостного подхода к формированию диалогической речи детей дошкольного возраста, полноценный диалог немыслим без установления диалогических отношений, без формирования инициативной и активной ответной позиции, партнерских отношений, овладение диалогом невозможно без освоения языка и средств невербальной коммуникации, без воспитания культуры речи.</a:t>
            </a:r>
          </a:p>
          <a:p>
            <a:pPr>
              <a:buNone/>
            </a:pPr>
            <a:r>
              <a:rPr lang="ru-RU" sz="2000" dirty="0" smtClean="0">
                <a:latin typeface="Times New Roman" pitchFamily="18" charset="0"/>
                <a:cs typeface="Times New Roman" pitchFamily="18" charset="0"/>
              </a:rPr>
              <a:t>        В технологии «активизирующего общения» программным содержанием обучения выступает «несанкционированная» речевая активность каждого ребенка</a:t>
            </a:r>
            <a:r>
              <a:rPr lang="ru-RU" sz="2000" dirty="0" smtClean="0"/>
              <a:t>.</a:t>
            </a:r>
            <a:endParaRPr lang="ru-RU" sz="2000" dirty="0">
              <a:latin typeface="Times New Roman" pitchFamily="18" charset="0"/>
              <a:cs typeface="Times New Roman" pitchFamily="18" charset="0"/>
            </a:endParaRPr>
          </a:p>
        </p:txBody>
      </p:sp>
    </p:spTree>
  </p:cSld>
  <p:clrMapOvr>
    <a:masterClrMapping/>
  </p:clrMapOvr>
  <p:transition spd="med">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solidFill>
                  <a:schemeClr val="tx2"/>
                </a:solidFill>
                <a:latin typeface="Times New Roman" pitchFamily="18" charset="0"/>
                <a:cs typeface="Times New Roman" pitchFamily="18" charset="0"/>
              </a:rPr>
              <a:t>              Азбука общения </a:t>
            </a:r>
            <a:r>
              <a:rPr lang="ru-RU" sz="2000" dirty="0" smtClean="0">
                <a:solidFill>
                  <a:schemeClr val="tx2"/>
                </a:solidFill>
                <a:latin typeface="Times New Roman" pitchFamily="18" charset="0"/>
                <a:cs typeface="Times New Roman" pitchFamily="18" charset="0"/>
              </a:rPr>
              <a:t/>
            </a:r>
            <a:br>
              <a:rPr lang="ru-RU" sz="2000" dirty="0" smtClean="0">
                <a:solidFill>
                  <a:schemeClr val="tx2"/>
                </a:solidFill>
                <a:latin typeface="Times New Roman" pitchFamily="18" charset="0"/>
                <a:cs typeface="Times New Roman" pitchFamily="18" charset="0"/>
              </a:rPr>
            </a:br>
            <a:r>
              <a:rPr lang="ru-RU" sz="2000" dirty="0" smtClean="0">
                <a:solidFill>
                  <a:schemeClr val="tx2"/>
                </a:solidFill>
                <a:latin typeface="Times New Roman" pitchFamily="18" charset="0"/>
                <a:cs typeface="Times New Roman" pitchFamily="18" charset="0"/>
              </a:rPr>
              <a:t>          </a:t>
            </a:r>
            <a:r>
              <a:rPr lang="ru-RU" sz="1400" dirty="0" smtClean="0">
                <a:solidFill>
                  <a:schemeClr val="tx2"/>
                </a:solidFill>
                <a:latin typeface="Times New Roman" pitchFamily="18" charset="0"/>
                <a:cs typeface="Times New Roman" pitchFamily="18" charset="0"/>
              </a:rPr>
              <a:t>(Л.М. Шипицына, </a:t>
            </a:r>
            <a:r>
              <a:rPr lang="ru-RU" sz="1400" dirty="0" err="1" smtClean="0">
                <a:solidFill>
                  <a:schemeClr val="tx2"/>
                </a:solidFill>
                <a:latin typeface="Times New Roman" pitchFamily="18" charset="0"/>
                <a:cs typeface="Times New Roman" pitchFamily="18" charset="0"/>
              </a:rPr>
              <a:t>О.В.Защиринская</a:t>
            </a:r>
            <a:r>
              <a:rPr lang="ru-RU" sz="1400" dirty="0" smtClean="0">
                <a:solidFill>
                  <a:schemeClr val="tx2"/>
                </a:solidFill>
                <a:latin typeface="Times New Roman" pitchFamily="18" charset="0"/>
                <a:cs typeface="Times New Roman" pitchFamily="18" charset="0"/>
              </a:rPr>
              <a:t>, А.П.Воронова, Т.А.Нилова</a:t>
            </a:r>
            <a:r>
              <a:rPr lang="ru-RU" sz="2800" dirty="0" smtClean="0">
                <a:solidFill>
                  <a:schemeClr val="tx2"/>
                </a:solidFill>
                <a:latin typeface="Times New Roman" pitchFamily="18" charset="0"/>
                <a:cs typeface="Times New Roman" pitchFamily="18" charset="0"/>
              </a:rPr>
              <a:t>)</a:t>
            </a:r>
            <a:endParaRPr lang="ru-RU" dirty="0">
              <a:solidFill>
                <a:schemeClr val="tx2"/>
              </a:solidFill>
              <a:latin typeface="Times New Roman" pitchFamily="18" charset="0"/>
              <a:cs typeface="Times New Roman" pitchFamily="18" charset="0"/>
            </a:endParaRPr>
          </a:p>
        </p:txBody>
      </p:sp>
      <p:sp>
        <p:nvSpPr>
          <p:cNvPr id="3" name="Прямоугольник 2"/>
          <p:cNvSpPr/>
          <p:nvPr/>
        </p:nvSpPr>
        <p:spPr>
          <a:xfrm>
            <a:off x="285720" y="1571612"/>
            <a:ext cx="7072362" cy="6463308"/>
          </a:xfrm>
          <a:prstGeom prst="rect">
            <a:avLst/>
          </a:prstGeom>
        </p:spPr>
        <p:txBody>
          <a:bodyPr wrap="square">
            <a:spAutoFit/>
          </a:bodyPr>
          <a:lstStyle/>
          <a:p>
            <a:r>
              <a:rPr lang="ru-RU" dirty="0" smtClean="0"/>
              <a:t> </a:t>
            </a:r>
            <a:r>
              <a:rPr lang="ru-RU" dirty="0" smtClean="0">
                <a:latin typeface="Times New Roman" pitchFamily="18" charset="0"/>
                <a:cs typeface="Times New Roman" pitchFamily="18" charset="0"/>
              </a:rPr>
              <a:t>  Технология нацелена на формирование у взрослых людей ответственного отношения к воспитанию маленького человека, развитию различных форм контактов человека, живущего в цивилизованном обществе, а также с окружающим миром и людьми. </a:t>
            </a:r>
          </a:p>
          <a:p>
            <a:r>
              <a:rPr lang="ru-RU" dirty="0" smtClean="0">
                <a:latin typeface="Times New Roman" pitchFamily="18" charset="0"/>
                <a:cs typeface="Times New Roman" pitchFamily="18" charset="0"/>
              </a:rPr>
              <a:t>    Технология нацелена на формирование у детей представлений об искусстве человеческих взаимоотношений. В данном контексте «Азбука общения» представляет собой сборник специально разработанных игр и упражнений, направленных на формирование у детей эмоционально-мотивационных установок по отношению к себе, окружающим, сверстникам и взрослым людям, на создание опыта адекватного поведения в обществе, способствующего наилучшему развитию личности ребенка и подготовки его к жизни. </a:t>
            </a:r>
          </a:p>
          <a:p>
            <a:r>
              <a:rPr lang="ru-RU" dirty="0" smtClean="0">
                <a:latin typeface="Times New Roman" pitchFamily="18" charset="0"/>
                <a:cs typeface="Times New Roman" pitchFamily="18" charset="0"/>
              </a:rPr>
              <a:t>      Центральной идеей технологии является установление взаимопонимания между родителями, детьми и педагогами. Девиз программы «Азбука общения» - </a:t>
            </a:r>
            <a:r>
              <a:rPr lang="ru-RU" sz="2000" dirty="0" smtClean="0">
                <a:solidFill>
                  <a:srgbClr val="FF0000"/>
                </a:solidFill>
                <a:latin typeface="Times New Roman" pitchFamily="18" charset="0"/>
                <a:cs typeface="Times New Roman" pitchFamily="18" charset="0"/>
              </a:rPr>
              <a:t>Научись любить и понимать людей, и рядом с тобой всегда будут друзья</a:t>
            </a:r>
            <a:r>
              <a:rPr lang="ru-RU" sz="2000" dirty="0" smtClean="0"/>
              <a:t>!</a:t>
            </a:r>
            <a:endParaRPr lang="ru-RU" dirty="0" smtClean="0"/>
          </a:p>
          <a:p>
            <a:r>
              <a:rPr lang="ru-RU" dirty="0" smtClean="0"/>
              <a:t> </a:t>
            </a:r>
          </a:p>
          <a:p>
            <a:endParaRPr lang="ru-RU" dirty="0" smtClean="0"/>
          </a:p>
          <a:p>
            <a:endParaRPr lang="ru-RU" dirty="0" smtClean="0"/>
          </a:p>
          <a:p>
            <a:r>
              <a:rPr lang="ru-RU" dirty="0" smtClean="0"/>
              <a:t> </a:t>
            </a:r>
          </a:p>
          <a:p>
            <a:endParaRPr lang="ru-RU" dirty="0" smtClean="0"/>
          </a:p>
          <a:p>
            <a:endParaRPr lang="ru-RU" dirty="0" smtClean="0"/>
          </a:p>
          <a:p>
            <a:endParaRPr lang="ru-RU" dirty="0"/>
          </a:p>
        </p:txBody>
      </p:sp>
    </p:spTree>
  </p:cSld>
  <p:clrMapOvr>
    <a:masterClrMapping/>
  </p:clrMapOvr>
  <p:transition spd="med">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7239000" cy="1000132"/>
          </a:xfrm>
        </p:spPr>
        <p:txBody>
          <a:bodyPr>
            <a:noAutofit/>
          </a:bodyPr>
          <a:lstStyle/>
          <a:p>
            <a:pPr algn="ctr"/>
            <a:r>
              <a:rPr lang="ru-RU" sz="1800" dirty="0" smtClean="0"/>
              <a:t/>
            </a:r>
            <a:br>
              <a:rPr lang="ru-RU" sz="1800" dirty="0" smtClean="0"/>
            </a:br>
            <a:r>
              <a:rPr lang="ru-RU" sz="2000" i="1" dirty="0" smtClean="0">
                <a:solidFill>
                  <a:schemeClr val="tx2"/>
                </a:solidFill>
              </a:rPr>
              <a:t>Технологии использования моделирования в речевом развитии детей дошкольного возраста</a:t>
            </a:r>
            <a:r>
              <a:rPr lang="ru-RU" sz="2000" dirty="0" smtClean="0">
                <a:solidFill>
                  <a:schemeClr val="tx2"/>
                </a:solidFill>
              </a:rPr>
              <a:t> </a:t>
            </a:r>
            <a:r>
              <a:rPr lang="ru-RU" sz="1800" dirty="0" smtClean="0">
                <a:solidFill>
                  <a:schemeClr val="tx2"/>
                </a:solidFill>
              </a:rPr>
              <a:t/>
            </a:r>
            <a:br>
              <a:rPr lang="ru-RU" sz="1800" dirty="0" smtClean="0">
                <a:solidFill>
                  <a:schemeClr val="tx2"/>
                </a:solidFill>
              </a:rPr>
            </a:br>
            <a:r>
              <a:rPr lang="ru-RU" sz="1400" dirty="0" smtClean="0">
                <a:solidFill>
                  <a:schemeClr val="tx2"/>
                </a:solidFill>
              </a:rPr>
              <a:t>(Т.А.Ткаченко, М.М.Алексеева, В.И.Яшина и др.)</a:t>
            </a:r>
            <a:endParaRPr lang="ru-RU" sz="1400" dirty="0">
              <a:solidFill>
                <a:schemeClr val="tx2"/>
              </a:solidFill>
            </a:endParaRPr>
          </a:p>
        </p:txBody>
      </p:sp>
      <p:sp>
        <p:nvSpPr>
          <p:cNvPr id="3" name="Содержимое 2"/>
          <p:cNvSpPr>
            <a:spLocks noGrp="1"/>
          </p:cNvSpPr>
          <p:nvPr>
            <p:ph idx="1"/>
          </p:nvPr>
        </p:nvSpPr>
        <p:spPr/>
        <p:txBody>
          <a:bodyPr>
            <a:normAutofit lnSpcReduction="10000"/>
          </a:bodyPr>
          <a:lstStyle/>
          <a:p>
            <a:pPr>
              <a:buNone/>
            </a:pPr>
            <a:r>
              <a:rPr lang="ru-RU" sz="1600" dirty="0" smtClean="0"/>
              <a:t>        Использование наглядных моделей в процесс обучения детей построению связных высказываний позволяет педагогу целенаправленно формировать навыки использования в речи различных грамматических конструкций, описывать предметы, составлять творческие рассказы. Включение наглядных моделей в процесс обучения речи содействует закреплению понимания значений частей речи и грамматических категорий, развитию понимания логико-грамматических конструкций и целостного речевого высказывания .</a:t>
            </a:r>
          </a:p>
          <a:p>
            <a:pPr>
              <a:buNone/>
            </a:pPr>
            <a:r>
              <a:rPr lang="ru-RU" sz="1600" dirty="0" smtClean="0"/>
              <a:t>         Наибольшее распространение в обучении детей дошкольного возраста самостоятельному рассказыванию получили схемы составления описательных и сравнительных рассказов, разработанные Т.А.Ткаченко.</a:t>
            </a:r>
          </a:p>
          <a:p>
            <a:pPr>
              <a:buNone/>
            </a:pPr>
            <a:r>
              <a:rPr lang="ru-RU" sz="1600" dirty="0" smtClean="0"/>
              <a:t>        Символика помогает детям определить главные признаки игрушки, удержать в памяти последовательность описания и составить описательный рассказ.</a:t>
            </a:r>
          </a:p>
          <a:p>
            <a:pPr>
              <a:buNone/>
            </a:pPr>
            <a:r>
              <a:rPr lang="ru-RU" sz="1600" dirty="0" smtClean="0"/>
              <a:t>        Наличие зрительного плана делает детские рассказы четкими, связными, полными, последовательными, поэтому использование моделирования целесообразно при обучении составлению не только описательных, но и повествовательных рассказов.</a:t>
            </a:r>
          </a:p>
          <a:p>
            <a:endParaRPr lang="ru-RU" sz="1600" dirty="0"/>
          </a:p>
        </p:txBody>
      </p:sp>
    </p:spTree>
  </p:cSld>
  <p:clrMapOvr>
    <a:masterClrMapping/>
  </p:clrMapOvr>
  <p:transition spd="med">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239000" cy="1428752"/>
          </a:xfrm>
        </p:spPr>
        <p:txBody>
          <a:bodyPr>
            <a:normAutofit fontScale="90000"/>
          </a:bodyPr>
          <a:lstStyle/>
          <a:p>
            <a:pPr algn="ctr"/>
            <a:r>
              <a:rPr lang="ru-RU" sz="2200" i="1" dirty="0" smtClean="0">
                <a:solidFill>
                  <a:schemeClr val="tx2"/>
                </a:solidFill>
              </a:rPr>
              <a:t>      </a:t>
            </a:r>
            <a:r>
              <a:rPr lang="ru-RU" sz="3100" i="1" dirty="0" smtClean="0">
                <a:solidFill>
                  <a:schemeClr val="tx2"/>
                </a:solidFill>
              </a:rPr>
              <a:t>Мнемотехника</a:t>
            </a:r>
            <a:r>
              <a:rPr lang="ru-RU" sz="2200" dirty="0" smtClean="0">
                <a:solidFill>
                  <a:schemeClr val="tx2"/>
                </a:solidFill>
              </a:rPr>
              <a:t> </a:t>
            </a:r>
            <a:br>
              <a:rPr lang="ru-RU" sz="2200" dirty="0" smtClean="0">
                <a:solidFill>
                  <a:schemeClr val="tx2"/>
                </a:solidFill>
              </a:rPr>
            </a:br>
            <a:r>
              <a:rPr lang="ru-RU" sz="2200" dirty="0" smtClean="0">
                <a:solidFill>
                  <a:schemeClr val="tx2"/>
                </a:solidFill>
              </a:rPr>
              <a:t>(</a:t>
            </a:r>
            <a:r>
              <a:rPr lang="ru-RU" sz="1800" dirty="0" err="1" smtClean="0">
                <a:solidFill>
                  <a:schemeClr val="tx2"/>
                </a:solidFill>
              </a:rPr>
              <a:t>В.К.Воробъева</a:t>
            </a:r>
            <a:r>
              <a:rPr lang="ru-RU" sz="1800" dirty="0" smtClean="0">
                <a:solidFill>
                  <a:schemeClr val="tx2"/>
                </a:solidFill>
              </a:rPr>
              <a:t>, Т.А.Ткаченко, </a:t>
            </a:r>
            <a:r>
              <a:rPr lang="ru-RU" sz="1800" dirty="0" err="1" smtClean="0">
                <a:solidFill>
                  <a:schemeClr val="tx2"/>
                </a:solidFill>
              </a:rPr>
              <a:t>В.П.Глухов</a:t>
            </a:r>
            <a:r>
              <a:rPr lang="ru-RU" sz="1800" dirty="0" smtClean="0">
                <a:solidFill>
                  <a:schemeClr val="tx2"/>
                </a:solidFill>
              </a:rPr>
              <a:t>, </a:t>
            </a:r>
            <a:r>
              <a:rPr lang="ru-RU" sz="1800" dirty="0" err="1" smtClean="0">
                <a:solidFill>
                  <a:schemeClr val="tx2"/>
                </a:solidFill>
              </a:rPr>
              <a:t>Т.В.Большева</a:t>
            </a:r>
            <a:r>
              <a:rPr lang="ru-RU" sz="1800" dirty="0" smtClean="0">
                <a:solidFill>
                  <a:schemeClr val="tx2"/>
                </a:solidFill>
              </a:rPr>
              <a:t>, </a:t>
            </a:r>
            <a:r>
              <a:rPr lang="ru-RU" sz="1800" dirty="0" err="1" smtClean="0">
                <a:solidFill>
                  <a:schemeClr val="tx2"/>
                </a:solidFill>
              </a:rPr>
              <a:t>Л.Н.Ефименкова</a:t>
            </a:r>
            <a:r>
              <a:rPr lang="ru-RU" sz="1800" dirty="0" smtClean="0">
                <a:solidFill>
                  <a:schemeClr val="tx2"/>
                </a:solidFill>
              </a:rPr>
              <a:t> и др.)</a:t>
            </a:r>
            <a:r>
              <a:rPr lang="ru-RU" sz="3100" dirty="0" smtClean="0"/>
              <a:t/>
            </a:r>
            <a:br>
              <a:rPr lang="ru-RU" sz="3100"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sz="2000" dirty="0" smtClean="0"/>
              <a:t>Мнемотехника представляет собой систему методов и приемов, обеспечивающих эффективное запоминание, сохранение и воспроизведение информации путем образования дополнительных ассоциаций. Данная система методов способствует развитию разных видов памяти (слуховой, зрительной, двигательной, тактильной), мышления, внимания, воображения и развитию речи дошкольников. </a:t>
            </a:r>
          </a:p>
          <a:p>
            <a:pPr>
              <a:buNone/>
            </a:pPr>
            <a:r>
              <a:rPr lang="ru-RU" sz="2000" dirty="0" smtClean="0"/>
              <a:t>  Мнемотехника представляет собой систему методов и приемов, обеспечивающих эффективное запоминание, сохранение и воспроизведение информации путем образования дополнительных </a:t>
            </a:r>
            <a:r>
              <a:rPr lang="ru-RU" sz="2000" dirty="0" err="1" smtClean="0"/>
              <a:t>ассоциа</a:t>
            </a:r>
            <a:r>
              <a:rPr lang="ru-RU" sz="2000" dirty="0" smtClean="0"/>
              <a:t> Содержание </a:t>
            </a:r>
            <a:r>
              <a:rPr lang="ru-RU" sz="2000" dirty="0" err="1" smtClean="0"/>
              <a:t>мнемотаблицы</a:t>
            </a:r>
            <a:r>
              <a:rPr lang="ru-RU" sz="2000" dirty="0" smtClean="0"/>
              <a:t> - это графическое или частично графическое изображение персонажей сказки, явлений природы, некоторых действий путем выделения главных смысловых звеньев сюжета рассказа.</a:t>
            </a:r>
          </a:p>
          <a:p>
            <a:pPr>
              <a:buNone/>
            </a:pPr>
            <a:r>
              <a:rPr lang="ru-RU" sz="2000" dirty="0" smtClean="0"/>
              <a:t>Особенностью данной техники является то, что в качестве дидактического материала в работе с детьми используются схемы, в которых заложена определенная информация.</a:t>
            </a:r>
          </a:p>
          <a:p>
            <a:pPr>
              <a:buNone/>
            </a:pPr>
            <a:r>
              <a:rPr lang="ru-RU" sz="2000" dirty="0" smtClean="0"/>
              <a:t>По мнению авторов, использование мнемотехники в речевом развитии детей возможно во всех возрастных группах детского сада. При этом определение содержания </a:t>
            </a:r>
            <a:r>
              <a:rPr lang="ru-RU" sz="2000" dirty="0" err="1" smtClean="0"/>
              <a:t>мнемоквадратов</a:t>
            </a:r>
            <a:r>
              <a:rPr lang="ru-RU" sz="2000" dirty="0" smtClean="0"/>
              <a:t>, </a:t>
            </a:r>
            <a:r>
              <a:rPr lang="ru-RU" sz="2000" dirty="0" err="1" smtClean="0"/>
              <a:t>мнемодорожек</a:t>
            </a:r>
            <a:r>
              <a:rPr lang="ru-RU" sz="2000" dirty="0" smtClean="0"/>
              <a:t> и </a:t>
            </a:r>
            <a:r>
              <a:rPr lang="ru-RU" sz="2000" dirty="0" err="1" smtClean="0"/>
              <a:t>мнемотаблиц</a:t>
            </a:r>
            <a:r>
              <a:rPr lang="ru-RU" sz="2000" dirty="0" smtClean="0"/>
              <a:t> зависит от возрастных особенностей детей.</a:t>
            </a:r>
          </a:p>
          <a:p>
            <a:pPr>
              <a:buNone/>
            </a:pPr>
            <a:endParaRPr lang="ru-RU" sz="2000" dirty="0" smtClean="0"/>
          </a:p>
          <a:p>
            <a:endParaRPr lang="ru-RU" sz="2000" dirty="0"/>
          </a:p>
        </p:txBody>
      </p:sp>
    </p:spTree>
  </p:cSld>
  <p:clrMapOvr>
    <a:masterClrMapping/>
  </p:clrMapOvr>
  <p:transition spd="med">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507</TotalTime>
  <Words>1070</Words>
  <Application>Microsoft Office PowerPoint</Application>
  <PresentationFormat>Экран (4:3)</PresentationFormat>
  <Paragraphs>101</Paragraphs>
  <Slides>23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23</vt:i4>
      </vt:variant>
    </vt:vector>
  </HeadingPairs>
  <TitlesOfParts>
    <vt:vector size="24" baseType="lpstr">
      <vt:lpstr>Изящная</vt:lpstr>
      <vt:lpstr>современные технологии речевого развития детей дошкольного возраста   </vt:lpstr>
      <vt:lpstr>Слайд 2</vt:lpstr>
      <vt:lpstr>Задачи образовательной области            «Речевое развитие»</vt:lpstr>
      <vt:lpstr>Слайд 4</vt:lpstr>
      <vt:lpstr>Технология обучения детей составлению сравнений. </vt:lpstr>
      <vt:lpstr>Развитие диалогического общения        (А.Г. Арушанова) </vt:lpstr>
      <vt:lpstr>              Азбука общения            (Л.М. Шипицына, О.В.Защиринская, А.П.Воронова, Т.А.Нилова)</vt:lpstr>
      <vt:lpstr> Технологии использования моделирования в речевом развитии детей дошкольного возраста  (Т.А.Ткаченко, М.М.Алексеева, В.И.Яшина и др.)</vt:lpstr>
      <vt:lpstr>      Мнемотехника  (В.К.Воробъева, Т.А.Ткаченко, В.П.Глухов, Т.В.Большева, Л.Н.Ефименкова и др.) </vt:lpstr>
      <vt:lpstr>Технологии развития речи детей, разработанные на основе методов и приемов ТРИЗ</vt:lpstr>
      <vt:lpstr>Технология обучения детей составлению загадок. </vt:lpstr>
      <vt:lpstr>Игры и творческие задания</vt:lpstr>
      <vt:lpstr>Обучение детей составлению творческих рассказов по картине</vt:lpstr>
      <vt:lpstr>Технология развития речи и мышления посредством мнемотехники. </vt:lpstr>
      <vt:lpstr>Информационно - коммуникативные технологии </vt:lpstr>
      <vt:lpstr>словесные игры с использованием                        нетрадиционных приёмов</vt:lpstr>
      <vt:lpstr>Сочинение сказок. </vt:lpstr>
      <vt:lpstr>Сочинение загадок. </vt:lpstr>
      <vt:lpstr>Экспериментирование.</vt:lpstr>
      <vt:lpstr>Синквейн – новая технология в развитии речи дошкольников</vt:lpstr>
      <vt:lpstr>Модель Синквейна</vt:lpstr>
      <vt:lpstr>Здоровьесберегающие технологии</vt:lpstr>
      <vt:lpstr>Спасибо за внимание</vt:lpstr>
    </vt:vector>
  </TitlesOfParts>
  <Company>RePack by SPecialiST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технологии речевого развития детей дошкольного возраста   </dc:title>
  <dc:creator>Пользователь Windows</dc:creator>
  <cp:lastModifiedBy>User</cp:lastModifiedBy>
  <cp:revision>41</cp:revision>
  <dcterms:created xsi:type="dcterms:W3CDTF">2016-02-09T02:15:08Z</dcterms:created>
  <dcterms:modified xsi:type="dcterms:W3CDTF">2019-05-15T17:29:06Z</dcterms:modified>
</cp:coreProperties>
</file>