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6" r:id="rId4"/>
    <p:sldId id="258" r:id="rId5"/>
    <p:sldId id="277" r:id="rId6"/>
    <p:sldId id="259" r:id="rId7"/>
    <p:sldId id="278" r:id="rId8"/>
    <p:sldId id="260" r:id="rId9"/>
    <p:sldId id="261" r:id="rId10"/>
    <p:sldId id="279" r:id="rId11"/>
    <p:sldId id="262" r:id="rId12"/>
    <p:sldId id="280" r:id="rId13"/>
    <p:sldId id="263" r:id="rId14"/>
    <p:sldId id="281" r:id="rId15"/>
    <p:sldId id="264" r:id="rId16"/>
    <p:sldId id="265" r:id="rId17"/>
    <p:sldId id="266" r:id="rId18"/>
    <p:sldId id="282" r:id="rId19"/>
    <p:sldId id="267" r:id="rId20"/>
    <p:sldId id="283" r:id="rId21"/>
    <p:sldId id="268" r:id="rId22"/>
    <p:sldId id="269" r:id="rId23"/>
    <p:sldId id="284" r:id="rId24"/>
    <p:sldId id="270" r:id="rId25"/>
    <p:sldId id="271" r:id="rId26"/>
    <p:sldId id="272" r:id="rId27"/>
    <p:sldId id="285" r:id="rId28"/>
    <p:sldId id="273" r:id="rId29"/>
    <p:sldId id="286" r:id="rId30"/>
    <p:sldId id="274" r:id="rId31"/>
    <p:sldId id="275" r:id="rId32"/>
    <p:sldId id="288"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487CCAA-49E7-45FD-8BF9-E7E82E2E55EE}" type="datetimeFigureOut">
              <a:rPr lang="ru-RU" smtClean="0"/>
              <a:pPr/>
              <a:t>16.05.2019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B2F625-B2F3-4781-B09F-5EDD59AD8C0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4000">
              <a:srgbClr val="CCCCFF"/>
            </a:gs>
            <a:gs pos="27000">
              <a:srgbClr val="99CCFF"/>
            </a:gs>
            <a:gs pos="100000">
              <a:srgbClr val="9966FF"/>
            </a:gs>
            <a:gs pos="0">
              <a:srgbClr val="CC99FF"/>
            </a:gs>
            <a:gs pos="63000">
              <a:srgbClr val="99CCFF"/>
            </a:gs>
            <a:gs pos="87000">
              <a:schemeClr val="bg1">
                <a:alpha val="0"/>
              </a:schemeClr>
            </a:gs>
            <a:gs pos="87000">
              <a:schemeClr val="bg1">
                <a:alpha val="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87CCAA-49E7-45FD-8BF9-E7E82E2E55EE}" type="datetimeFigureOut">
              <a:rPr lang="ru-RU" smtClean="0"/>
              <a:pPr/>
              <a:t>16.05.2019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B2F625-B2F3-4781-B09F-5EDD59AD8C0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1785926"/>
            <a:ext cx="7772400" cy="1470025"/>
          </a:xfrm>
        </p:spPr>
        <p:txBody>
          <a:bodyPr/>
          <a:lstStyle/>
          <a:p>
            <a:r>
              <a:rPr lang="en-US" dirty="0" smtClean="0"/>
              <a:t>Becoming the heyday of world cinema</a:t>
            </a:r>
            <a:endParaRPr lang="ru-RU" dirty="0"/>
          </a:p>
        </p:txBody>
      </p:sp>
      <p:sp>
        <p:nvSpPr>
          <p:cNvPr id="3" name="Прямоугольник 2"/>
          <p:cNvSpPr/>
          <p:nvPr/>
        </p:nvSpPr>
        <p:spPr>
          <a:xfrm>
            <a:off x="5286380" y="3714752"/>
            <a:ext cx="3429024" cy="646331"/>
          </a:xfrm>
          <a:prstGeom prst="rect">
            <a:avLst/>
          </a:prstGeom>
        </p:spPr>
        <p:txBody>
          <a:bodyPr wrap="square">
            <a:spAutoFit/>
          </a:bodyPr>
          <a:lstStyle/>
          <a:p>
            <a:r>
              <a:rPr lang="nn-NO" dirty="0" smtClean="0"/>
              <a:t>Completed 11th grade student: Klachkova Anna Aleksandrovna</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Kinetoscope</a:t>
            </a:r>
            <a:endParaRPr lang="ru-RU" dirty="0"/>
          </a:p>
        </p:txBody>
      </p:sp>
      <p:pic>
        <p:nvPicPr>
          <p:cNvPr id="4" name="Содержимое 3" descr="kinetoscope-lanature.jpg"/>
          <p:cNvPicPr>
            <a:picLocks noGrp="1" noChangeAspect="1"/>
          </p:cNvPicPr>
          <p:nvPr>
            <p:ph idx="1"/>
          </p:nvPr>
        </p:nvPicPr>
        <p:blipFill>
          <a:blip r:embed="rId2"/>
          <a:stretch>
            <a:fillRect/>
          </a:stretch>
        </p:blipFill>
        <p:spPr>
          <a:xfrm>
            <a:off x="1251859" y="1600200"/>
            <a:ext cx="6640281" cy="4525963"/>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7158" y="428604"/>
            <a:ext cx="8229600" cy="4525963"/>
          </a:xfrm>
        </p:spPr>
        <p:txBody>
          <a:bodyPr>
            <a:normAutofit fontScale="62500" lnSpcReduction="20000"/>
          </a:bodyPr>
          <a:lstStyle/>
          <a:p>
            <a:r>
              <a:rPr lang="en-US" dirty="0" smtClean="0"/>
              <a:t>In 1893, Russian engineer </a:t>
            </a:r>
            <a:r>
              <a:rPr lang="en-US" dirty="0" err="1" smtClean="0"/>
              <a:t>Iosif</a:t>
            </a:r>
            <a:r>
              <a:rPr lang="en-US" dirty="0" smtClean="0"/>
              <a:t> </a:t>
            </a:r>
            <a:r>
              <a:rPr lang="en-US" dirty="0" err="1" smtClean="0"/>
              <a:t>Timchenko</a:t>
            </a:r>
            <a:r>
              <a:rPr lang="en-US" dirty="0" smtClean="0"/>
              <a:t> invents a projector to watch a movie. It was the deputy chief engineer of the Baltic plant. After reading about the development of "live images", he also joined in the process of the invention (the history of this invention is known to us from the materials of Karen </a:t>
            </a:r>
            <a:r>
              <a:rPr lang="en-US" dirty="0" err="1" smtClean="0"/>
              <a:t>Shakhnazarov</a:t>
            </a:r>
            <a:r>
              <a:rPr lang="en-US" dirty="0" smtClean="0"/>
              <a:t>). In 1893, </a:t>
            </a:r>
            <a:r>
              <a:rPr lang="en-US" dirty="0" err="1" smtClean="0"/>
              <a:t>Timchenko</a:t>
            </a:r>
            <a:r>
              <a:rPr lang="en-US" dirty="0" smtClean="0"/>
              <a:t> began to study this issue. He invented a camera shooting a rotating photographic plate, and also invented a projector and tried to remove half a dozen stories about his family and his children. After some time, he demonstrated his apparatus to the Russian scientific community. His merits were appreciated, but money for further development and study was not allocated; then he turned to the business community, which included the owner </a:t>
            </a:r>
            <a:r>
              <a:rPr lang="en-US" dirty="0" err="1" smtClean="0"/>
              <a:t>Putilov</a:t>
            </a:r>
            <a:r>
              <a:rPr lang="en-US" dirty="0" smtClean="0"/>
              <a:t>, the banker Dmitry Rubinstein, the owner of the shops </a:t>
            </a:r>
            <a:r>
              <a:rPr lang="en-US" dirty="0" err="1" smtClean="0"/>
              <a:t>Eliseev</a:t>
            </a:r>
            <a:r>
              <a:rPr lang="en-US" dirty="0" smtClean="0"/>
              <a:t>, the baker </a:t>
            </a:r>
            <a:r>
              <a:rPr lang="en-US" dirty="0" err="1" smtClean="0"/>
              <a:t>Fillipov</a:t>
            </a:r>
            <a:r>
              <a:rPr lang="en-US" dirty="0" smtClean="0"/>
              <a:t> and others. But even there his proposal did not meet with support. But </a:t>
            </a:r>
            <a:r>
              <a:rPr lang="en-US" dirty="0" err="1" smtClean="0"/>
              <a:t>Timchenko</a:t>
            </a:r>
            <a:r>
              <a:rPr lang="en-US" dirty="0" smtClean="0"/>
              <a:t> did not stop there, he turned to </a:t>
            </a:r>
            <a:r>
              <a:rPr lang="en-US" dirty="0" err="1" smtClean="0"/>
              <a:t>Savva</a:t>
            </a:r>
            <a:r>
              <a:rPr lang="en-US" dirty="0" smtClean="0"/>
              <a:t> </a:t>
            </a:r>
            <a:r>
              <a:rPr lang="en-US" dirty="0" err="1" smtClean="0"/>
              <a:t>Ivanovich</a:t>
            </a:r>
            <a:r>
              <a:rPr lang="en-US" dirty="0" smtClean="0"/>
              <a:t> </a:t>
            </a:r>
            <a:r>
              <a:rPr lang="en-US" dirty="0" err="1" smtClean="0"/>
              <a:t>Mamontov</a:t>
            </a:r>
            <a:r>
              <a:rPr lang="en-US" dirty="0" smtClean="0"/>
              <a:t>. At the beginning of 1894, in the spring he came to Moscow and told about his inventions, and also stated his idea to </a:t>
            </a:r>
            <a:r>
              <a:rPr lang="en-US" dirty="0" err="1" smtClean="0"/>
              <a:t>Mamontov</a:t>
            </a:r>
            <a:r>
              <a:rPr lang="en-US" dirty="0" smtClean="0"/>
              <a:t>, to which he said: "This has a great future, but I have no money."</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Projector</a:t>
            </a:r>
            <a:endParaRPr lang="ru-RU" dirty="0"/>
          </a:p>
        </p:txBody>
      </p:sp>
      <p:pic>
        <p:nvPicPr>
          <p:cNvPr id="4" name="Содержимое 3" descr="719902.jpg"/>
          <p:cNvPicPr>
            <a:picLocks noGrp="1" noChangeAspect="1"/>
          </p:cNvPicPr>
          <p:nvPr>
            <p:ph idx="1"/>
          </p:nvPr>
        </p:nvPicPr>
        <p:blipFill>
          <a:blip r:embed="rId2"/>
          <a:stretch>
            <a:fillRect/>
          </a:stretch>
        </p:blipFill>
        <p:spPr>
          <a:xfrm>
            <a:off x="1268047" y="1600200"/>
            <a:ext cx="6607906" cy="452596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543956" cy="6126163"/>
          </a:xfrm>
        </p:spPr>
        <p:txBody>
          <a:bodyPr>
            <a:normAutofit fontScale="70000" lnSpcReduction="20000"/>
          </a:bodyPr>
          <a:lstStyle/>
          <a:p>
            <a:r>
              <a:rPr lang="en-US" dirty="0" smtClean="0"/>
              <a:t>A year later, the </a:t>
            </a:r>
            <a:r>
              <a:rPr lang="en-US" dirty="0" err="1" smtClean="0"/>
              <a:t>Lumière</a:t>
            </a:r>
            <a:r>
              <a:rPr lang="en-US" dirty="0" smtClean="0"/>
              <a:t> brothers demonstrated their film screening technology - and went down in history as the creators of cinematography as a genre of art. The </a:t>
            </a:r>
            <a:r>
              <a:rPr lang="en-US" dirty="0" err="1" smtClean="0"/>
              <a:t>Lumière</a:t>
            </a:r>
            <a:r>
              <a:rPr lang="en-US" dirty="0" smtClean="0"/>
              <a:t> brothers were specialists in photo-recording technology for images and by 1895 were able to create a working cinema camera and make a few videos. At least five shows of 1895 are known: on March 22 in Paris at the Society for the Development of Domestic Industry; June 11 at the congress of photographers in Lyon; July 11 in Paris at a technical exhibition; November 10 in Brussels in the Belgian Association of Photographers and November 16 in the amphitheater of the Sorbonne. These shows were not available to everyone and were conducted primarily for specialists. However, on December 28, 1895 in the Indian Salon Grand Café in Paris on Boulevard des </a:t>
            </a:r>
            <a:r>
              <a:rPr lang="en-US" dirty="0" err="1" smtClean="0"/>
              <a:t>Capucines</a:t>
            </a:r>
            <a:r>
              <a:rPr lang="en-US" dirty="0" smtClean="0"/>
              <a:t>, the first film show was held for all comers for a fee. On the Boulevard des </a:t>
            </a:r>
            <a:r>
              <a:rPr lang="en-US" dirty="0" err="1" smtClean="0"/>
              <a:t>Capucines</a:t>
            </a:r>
            <a:r>
              <a:rPr lang="en-US" dirty="0" smtClean="0"/>
              <a:t> was shown several clips of 45-50 seconds in length, shot in the spring of 1895. Among them was the comedy story "Watered irrigator", but there was no famous movie "Arrival of the train at La </a:t>
            </a:r>
            <a:r>
              <a:rPr lang="en-US" dirty="0" err="1" smtClean="0"/>
              <a:t>Ciotat</a:t>
            </a:r>
            <a:r>
              <a:rPr lang="en-US" dirty="0" smtClean="0"/>
              <a:t>", which was shown later in 1896. Contrary to the legend, the audience did not try to leave their seats, seeing the train approaching them.</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Cinema</a:t>
            </a:r>
            <a:endParaRPr lang="ru-RU" dirty="0"/>
          </a:p>
        </p:txBody>
      </p:sp>
      <p:pic>
        <p:nvPicPr>
          <p:cNvPr id="4" name="Содержимое 3" descr="DY5Xtp5X0AE2M8g.jpg"/>
          <p:cNvPicPr>
            <a:picLocks noGrp="1" noChangeAspect="1"/>
          </p:cNvPicPr>
          <p:nvPr>
            <p:ph idx="1"/>
          </p:nvPr>
        </p:nvPicPr>
        <p:blipFill>
          <a:blip r:embed="rId2"/>
          <a:stretch>
            <a:fillRect/>
          </a:stretch>
        </p:blipFill>
        <p:spPr>
          <a:xfrm>
            <a:off x="2357422" y="1356015"/>
            <a:ext cx="3640480" cy="5501985"/>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543956" cy="5911873"/>
          </a:xfrm>
        </p:spPr>
        <p:txBody>
          <a:bodyPr>
            <a:normAutofit fontScale="70000" lnSpcReduction="20000"/>
          </a:bodyPr>
          <a:lstStyle/>
          <a:p>
            <a:r>
              <a:rPr lang="en-US" dirty="0" smtClean="0"/>
              <a:t>Silent cinema and the formation of a network of cinemas</a:t>
            </a:r>
          </a:p>
          <a:p>
            <a:r>
              <a:rPr lang="en-US" dirty="0" smtClean="0"/>
              <a:t>The </a:t>
            </a:r>
            <a:r>
              <a:rPr lang="en-US" dirty="0" err="1" smtClean="0"/>
              <a:t>Lumiere</a:t>
            </a:r>
            <a:r>
              <a:rPr lang="en-US" dirty="0" smtClean="0"/>
              <a:t> brothers decided to build a business not on the sale of cine-cameras, but on creating a network of cinemas. The </a:t>
            </a:r>
            <a:r>
              <a:rPr lang="en-US" dirty="0" err="1" smtClean="0"/>
              <a:t>lumieres</a:t>
            </a:r>
            <a:r>
              <a:rPr lang="en-US" dirty="0" smtClean="0"/>
              <a:t> provided a franchise, and their partners organized film screenings, paid for the work of cinematographers and rental machines, bought film material (just </a:t>
            </a:r>
            <a:r>
              <a:rPr lang="en-US" dirty="0" err="1" smtClean="0"/>
              <a:t>Lumiere</a:t>
            </a:r>
            <a:r>
              <a:rPr lang="en-US" dirty="0" smtClean="0"/>
              <a:t> filmed several hundred one-minute tapes in three years). At first, the business went well (a cinema network was created all over the world), but after a few years, the brothers faced fierce competition, as the number of cinemas grew rapidly. In 1898, the </a:t>
            </a:r>
            <a:r>
              <a:rPr lang="en-US" dirty="0" err="1" smtClean="0"/>
              <a:t>Lumieres</a:t>
            </a:r>
            <a:r>
              <a:rPr lang="en-US" dirty="0" smtClean="0"/>
              <a:t> decided to stop their film activities and return to the improvement of photo technology (including the creation of a color photo).</a:t>
            </a:r>
          </a:p>
          <a:p>
            <a:r>
              <a:rPr lang="en-US" dirty="0" smtClean="0"/>
              <a:t>The duration of the films was increased by the invention of </a:t>
            </a:r>
            <a:r>
              <a:rPr lang="en-US" dirty="0" err="1" smtClean="0"/>
              <a:t>Woodwil</a:t>
            </a:r>
            <a:r>
              <a:rPr lang="en-US" dirty="0" smtClean="0"/>
              <a:t> Latham, who in 1897 created a mechanism that allows the use of a film of great length (the Latham loop). Previously, the length of the film was limited to 15 meters, in order to exclude its break in the tape drive mechanism; This was enough for no more than one minute of the show.</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85728"/>
            <a:ext cx="8858280" cy="6357982"/>
          </a:xfrm>
        </p:spPr>
        <p:txBody>
          <a:bodyPr>
            <a:normAutofit fontScale="77500" lnSpcReduction="20000"/>
          </a:bodyPr>
          <a:lstStyle/>
          <a:p>
            <a:r>
              <a:rPr lang="en-US" dirty="0" smtClean="0"/>
              <a:t>The Frenchman Georges </a:t>
            </a:r>
            <a:r>
              <a:rPr lang="en-US" dirty="0" err="1" smtClean="0"/>
              <a:t>Melies</a:t>
            </a:r>
            <a:r>
              <a:rPr lang="en-US" dirty="0" smtClean="0"/>
              <a:t> and the American David Griffith made a major contribution to the development of early cinema. </a:t>
            </a:r>
            <a:r>
              <a:rPr lang="en-US" dirty="0" err="1" smtClean="0"/>
              <a:t>Melies</a:t>
            </a:r>
            <a:r>
              <a:rPr lang="en-US" dirty="0" smtClean="0"/>
              <a:t> founded the first film studio (as a separate enterprise), where he developed technologies for creating special effects and shot the first fantastic film and the first horror film. Griffith developed the concept of "close-up" and became the founder of "Hollywood directing", creating a classic frame-plan-scene-episode.</a:t>
            </a:r>
          </a:p>
          <a:p>
            <a:endParaRPr lang="en-US" dirty="0" smtClean="0"/>
          </a:p>
          <a:p>
            <a:r>
              <a:rPr lang="en-US" dirty="0" smtClean="0"/>
              <a:t>In Europe, before the First World War, the Pate Brothers film studio in Paris dominated, while in the US, the center of the film industry was originally New York. However, in the 1910s, more and more studios moved to the suburbs of Los Angeles, Hollywood, where there were good conditions for field shooting (plenty of sunshine and rare rainfall). In the early 1920s, eight of the largest film studios that controlled film production were already based in Hollywood. Five of them - Fox, </a:t>
            </a:r>
            <a:r>
              <a:rPr lang="en-US" dirty="0" err="1" smtClean="0"/>
              <a:t>Loew</a:t>
            </a:r>
            <a:r>
              <a:rPr lang="en-US" dirty="0" smtClean="0"/>
              <a:t>-MGM, Paramount, RCA and Warner Brothers - had their own cinema chains, and three more - Universal Pictures, Columbia Pictures and United Artists - did not have their own networks.</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357166"/>
            <a:ext cx="8215370" cy="6357982"/>
          </a:xfrm>
        </p:spPr>
        <p:txBody>
          <a:bodyPr>
            <a:normAutofit fontScale="92500" lnSpcReduction="10000"/>
          </a:bodyPr>
          <a:lstStyle/>
          <a:p>
            <a:r>
              <a:rPr lang="en-US" dirty="0" smtClean="0"/>
              <a:t>Sound Cinema</a:t>
            </a:r>
          </a:p>
          <a:p>
            <a:r>
              <a:rPr lang="en-US" dirty="0" smtClean="0"/>
              <a:t>Sound cinema, sound cinema is a kind of cinema in which, unlike “silent”, an image is accompanied by recorded sound (speech, music, noises and sound effects). The first well-known public screening of the sound film took place in Paris in 1900, but commercial success in sound films came only after three decades. The main problems of the implementation of the technology remained unreliable synchronization of separate carriers of image and sound, as well as low volume and poor understanding of phonograms of early sound films. The vast majority of current movies are sound.</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523301983-1173481624-3.jpg"/>
          <p:cNvPicPr>
            <a:picLocks noGrp="1" noChangeAspect="1"/>
          </p:cNvPicPr>
          <p:nvPr>
            <p:ph idx="1"/>
          </p:nvPr>
        </p:nvPicPr>
        <p:blipFill>
          <a:blip r:embed="rId2"/>
          <a:stretch>
            <a:fillRect/>
          </a:stretch>
        </p:blipFill>
        <p:spPr>
          <a:xfrm>
            <a:off x="1615980" y="1000108"/>
            <a:ext cx="6695909" cy="5126055"/>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034" y="214290"/>
            <a:ext cx="8643966" cy="6143668"/>
          </a:xfrm>
        </p:spPr>
        <p:txBody>
          <a:bodyPr>
            <a:normAutofit fontScale="77500" lnSpcReduction="20000"/>
          </a:bodyPr>
          <a:lstStyle/>
          <a:p>
            <a:r>
              <a:rPr lang="en-US" dirty="0" smtClean="0"/>
              <a:t>Evolution of technology</a:t>
            </a:r>
          </a:p>
          <a:p>
            <a:r>
              <a:rPr lang="en-US" dirty="0" smtClean="0"/>
              <a:t>The first method of recording sound in professional cinema was the so-called “gramophone”, when the sound was preserved on a record that was synchronized with a film projector. In addition to Warner Brothers, similar technologies were developed by </a:t>
            </a:r>
            <a:r>
              <a:rPr lang="en-US" dirty="0" err="1" smtClean="0"/>
              <a:t>Pathé</a:t>
            </a:r>
            <a:r>
              <a:rPr lang="en-US" dirty="0" smtClean="0"/>
              <a:t> and </a:t>
            </a:r>
            <a:r>
              <a:rPr lang="en-US" dirty="0" err="1" smtClean="0"/>
              <a:t>Gaumont</a:t>
            </a:r>
            <a:r>
              <a:rPr lang="en-US" dirty="0" smtClean="0"/>
              <a:t> (</a:t>
            </a:r>
            <a:r>
              <a:rPr lang="en-US" dirty="0" err="1" smtClean="0"/>
              <a:t>Gomon</a:t>
            </a:r>
            <a:r>
              <a:rPr lang="en-US" dirty="0" smtClean="0"/>
              <a:t> </a:t>
            </a:r>
            <a:r>
              <a:rPr lang="en-US" dirty="0" err="1" smtClean="0"/>
              <a:t>Chronophon</a:t>
            </a:r>
            <a:r>
              <a:rPr lang="en-US" dirty="0" smtClean="0"/>
              <a:t>, 1906 and </a:t>
            </a:r>
            <a:r>
              <a:rPr lang="en-US" dirty="0" err="1" smtClean="0"/>
              <a:t>Chronomegaphone</a:t>
            </a:r>
            <a:r>
              <a:rPr lang="en-US" dirty="0" smtClean="0"/>
              <a:t>, 1910). However, the maximum recording time available on one record at that time did not exceed 2-3 minutes, which was not enough even for one part of the film copy, which lasted 15 minutes on the screen with a standard projection frequency of 16 frames per second at that time. In addition, the sound was too low for the cinema, despite all the tricks. The problems were solved in the “</a:t>
            </a:r>
            <a:r>
              <a:rPr lang="en-US" dirty="0" err="1" smtClean="0"/>
              <a:t>Whitephone</a:t>
            </a:r>
            <a:r>
              <a:rPr lang="en-US" dirty="0" smtClean="0"/>
              <a:t>” system due to the newest technology of the microphone and the reduction of the speed of a large-diameter disk, but due to the difficulties of synchronization from the records in the sound movie, they finally refused.</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42852"/>
            <a:ext cx="8715436" cy="6715148"/>
          </a:xfrm>
        </p:spPr>
        <p:txBody>
          <a:bodyPr>
            <a:normAutofit fontScale="85000" lnSpcReduction="10000"/>
          </a:bodyPr>
          <a:lstStyle/>
          <a:p>
            <a:r>
              <a:rPr lang="en-US" dirty="0" smtClean="0"/>
              <a:t>The history of cinema began its countdown on December 28, 1895, when the first film show was held on the Capuchin Boulevard in one of the Gran Cafe halls.</a:t>
            </a:r>
          </a:p>
          <a:p>
            <a:r>
              <a:rPr lang="en-US" dirty="0" smtClean="0"/>
              <a:t>The first step towards cinema was made in the 15th-17th centuries, when the “magic lantern” was developed - a camera </a:t>
            </a:r>
            <a:r>
              <a:rPr lang="en-US" dirty="0" err="1" smtClean="0"/>
              <a:t>obscura</a:t>
            </a:r>
            <a:r>
              <a:rPr lang="en-US" dirty="0" smtClean="0"/>
              <a:t> (besides, the shadow theater in China and Japan had previously appeared, and the principle of creating an image through a narrow opening was known in antiquity). The term “camera </a:t>
            </a:r>
            <a:r>
              <a:rPr lang="en-US" dirty="0" err="1" smtClean="0"/>
              <a:t>obscura</a:t>
            </a:r>
            <a:r>
              <a:rPr lang="en-US" dirty="0" smtClean="0"/>
              <a:t>” itself appeared at the end of the 15th century, and the corresponding experiments were carried out by Leonardo </a:t>
            </a:r>
            <a:r>
              <a:rPr lang="en-US" dirty="0" err="1" smtClean="0"/>
              <a:t>da</a:t>
            </a:r>
            <a:r>
              <a:rPr lang="en-US" dirty="0" smtClean="0"/>
              <a:t> Vinci. The magic lantern for projecting images on a vertical screen became widely known in the 17th century. In simplification, it was a box with a magnifying tube and a lamp inside. Behind this lamp there was a reflector-reflector, between the pipe and the box there was a slot where a picture was drawn with ink. The image was static.</a:t>
            </a:r>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Plate</a:t>
            </a:r>
            <a:endParaRPr lang="ru-RU" dirty="0"/>
          </a:p>
        </p:txBody>
      </p:sp>
      <p:pic>
        <p:nvPicPr>
          <p:cNvPr id="4" name="Содержимое 3" descr="plastinka-vinil-proigryvatel.jpg"/>
          <p:cNvPicPr>
            <a:picLocks noGrp="1" noChangeAspect="1"/>
          </p:cNvPicPr>
          <p:nvPr>
            <p:ph idx="1"/>
          </p:nvPr>
        </p:nvPicPr>
        <p:blipFill>
          <a:blip r:embed="rId2"/>
          <a:stretch>
            <a:fillRect/>
          </a:stretch>
        </p:blipFill>
        <p:spPr>
          <a:xfrm>
            <a:off x="547290" y="1600200"/>
            <a:ext cx="8049419" cy="4525963"/>
          </a:xfr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85728"/>
            <a:ext cx="8543956" cy="6126163"/>
          </a:xfrm>
        </p:spPr>
        <p:txBody>
          <a:bodyPr>
            <a:normAutofit fontScale="70000" lnSpcReduction="20000"/>
          </a:bodyPr>
          <a:lstStyle/>
          <a:p>
            <a:r>
              <a:rPr lang="en-US" dirty="0" smtClean="0"/>
              <a:t>Technological breakthrough occurred after the emergence of competitive systems of optical recording method when the combined soundtrack is applied to the film photographically. This principle of sound cinema for the first time was practically implemented in the German system “</a:t>
            </a:r>
            <a:r>
              <a:rPr lang="en-US" dirty="0" err="1" smtClean="0"/>
              <a:t>Triergon</a:t>
            </a:r>
            <a:r>
              <a:rPr lang="en-US" dirty="0" smtClean="0"/>
              <a:t>” and its American counterpart “</a:t>
            </a:r>
            <a:r>
              <a:rPr lang="en-US" dirty="0" err="1" smtClean="0"/>
              <a:t>Fonofilm</a:t>
            </a:r>
            <a:r>
              <a:rPr lang="en-US" dirty="0" smtClean="0"/>
              <a:t> Forest” in the first half of the 1920s. However, the acceptable sound quality of the optical phonogram was achieved only in the later systems "</a:t>
            </a:r>
            <a:r>
              <a:rPr lang="en-US" dirty="0" err="1" smtClean="0"/>
              <a:t>Muviton</a:t>
            </a:r>
            <a:r>
              <a:rPr lang="en-US" dirty="0" smtClean="0"/>
              <a:t>" and "</a:t>
            </a:r>
            <a:r>
              <a:rPr lang="en-US" dirty="0" err="1" smtClean="0"/>
              <a:t>Photophone</a:t>
            </a:r>
            <a:r>
              <a:rPr lang="en-US" dirty="0" smtClean="0"/>
              <a:t> RCA", as well as in similar Soviet developments of </a:t>
            </a:r>
            <a:r>
              <a:rPr lang="en-US" dirty="0" err="1" smtClean="0"/>
              <a:t>Tager</a:t>
            </a:r>
            <a:r>
              <a:rPr lang="en-US" dirty="0" smtClean="0"/>
              <a:t> and </a:t>
            </a:r>
            <a:r>
              <a:rPr lang="en-US" dirty="0" err="1" smtClean="0"/>
              <a:t>Shorin</a:t>
            </a:r>
            <a:r>
              <a:rPr lang="en-US" dirty="0" smtClean="0"/>
              <a:t>. The principle of optical sound recording on film has not lost its relevance until today, thanks to the ease and accuracy of sound synchronization during film screening.</a:t>
            </a:r>
          </a:p>
          <a:p>
            <a:r>
              <a:rPr lang="en-US" dirty="0" smtClean="0"/>
              <a:t>On March 15, 1932, the American Film Academy approved the "academic" format of sound cinema, which became an international standard. Due to this, it became possible to watch sound films in almost any cinema of the world. Now the main problem was the re-equipment of the cinema network: according to various data, the cost of one set of sound-reproducing equipment together with the installation in the early 1930s was from 10 to 20 thousand US dollars, which in those times was a lot of money even for film distributors. As a result, the cost of tickets for sound pictures has increased to cover the costs of technical re-equipment.</a:t>
            </a: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01080" cy="5840435"/>
          </a:xfrm>
        </p:spPr>
        <p:txBody>
          <a:bodyPr>
            <a:normAutofit fontScale="85000" lnSpcReduction="20000"/>
          </a:bodyPr>
          <a:lstStyle/>
          <a:p>
            <a:r>
              <a:rPr lang="en-US" dirty="0" smtClean="0"/>
              <a:t>In 1940, a new standard "</a:t>
            </a:r>
            <a:r>
              <a:rPr lang="en-US" dirty="0" err="1" smtClean="0"/>
              <a:t>Fantasound</a:t>
            </a:r>
            <a:r>
              <a:rPr lang="en-US" dirty="0" smtClean="0"/>
              <a:t>" (optical </a:t>
            </a:r>
            <a:r>
              <a:rPr lang="en-US" dirty="0" err="1" smtClean="0"/>
              <a:t>Fantasound</a:t>
            </a:r>
            <a:r>
              <a:rPr lang="en-US" dirty="0" smtClean="0"/>
              <a:t>) optical recording was developed, which made it possible for the first time to reproduce the stereo three-channel sound in cinema. The multi-track phonogram was recorded on a separate film that was reproduced by a film phonograph, synchronized with a film projector. The method was immediately used in Walt Disney’s full-length animated film “Fantasia”, but was not widely used due to the complexity and huge cost of sound-reproducing equipment. Stereo and multichannel sound was fully developed later, as a result of intensified competition of cinema with rapidly developing television broadcasting. An additional role was played by the wide distribution of magnetic sound recordings in the late 1940s. At the same time, the primary synchronous phonogram began to be recorded not on film, but on a 35-mm perforated magnetic tape.</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Film phonograph</a:t>
            </a:r>
            <a:endParaRPr lang="ru-RU" dirty="0"/>
          </a:p>
        </p:txBody>
      </p:sp>
      <p:pic>
        <p:nvPicPr>
          <p:cNvPr id="4" name="Содержимое 3" descr="кинотеатр-МИР002.jpg"/>
          <p:cNvPicPr>
            <a:picLocks noGrp="1" noChangeAspect="1"/>
          </p:cNvPicPr>
          <p:nvPr>
            <p:ph idx="1"/>
          </p:nvPr>
        </p:nvPicPr>
        <p:blipFill>
          <a:blip r:embed="rId2"/>
          <a:stretch>
            <a:fillRect/>
          </a:stretch>
        </p:blipFill>
        <p:spPr>
          <a:xfrm>
            <a:off x="1142976" y="1500174"/>
            <a:ext cx="6345596" cy="4422087"/>
          </a:xfr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357166"/>
            <a:ext cx="8472518" cy="5983311"/>
          </a:xfrm>
        </p:spPr>
        <p:txBody>
          <a:bodyPr>
            <a:normAutofit fontScale="77500" lnSpcReduction="20000"/>
          </a:bodyPr>
          <a:lstStyle/>
          <a:p>
            <a:r>
              <a:rPr lang="en-US" dirty="0" smtClean="0"/>
              <a:t>After installation and mixing, the magnetic phonogram was transferred to an optical track suitable for printing combined film prints. In 1952, the sound film received a new quality in the system of the panoramic cinema "Cinerama": the seven-channel sound was recorded on a separate magnetic tape synchronized with three film projectors. Five behind-the-wall speakers ensured the sound following the image of its source on the screen, and two more channels were used for the “surround sound”. Less than a year later, the </a:t>
            </a:r>
            <a:r>
              <a:rPr lang="en-US" dirty="0" err="1" smtClean="0"/>
              <a:t>CinemaScope</a:t>
            </a:r>
            <a:r>
              <a:rPr lang="en-US" dirty="0" smtClean="0"/>
              <a:t> widescreen cinema system was developed with a four-channel magnetic matched phonogram. Four tracks of magnetic varnish were applied to the substrate of the film with the finished film-copy, which served as the carrier of high-quality sound. In 1955, this technology reached its perfection in the first wide format “Todd AO”: six independent sound channels were recorded on magnetic tracks of 70-mm motion-picture films</a:t>
            </a:r>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357166"/>
            <a:ext cx="8358246" cy="6000792"/>
          </a:xfrm>
        </p:spPr>
        <p:txBody>
          <a:bodyPr>
            <a:normAutofit fontScale="92500" lnSpcReduction="20000"/>
          </a:bodyPr>
          <a:lstStyle/>
          <a:p>
            <a:r>
              <a:rPr lang="en-US" dirty="0" smtClean="0"/>
              <a:t>The emergence of stereo music and special sound effects dramatically increased the entertainment of cinema. Magnetic phonogram of this type has become standard in widescreen cinema, as well as in early film prints of the </a:t>
            </a:r>
            <a:r>
              <a:rPr lang="en-US" dirty="0" err="1" smtClean="0"/>
              <a:t>CinemaScope</a:t>
            </a:r>
            <a:r>
              <a:rPr lang="en-US" dirty="0" smtClean="0"/>
              <a:t> standard and its Soviet counterpart The Wide Screen, but later the tracks were short-lived and inconvenient to operate. Wide-screen prints began to print with a classic optical phonogram, and the multichannel sound remained only in a wide format, to which, if necessary, anamorphic negative was “enhanced”. In the late 1980s, Dolby Lab developed the Dolby SR (Spectral Recording) two-track stereo optical phonogram. This technology due to the matrix compaction allowed to create a four-channel surround sound using a special processor.</a:t>
            </a:r>
          </a:p>
          <a:p>
            <a:endParaRPr lang="ru-R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428604"/>
            <a:ext cx="8229600" cy="4525963"/>
          </a:xfrm>
        </p:spPr>
        <p:txBody>
          <a:bodyPr>
            <a:normAutofit fontScale="92500" lnSpcReduction="20000"/>
          </a:bodyPr>
          <a:lstStyle/>
          <a:p>
            <a:r>
              <a:rPr lang="en-US" dirty="0" smtClean="0"/>
              <a:t>Modern films are supplied with digital optical phonograms of SDDS or Dolby Digital standards. Simultaneously with them is placed analogue soundtrack Dolby SR, which serves as a backup for digital failure. Some films are released with a DTS soundtrack on a separate compact disc, for synchronization of which the time code is imprinted in the space between the analog sound image and the image. In widescreen cinema, the same type of phonogram replaced the outdated magnetic one.</a:t>
            </a:r>
            <a:endParaRPr lang="ru-RU"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CD</a:t>
            </a:r>
            <a:endParaRPr lang="ru-RU" dirty="0"/>
          </a:p>
        </p:txBody>
      </p:sp>
      <p:pic>
        <p:nvPicPr>
          <p:cNvPr id="4" name="Содержимое 3" descr="a6ff87250ba590e30b0b957e315a4396.jpg"/>
          <p:cNvPicPr>
            <a:picLocks noGrp="1" noChangeAspect="1"/>
          </p:cNvPicPr>
          <p:nvPr>
            <p:ph idx="1"/>
          </p:nvPr>
        </p:nvPicPr>
        <p:blipFill>
          <a:blip r:embed="rId2"/>
          <a:stretch>
            <a:fillRect/>
          </a:stretch>
        </p:blipFill>
        <p:spPr>
          <a:xfrm>
            <a:off x="1574208" y="1600200"/>
            <a:ext cx="5995584" cy="4525963"/>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Color cinema</a:t>
            </a:r>
            <a:endParaRPr lang="ru-RU" dirty="0"/>
          </a:p>
        </p:txBody>
      </p:sp>
      <p:sp>
        <p:nvSpPr>
          <p:cNvPr id="3" name="Содержимое 2"/>
          <p:cNvSpPr>
            <a:spLocks noGrp="1"/>
          </p:cNvSpPr>
          <p:nvPr>
            <p:ph idx="1"/>
          </p:nvPr>
        </p:nvSpPr>
        <p:spPr/>
        <p:txBody>
          <a:bodyPr>
            <a:normAutofit fontScale="77500" lnSpcReduction="20000"/>
          </a:bodyPr>
          <a:lstStyle/>
          <a:p>
            <a:r>
              <a:rPr lang="en-US" dirty="0" smtClean="0"/>
              <a:t>One of the main obstacles to the implementation of color cinema technology was the narrow range of natural photosensitivity of any </a:t>
            </a:r>
            <a:r>
              <a:rPr lang="en-US" dirty="0" err="1" smtClean="0"/>
              <a:t>photoemulsions</a:t>
            </a:r>
            <a:r>
              <a:rPr lang="en-US" dirty="0" smtClean="0"/>
              <a:t> capable of recording only the blue-violet part of the visible spectrum. Because of this, the red and green components of the image did not respond to registration. The theoretical possibility of spectral sensitization to other colors, discovered by Hermann Vogel in 1873, was fully realized only in 1906 after the invention of </a:t>
            </a:r>
            <a:r>
              <a:rPr lang="en-US" dirty="0" err="1" smtClean="0"/>
              <a:t>Benno</a:t>
            </a:r>
            <a:r>
              <a:rPr lang="en-US" dirty="0" smtClean="0"/>
              <a:t> </a:t>
            </a:r>
            <a:r>
              <a:rPr lang="en-US" dirty="0" err="1" smtClean="0"/>
              <a:t>Gomolkoy</a:t>
            </a:r>
            <a:r>
              <a:rPr lang="en-US" dirty="0" smtClean="0"/>
              <a:t> of the red sensitizer </a:t>
            </a:r>
            <a:r>
              <a:rPr lang="en-US" dirty="0" err="1" smtClean="0"/>
              <a:t>pinacyanol</a:t>
            </a:r>
            <a:r>
              <a:rPr lang="en-US" dirty="0" smtClean="0"/>
              <a:t>. Nevertheless, the first attempts to make the image in color were made immediately after the invention of the movie. The very first technology was the manual coloring of black and white film with aniline dyes, used as early as the end of the XIX century.</a:t>
            </a: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Black and white and color cinema.</a:t>
            </a:r>
            <a:endParaRPr lang="ru-RU" dirty="0"/>
          </a:p>
        </p:txBody>
      </p:sp>
      <p:pic>
        <p:nvPicPr>
          <p:cNvPr id="4" name="Содержимое 3" descr="42_9.jpg"/>
          <p:cNvPicPr>
            <a:picLocks noGrp="1" noChangeAspect="1"/>
          </p:cNvPicPr>
          <p:nvPr>
            <p:ph idx="1"/>
          </p:nvPr>
        </p:nvPicPr>
        <p:blipFill>
          <a:blip r:embed="rId2"/>
          <a:stretch>
            <a:fillRect/>
          </a:stretch>
        </p:blipFill>
        <p:spPr>
          <a:xfrm>
            <a:off x="928662" y="1643050"/>
            <a:ext cx="6480843" cy="4572032"/>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KMO_096855_11368_1_t222_125359.jpg"/>
          <p:cNvPicPr>
            <a:picLocks noGrp="1" noChangeAspect="1"/>
          </p:cNvPicPr>
          <p:nvPr>
            <p:ph idx="1"/>
          </p:nvPr>
        </p:nvPicPr>
        <p:blipFill>
          <a:blip r:embed="rId2"/>
          <a:stretch>
            <a:fillRect/>
          </a:stretch>
        </p:blipFill>
        <p:spPr>
          <a:xfrm>
            <a:off x="1928794" y="1071546"/>
            <a:ext cx="5699053" cy="4525963"/>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5840435"/>
          </a:xfrm>
        </p:spPr>
        <p:txBody>
          <a:bodyPr>
            <a:normAutofit fontScale="70000" lnSpcReduction="20000"/>
          </a:bodyPr>
          <a:lstStyle/>
          <a:p>
            <a:r>
              <a:rPr lang="en-US" dirty="0" smtClean="0"/>
              <a:t>For the first time manual coloring was used by Thomas Edison in 1895 in the film “The Dance of </a:t>
            </a:r>
            <a:r>
              <a:rPr lang="en-US" dirty="0" err="1" smtClean="0"/>
              <a:t>Loi</a:t>
            </a:r>
            <a:r>
              <a:rPr lang="en-US" dirty="0" smtClean="0"/>
              <a:t> Fuller” (eng. Annabelle's Dance) for “</a:t>
            </a:r>
            <a:r>
              <a:rPr lang="en-US" dirty="0" err="1" smtClean="0"/>
              <a:t>Kinetoskop</a:t>
            </a:r>
            <a:r>
              <a:rPr lang="en-US" dirty="0" smtClean="0"/>
              <a:t>”. Despite the complexity of technology and the primitiveness of this color, colorized films were popular with viewers and were often released in significant quantities. One of the pioneers of silent films, Georges </a:t>
            </a:r>
            <a:r>
              <a:rPr lang="en-US" dirty="0" err="1" smtClean="0"/>
              <a:t>Melies</a:t>
            </a:r>
            <a:r>
              <a:rPr lang="en-US" dirty="0" smtClean="0"/>
              <a:t>, used hand coloring of his films, replicating painted copies of films in parallel with black and white versions of the same films. The famous film of this film producer “Journey to the Moon”, released on screens in 1902, was released in a colored version, which cost much more than black and white. The coloring was carried out line by frame </a:t>
            </a:r>
            <a:r>
              <a:rPr lang="en-US" dirty="0" err="1" smtClean="0"/>
              <a:t>frame</a:t>
            </a:r>
            <a:r>
              <a:rPr lang="en-US" dirty="0" smtClean="0"/>
              <a:t> by frame using the manual labor of the brigade of artists. In 1905, the </a:t>
            </a:r>
            <a:r>
              <a:rPr lang="en-US" dirty="0" err="1" smtClean="0"/>
              <a:t>Pathé</a:t>
            </a:r>
            <a:r>
              <a:rPr lang="en-US" dirty="0" smtClean="0"/>
              <a:t> film company developed a more sophisticated coloring technique for the </a:t>
            </a:r>
            <a:r>
              <a:rPr lang="en-US" dirty="0" err="1" smtClean="0"/>
              <a:t>Patekolor</a:t>
            </a:r>
            <a:r>
              <a:rPr lang="en-US" dirty="0" smtClean="0"/>
              <a:t> (Rus.) English film. (</a:t>
            </a:r>
            <a:r>
              <a:rPr lang="en-US" dirty="0" err="1" smtClean="0"/>
              <a:t>fr</a:t>
            </a:r>
            <a:r>
              <a:rPr lang="en-US" dirty="0" smtClean="0"/>
              <a:t>. </a:t>
            </a:r>
            <a:r>
              <a:rPr lang="en-US" dirty="0" err="1" smtClean="0"/>
              <a:t>Pathécolor</a:t>
            </a:r>
            <a:r>
              <a:rPr lang="en-US" dirty="0" smtClean="0"/>
              <a:t>) with stencils. For this, additional positives were printed, on which the places painted on the print copies in any one color were cut out with a knife. Then the film was painted in a </a:t>
            </a:r>
            <a:r>
              <a:rPr lang="en-US" dirty="0" err="1" smtClean="0"/>
              <a:t>flowwise</a:t>
            </a:r>
            <a:r>
              <a:rPr lang="en-US" dirty="0" smtClean="0"/>
              <a:t> way with different colors through several such stencils.</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229600" cy="4525963"/>
          </a:xfrm>
        </p:spPr>
        <p:txBody>
          <a:bodyPr>
            <a:normAutofit fontScale="85000" lnSpcReduction="20000"/>
          </a:bodyPr>
          <a:lstStyle/>
          <a:p>
            <a:r>
              <a:rPr lang="en-US" dirty="0" smtClean="0"/>
              <a:t>Soviet film director Sergei Eisenstein used hand coloring in 1925 in his famous film The Battleship Potemkin in a scene with the rise of the red flag. For convenience of coloring, a white flag was used during the filming, giving a positive transparent spot. However, the most popular technology was to tint the original black-and-white image into a monochromatic shade, depending on the nature of the plot taken. For example, fire scenes were tinted red, and night scenes were blue. Manual coloring of films and their toning were used until the 1930s, when color cinema technologies already existed in natural colors.</a:t>
            </a:r>
            <a:endParaRPr lang="ru-RU"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40444"/>
          </a:xfrm>
        </p:spPr>
        <p:txBody>
          <a:bodyPr/>
          <a:lstStyle/>
          <a:p>
            <a:r>
              <a:rPr lang="en-US" dirty="0" smtClean="0"/>
              <a:t>Thank you for watching</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001156" cy="6858000"/>
          </a:xfrm>
        </p:spPr>
        <p:txBody>
          <a:bodyPr>
            <a:normAutofit fontScale="85000" lnSpcReduction="20000"/>
          </a:bodyPr>
          <a:lstStyle/>
          <a:p>
            <a:r>
              <a:rPr lang="en-US" dirty="0" smtClean="0"/>
              <a:t>The </a:t>
            </a:r>
            <a:r>
              <a:rPr lang="en-US" dirty="0" smtClean="0"/>
              <a:t>next step towards cinema was made in 1830 by Michael Faraday and his friend Max Roger. All of Europe tried to invent a device to revive the drawing. Faraday's device was called </a:t>
            </a:r>
            <a:r>
              <a:rPr lang="en-US" dirty="0" err="1" smtClean="0"/>
              <a:t>phenakisciscope</a:t>
            </a:r>
            <a:r>
              <a:rPr lang="en-US" dirty="0" smtClean="0"/>
              <a:t>. A series of consecutive pictures was attached to the device. Previously, the scientist Joseph Plateau was engaged in the decomposition of motion into phases (for example, human movement). When Faraday received these works into his hands, he had very little before the completion of the </a:t>
            </a:r>
            <a:r>
              <a:rPr lang="en-US" dirty="0" err="1" smtClean="0"/>
              <a:t>phenakisciscope</a:t>
            </a:r>
            <a:r>
              <a:rPr lang="en-US" dirty="0" smtClean="0"/>
              <a:t>. As a result, it became possible to create a moving picture (but not a real image) lasting several seconds.</a:t>
            </a:r>
          </a:p>
          <a:p>
            <a:r>
              <a:rPr lang="en-US" dirty="0" smtClean="0"/>
              <a:t>The third step took place in 1877 with the invention of </a:t>
            </a:r>
            <a:r>
              <a:rPr lang="en-US" dirty="0" err="1" smtClean="0"/>
              <a:t>chronophotography</a:t>
            </a:r>
            <a:r>
              <a:rPr lang="en-US" dirty="0" smtClean="0"/>
              <a:t>. It became possible thanks to the work of Louis Daguerre and Jose </a:t>
            </a:r>
            <a:r>
              <a:rPr lang="en-US" dirty="0" err="1" smtClean="0"/>
              <a:t>Niepce</a:t>
            </a:r>
            <a:r>
              <a:rPr lang="en-US" dirty="0" smtClean="0"/>
              <a:t>, who developed the wet </a:t>
            </a:r>
            <a:r>
              <a:rPr lang="en-US" dirty="0" err="1" smtClean="0"/>
              <a:t>collodion</a:t>
            </a:r>
            <a:r>
              <a:rPr lang="en-US" dirty="0" smtClean="0"/>
              <a:t> process with a sufficiently high photosensitivity, but requiring the preparation of photographic material immediately before shooting. High sensitivity allowed to reduce the exposure time, without which the shooting of fast motion would be impossible.</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err="1" smtClean="0"/>
              <a:t>Chronophotography</a:t>
            </a:r>
            <a:endParaRPr lang="ru-RU" dirty="0"/>
          </a:p>
        </p:txBody>
      </p:sp>
      <p:pic>
        <p:nvPicPr>
          <p:cNvPr id="4" name="Содержимое 3" descr="063e9ce5f12993faf.jpg"/>
          <p:cNvPicPr>
            <a:picLocks noGrp="1" noChangeAspect="1"/>
          </p:cNvPicPr>
          <p:nvPr>
            <p:ph idx="1"/>
          </p:nvPr>
        </p:nvPicPr>
        <p:blipFill>
          <a:blip r:embed="rId2"/>
          <a:stretch>
            <a:fillRect/>
          </a:stretch>
        </p:blipFill>
        <p:spPr>
          <a:xfrm>
            <a:off x="812114" y="1600200"/>
            <a:ext cx="7519772" cy="4525963"/>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14282" y="214290"/>
            <a:ext cx="8929718" cy="6643710"/>
          </a:xfrm>
        </p:spPr>
        <p:txBody>
          <a:bodyPr>
            <a:normAutofit fontScale="77500" lnSpcReduction="20000"/>
          </a:bodyPr>
          <a:lstStyle/>
          <a:p>
            <a:r>
              <a:rPr lang="ru-RU" dirty="0"/>
              <a:t> </a:t>
            </a:r>
          </a:p>
          <a:p>
            <a:r>
              <a:rPr lang="en-US" dirty="0" smtClean="0"/>
              <a:t>In 1878, California Governor Leland Stanford and photographer Edward </a:t>
            </a:r>
            <a:r>
              <a:rPr lang="en-US" dirty="0" err="1" smtClean="0"/>
              <a:t>Maybridge</a:t>
            </a:r>
            <a:r>
              <a:rPr lang="en-US" dirty="0" smtClean="0"/>
              <a:t> conducted an experiment on the photo recording of the horse's canter. According to some data, Stanford argued with </a:t>
            </a:r>
            <a:r>
              <a:rPr lang="en-US" dirty="0" err="1" smtClean="0"/>
              <a:t>Maybridge</a:t>
            </a:r>
            <a:r>
              <a:rPr lang="en-US" dirty="0" smtClean="0"/>
              <a:t> on the topic “whether the horse tears all four legs off the ground or not at a gallop,” according to others, he simply fulfilled the order of Stanford, who analyzed the movement of the horse. They installed along the treadmill for horses 12 cameras placed in special light-proof booths. Assistants in the booths at the signal whistle simultaneously began to prepare photographic plates for shooting. As soon as all the cameras were ready, a horse was produced on the track, which galloped along the white wall opposite the cameras. The shutters of all the cameras were driven by ropes stretched across the track: the horse tore them apart, alternately launching cameras. As a result, each of the cameras shot a separate phase of the horse's movement on a white wall background, emphasizing the silhouette. This was the first attempt to expand the movement into phases. Later, </a:t>
            </a:r>
            <a:r>
              <a:rPr lang="en-US" dirty="0" err="1" smtClean="0"/>
              <a:t>Maibridge</a:t>
            </a:r>
            <a:r>
              <a:rPr lang="en-US" dirty="0" smtClean="0"/>
              <a:t> increased the number of cameras to 24, and used the resulting images in the </a:t>
            </a:r>
            <a:r>
              <a:rPr lang="en-US" dirty="0" err="1" smtClean="0"/>
              <a:t>zoopraxiscope</a:t>
            </a:r>
            <a:r>
              <a:rPr lang="en-US" dirty="0" smtClean="0"/>
              <a:t> invented by him, which gave a moving image.</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Photographic plate</a:t>
            </a:r>
            <a:endParaRPr lang="ru-RU" dirty="0"/>
          </a:p>
        </p:txBody>
      </p:sp>
      <p:pic>
        <p:nvPicPr>
          <p:cNvPr id="4" name="Содержимое 3" descr="Glass_plate_negative.jpg"/>
          <p:cNvPicPr>
            <a:picLocks noGrp="1" noChangeAspect="1"/>
          </p:cNvPicPr>
          <p:nvPr>
            <p:ph idx="1"/>
          </p:nvPr>
        </p:nvPicPr>
        <p:blipFill>
          <a:blip r:embed="rId2" cstate="print"/>
          <a:stretch>
            <a:fillRect/>
          </a:stretch>
        </p:blipFill>
        <p:spPr>
          <a:xfrm>
            <a:off x="1796762" y="1600200"/>
            <a:ext cx="5550476" cy="4525963"/>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142852"/>
            <a:ext cx="8786874" cy="6715148"/>
          </a:xfrm>
        </p:spPr>
        <p:txBody>
          <a:bodyPr>
            <a:normAutofit fontScale="85000" lnSpcReduction="20000"/>
          </a:bodyPr>
          <a:lstStyle/>
          <a:p>
            <a:r>
              <a:rPr lang="en-US" dirty="0" smtClean="0"/>
              <a:t>Photographing the movements of animals and humans is the main area of ​​interest of </a:t>
            </a:r>
            <a:r>
              <a:rPr lang="en-US" dirty="0" err="1" smtClean="0"/>
              <a:t>Maybridge</a:t>
            </a:r>
            <a:r>
              <a:rPr lang="en-US" dirty="0" smtClean="0"/>
              <a:t>, and for his work in this area he received a grant from the University of Pennsylvania, with which he collaborated for three years. Eleven volumes published under the auspices of the university in 1887 - "The Movement of Animals: </a:t>
            </a:r>
            <a:r>
              <a:rPr lang="en-US" dirty="0" err="1" smtClean="0"/>
              <a:t>Electrophotographic</a:t>
            </a:r>
            <a:r>
              <a:rPr lang="en-US" dirty="0" smtClean="0"/>
              <a:t> Studies of the Successive Phases of the Movement of Animals" - contained all of </a:t>
            </a:r>
            <a:r>
              <a:rPr lang="en-US" dirty="0" err="1" smtClean="0"/>
              <a:t>Meibridge's</a:t>
            </a:r>
            <a:r>
              <a:rPr lang="en-US" dirty="0" smtClean="0"/>
              <a:t> photographic experiments from 1872 to 1885, and more than one hundred thousand photographs were placed in them. The photographs contained not only a domestic dog, a cat and a horse, but also a moose, deer, bear, raccoon, lion, tiger, monkey and bird.</a:t>
            </a:r>
          </a:p>
          <a:p>
            <a:endParaRPr lang="en-US" dirty="0" smtClean="0"/>
          </a:p>
          <a:p>
            <a:r>
              <a:rPr lang="en-US" dirty="0" smtClean="0"/>
              <a:t>In 1901, </a:t>
            </a:r>
            <a:r>
              <a:rPr lang="en-US" dirty="0" err="1" smtClean="0"/>
              <a:t>Maybridge</a:t>
            </a:r>
            <a:r>
              <a:rPr lang="en-US" dirty="0" smtClean="0"/>
              <a:t> published the book The Figure of a Man in Motion. He returned to England and almost no longer engaged in photography. He died in his hometown of Kingston on the Thames in 1904.</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8401080" cy="5911873"/>
          </a:xfrm>
        </p:spPr>
        <p:txBody>
          <a:bodyPr>
            <a:normAutofit fontScale="85000" lnSpcReduction="10000"/>
          </a:bodyPr>
          <a:lstStyle/>
          <a:p>
            <a:pPr lvl="8" algn="just">
              <a:buNone/>
            </a:pPr>
            <a:r>
              <a:rPr lang="en-US" dirty="0" smtClean="0"/>
              <a:t>Photographing the movements of animals and humans is the main area of ​​interest of </a:t>
            </a:r>
            <a:r>
              <a:rPr lang="en-US" dirty="0" err="1" smtClean="0"/>
              <a:t>Maybridge</a:t>
            </a:r>
            <a:r>
              <a:rPr lang="en-US" dirty="0" smtClean="0"/>
              <a:t>, and for his work in this area he received a grant from the University of Pennsylvania, with which he collaborated for three years. Eleven volumes published under the auspices of the university in 1887 - "The Movement of Animals: </a:t>
            </a:r>
            <a:r>
              <a:rPr lang="en-US" dirty="0" err="1" smtClean="0"/>
              <a:t>Electrophotographic</a:t>
            </a:r>
            <a:r>
              <a:rPr lang="en-US" dirty="0" smtClean="0"/>
              <a:t> Studies of the Successive Phases of the Movement of Animals" - contained all of </a:t>
            </a:r>
            <a:r>
              <a:rPr lang="en-US" dirty="0" err="1" smtClean="0"/>
              <a:t>Meibridge's</a:t>
            </a:r>
            <a:r>
              <a:rPr lang="en-US" dirty="0" smtClean="0"/>
              <a:t> photographic experiments from 1872 to 1885, and more than one hundred thousand photographs were placed in them. The photographs contained not only a domestic dog, a cat and a horse, but also a moose, deer, bear, raccoon, lion, tiger, monkey and bird.</a:t>
            </a:r>
          </a:p>
          <a:p>
            <a:pPr lvl="8" algn="just">
              <a:buNone/>
            </a:pPr>
            <a:endParaRPr lang="en-US" dirty="0" smtClean="0"/>
          </a:p>
          <a:p>
            <a:pPr lvl="8" algn="just">
              <a:buNone/>
            </a:pPr>
            <a:r>
              <a:rPr lang="en-US" dirty="0" smtClean="0"/>
              <a:t>In 1901, </a:t>
            </a:r>
            <a:r>
              <a:rPr lang="en-US" dirty="0" err="1" smtClean="0"/>
              <a:t>Maybridge</a:t>
            </a:r>
            <a:r>
              <a:rPr lang="en-US" dirty="0" smtClean="0"/>
              <a:t> published the book The Figure of a Man in Motion. He returned to England and almost no longer engaged in photography. He died in his hometown of Kingston on the Thames in 1904.</a:t>
            </a:r>
            <a:endParaRPr lang="ru-RU" dirty="0" smtClean="0"/>
          </a:p>
          <a:p>
            <a:pPr lvl="8" algn="just">
              <a:buNone/>
            </a:pPr>
            <a:r>
              <a:rPr lang="en-US" dirty="0" smtClean="0"/>
              <a:t>                                                                                           </a:t>
            </a:r>
            <a:endParaRPr lang="ru-RU" dirty="0"/>
          </a:p>
        </p:txBody>
      </p:sp>
      <p:pic>
        <p:nvPicPr>
          <p:cNvPr id="25602" name="Picture 2" descr="https://inteatr.ru/wp-content/uploads/2018/11/inx960x640-1.jpg"/>
          <p:cNvPicPr>
            <a:picLocks noChangeAspect="1" noChangeArrowheads="1"/>
          </p:cNvPicPr>
          <p:nvPr/>
        </p:nvPicPr>
        <p:blipFill>
          <a:blip r:embed="rId2"/>
          <a:srcRect/>
          <a:stretch>
            <a:fillRect/>
          </a:stretch>
        </p:blipFill>
        <p:spPr bwMode="auto">
          <a:xfrm>
            <a:off x="142844" y="1714488"/>
            <a:ext cx="4000528" cy="2500330"/>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3167</Words>
  <Application>Microsoft Office PowerPoint</Application>
  <PresentationFormat>Экран (4:3)</PresentationFormat>
  <Paragraphs>47</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Тема Office</vt:lpstr>
      <vt:lpstr>Becoming the heyday of world cinema</vt:lpstr>
      <vt:lpstr>Слайд 2</vt:lpstr>
      <vt:lpstr>Слайд 3</vt:lpstr>
      <vt:lpstr>Слайд 4</vt:lpstr>
      <vt:lpstr>Chronophotography</vt:lpstr>
      <vt:lpstr>Слайд 6</vt:lpstr>
      <vt:lpstr>Photographic plate</vt:lpstr>
      <vt:lpstr>Слайд 8</vt:lpstr>
      <vt:lpstr>Слайд 9</vt:lpstr>
      <vt:lpstr>Kinetoscope</vt:lpstr>
      <vt:lpstr>Слайд 11</vt:lpstr>
      <vt:lpstr>Projector</vt:lpstr>
      <vt:lpstr>Слайд 13</vt:lpstr>
      <vt:lpstr>Cinema</vt:lpstr>
      <vt:lpstr>Слайд 15</vt:lpstr>
      <vt:lpstr>Слайд 16</vt:lpstr>
      <vt:lpstr>Слайд 17</vt:lpstr>
      <vt:lpstr>Слайд 18</vt:lpstr>
      <vt:lpstr>Слайд 19</vt:lpstr>
      <vt:lpstr>Plate</vt:lpstr>
      <vt:lpstr>Слайд 21</vt:lpstr>
      <vt:lpstr>Слайд 22</vt:lpstr>
      <vt:lpstr>Film phonograph</vt:lpstr>
      <vt:lpstr>Слайд 24</vt:lpstr>
      <vt:lpstr>Слайд 25</vt:lpstr>
      <vt:lpstr>Слайд 26</vt:lpstr>
      <vt:lpstr>CD</vt:lpstr>
      <vt:lpstr>Color cinema</vt:lpstr>
      <vt:lpstr>Black and white and color cinema.</vt:lpstr>
      <vt:lpstr>Слайд 30</vt:lpstr>
      <vt:lpstr>Слайд 31</vt:lpstr>
      <vt:lpstr>Thank you for watching</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Становление расцвет мирового кинематографа</dc:title>
  <dc:creator>Пользователь Windows</dc:creator>
  <cp:lastModifiedBy>Пользователь Windows</cp:lastModifiedBy>
  <cp:revision>7</cp:revision>
  <dcterms:created xsi:type="dcterms:W3CDTF">2019-04-24T14:44:31Z</dcterms:created>
  <dcterms:modified xsi:type="dcterms:W3CDTF">2019-05-16T13:10:35Z</dcterms:modified>
</cp:coreProperties>
</file>