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73" r:id="rId10"/>
    <p:sldId id="267" r:id="rId11"/>
    <p:sldId id="270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5" r:id="rId21"/>
    <p:sldId id="282" r:id="rId22"/>
    <p:sldId id="269" r:id="rId23"/>
    <p:sldId id="284" r:id="rId24"/>
    <p:sldId id="262" r:id="rId25"/>
    <p:sldId id="287" r:id="rId26"/>
    <p:sldId id="286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07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5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764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344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90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162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693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973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44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72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21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72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616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51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128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20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24FF272-EDCC-4648-B49A-F092FA23021E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8C058D-B330-4B47-9E90-826895801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7895" y="808383"/>
            <a:ext cx="93560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Туристическая инфраструктура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Роминтской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пущи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42991" y="3154017"/>
            <a:ext cx="4770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Работу выполнили: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ченик 8 «П» класса МАОУ гимназии № 40 Соловей Алексей 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ченик 8 «Е» класса МАОУ гимназии № 40 </a:t>
            </a:r>
            <a:r>
              <a:rPr lang="ru-RU" sz="2000" dirty="0" err="1" smtClean="0"/>
              <a:t>Богусевич</a:t>
            </a:r>
            <a:r>
              <a:rPr lang="ru-RU" sz="2000" dirty="0" smtClean="0"/>
              <a:t> Глеб</a:t>
            </a:r>
          </a:p>
          <a:p>
            <a:endParaRPr lang="ru-RU" sz="2000" dirty="0"/>
          </a:p>
          <a:p>
            <a:r>
              <a:rPr lang="ru-RU" sz="2000" dirty="0" smtClean="0"/>
              <a:t>Руководитель работы:</a:t>
            </a:r>
          </a:p>
          <a:p>
            <a:r>
              <a:rPr lang="ru-RU" sz="2000" dirty="0" smtClean="0"/>
              <a:t>Учитель русского языка и литературы </a:t>
            </a:r>
            <a:r>
              <a:rPr lang="ru-RU" sz="2000" dirty="0" err="1" smtClean="0"/>
              <a:t>Куянова</a:t>
            </a:r>
            <a:r>
              <a:rPr lang="ru-RU" sz="2000" dirty="0" smtClean="0"/>
              <a:t> А.З.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46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83349"/>
            <a:ext cx="9601196" cy="1058703"/>
          </a:xfrm>
        </p:spPr>
        <p:txBody>
          <a:bodyPr/>
          <a:lstStyle/>
          <a:p>
            <a:r>
              <a:rPr lang="ru-RU" dirty="0" smtClean="0"/>
              <a:t>Памятные камни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4783" y="2556932"/>
            <a:ext cx="4601814" cy="33189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пуще стало традицией установка памятных камней в честь охоты императора и в память о людях, которые много сделали для процветания этого места. Памятные камни-являются историко-культурными объектами туристических маршрутов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56932"/>
            <a:ext cx="4454815" cy="30877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9343" y="5644689"/>
            <a:ext cx="3002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Памятный камень лесничему </a:t>
            </a:r>
            <a:r>
              <a:rPr lang="ru-RU" dirty="0" err="1" smtClean="0"/>
              <a:t>Баркхаузену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2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622777"/>
            <a:ext cx="3173729" cy="238029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696" y="2622777"/>
            <a:ext cx="3596641" cy="2697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462" y="2622777"/>
            <a:ext cx="2500414" cy="333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1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6" y="677333"/>
            <a:ext cx="9601196" cy="71414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Виштынецкий</a:t>
            </a:r>
            <a:r>
              <a:rPr lang="ru-RU" dirty="0" smtClean="0"/>
              <a:t> эколого-исторический музей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42991" y="1391479"/>
            <a:ext cx="5473148" cy="482379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Постоянная экспозиция о природе и истории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</a:t>
            </a:r>
          </a:p>
          <a:p>
            <a:r>
              <a:rPr lang="ru-RU" dirty="0" smtClean="0"/>
              <a:t>Информационный центр для посетителей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</a:t>
            </a:r>
          </a:p>
          <a:p>
            <a:r>
              <a:rPr lang="ru-RU" dirty="0" smtClean="0"/>
              <a:t>Выставочный зал для временных выставок</a:t>
            </a:r>
          </a:p>
          <a:p>
            <a:r>
              <a:rPr lang="ru-RU" dirty="0" smtClean="0"/>
              <a:t>Музейная почта</a:t>
            </a:r>
          </a:p>
          <a:p>
            <a:r>
              <a:rPr lang="ru-RU" dirty="0" smtClean="0"/>
              <a:t>Сувенирная лавка</a:t>
            </a:r>
          </a:p>
          <a:p>
            <a:r>
              <a:rPr lang="ru-RU" dirty="0" smtClean="0"/>
              <a:t>Тематические занятия по природоведению и культурным традициям</a:t>
            </a:r>
          </a:p>
          <a:p>
            <a:r>
              <a:rPr lang="ru-RU" dirty="0" smtClean="0"/>
              <a:t>Экспедиции для школьников</a:t>
            </a:r>
          </a:p>
          <a:p>
            <a:pPr marL="0" indent="0">
              <a:buNone/>
            </a:pPr>
            <a:r>
              <a:rPr lang="ru-RU" dirty="0" smtClean="0"/>
              <a:t> Также музей организует передвижные, тематические выставки, проводит исследовательские экспедиции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13" y="2504661"/>
            <a:ext cx="2509077" cy="18818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913" y="2504661"/>
            <a:ext cx="2509078" cy="1881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246" y="4489910"/>
            <a:ext cx="2282810" cy="17121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239" y="4489910"/>
            <a:ext cx="2261704" cy="16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40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Лютеранская кирха в посёлке Краснолесье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7814" y="2729947"/>
            <a:ext cx="4638261" cy="2006233"/>
          </a:xfrm>
        </p:spPr>
        <p:txBody>
          <a:bodyPr/>
          <a:lstStyle/>
          <a:p>
            <a:r>
              <a:rPr lang="ru-RU" dirty="0" smtClean="0"/>
              <a:t>Автор проекта пастор </a:t>
            </a:r>
            <a:r>
              <a:rPr lang="ru-RU" dirty="0" err="1" smtClean="0"/>
              <a:t>Иоханнес</a:t>
            </a:r>
            <a:r>
              <a:rPr lang="ru-RU" dirty="0" smtClean="0"/>
              <a:t> </a:t>
            </a:r>
            <a:r>
              <a:rPr lang="ru-RU" dirty="0" err="1" smtClean="0"/>
              <a:t>Хубнер</a:t>
            </a:r>
            <a:endParaRPr lang="ru-RU" dirty="0"/>
          </a:p>
          <a:p>
            <a:r>
              <a:rPr lang="ru-RU" dirty="0" smtClean="0"/>
              <a:t>Строительство велось с 1873 по 1880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245" y="2491409"/>
            <a:ext cx="2777988" cy="37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погибшим в годы первой мировой войны в посёлке Краснолесье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3713916"/>
            <a:ext cx="4293704" cy="3318936"/>
          </a:xfrm>
        </p:spPr>
        <p:txBody>
          <a:bodyPr/>
          <a:lstStyle/>
          <a:p>
            <a:r>
              <a:rPr lang="ru-RU" dirty="0" smtClean="0"/>
              <a:t>Установлен в центре посёлка в сквере в 1920 годы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808" y="2544129"/>
            <a:ext cx="3316083" cy="369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2439871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объекты туристических маршрутов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9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Чёрная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937" y="2551966"/>
            <a:ext cx="4585063" cy="3375623"/>
          </a:xfrm>
        </p:spPr>
      </p:pic>
      <p:sp>
        <p:nvSpPr>
          <p:cNvPr id="3" name="TextBox 2"/>
          <p:cNvSpPr txBox="1"/>
          <p:nvPr/>
        </p:nvSpPr>
        <p:spPr>
          <a:xfrm>
            <a:off x="6785113" y="2769704"/>
            <a:ext cx="38828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Берёт начало в верховом болоте на польской стороне </a:t>
            </a:r>
            <a:r>
              <a:rPr lang="ru-RU" sz="2400" dirty="0" err="1" smtClean="0"/>
              <a:t>Роминтской</a:t>
            </a:r>
            <a:r>
              <a:rPr lang="ru-RU" sz="2400" dirty="0" smtClean="0"/>
              <a:t> пущи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Имеет родниковое 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6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4522302" cy="1303867"/>
          </a:xfrm>
        </p:spPr>
        <p:txBody>
          <a:bodyPr/>
          <a:lstStyle/>
          <a:p>
            <a:r>
              <a:rPr lang="ru-RU" dirty="0" smtClean="0"/>
              <a:t>Река Красная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70715"/>
            <a:ext cx="2711597" cy="36154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704" y="2570715"/>
            <a:ext cx="2711598" cy="3615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062" y="2690529"/>
            <a:ext cx="2531875" cy="3375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55026" y="756902"/>
            <a:ext cx="45522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Берёт своё начало в Польше, где называется </a:t>
            </a:r>
            <a:r>
              <a:rPr lang="ru-RU" sz="2000" dirty="0" err="1" smtClean="0"/>
              <a:t>Блэндянка</a:t>
            </a:r>
            <a:r>
              <a:rPr lang="ru-RU" sz="2000" dirty="0" smtClean="0"/>
              <a:t>, что в переводе означает </a:t>
            </a:r>
            <a:r>
              <a:rPr lang="en-US" sz="2000" dirty="0" smtClean="0"/>
              <a:t>“</a:t>
            </a:r>
            <a:r>
              <a:rPr lang="ru-RU" sz="2000" dirty="0" smtClean="0"/>
              <a:t>блуждающая</a:t>
            </a:r>
            <a:r>
              <a:rPr lang="en-US" sz="2000" dirty="0" smtClean="0"/>
              <a:t>”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 берегам реки сохранились участки </a:t>
            </a:r>
            <a:r>
              <a:rPr lang="ru-RU" sz="2000" dirty="0" err="1" smtClean="0"/>
              <a:t>старовозврастных</a:t>
            </a:r>
            <a:r>
              <a:rPr lang="ru-RU" sz="2000" dirty="0" smtClean="0"/>
              <a:t> хвойных лесов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0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</a:t>
            </a:r>
            <a:r>
              <a:rPr lang="ru-RU" dirty="0" err="1" smtClean="0"/>
              <a:t>Мариново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70715"/>
            <a:ext cx="4423833" cy="3317875"/>
          </a:xfrm>
        </p:spPr>
      </p:pic>
      <p:sp>
        <p:nvSpPr>
          <p:cNvPr id="3" name="Прямоугольник 2"/>
          <p:cNvSpPr/>
          <p:nvPr/>
        </p:nvSpPr>
        <p:spPr>
          <a:xfrm>
            <a:off x="6096000" y="2994785"/>
            <a:ext cx="5141843" cy="189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79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 из самых живописных лесных озёр Калининградской области </a:t>
            </a:r>
          </a:p>
          <a:p>
            <a:pPr marL="285750" indent="-285750">
              <a:lnSpc>
                <a:spcPct val="115000"/>
              </a:lnSpc>
              <a:spcAft>
                <a:spcPts val="79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 ледниковое происхождение </a:t>
            </a:r>
          </a:p>
        </p:txBody>
      </p:sp>
    </p:spTree>
    <p:extLst>
      <p:ext uri="{BB962C8B-B14F-4D97-AF65-F5344CB8AC3E}">
        <p14:creationId xmlns:p14="http://schemas.microsoft.com/office/powerpoint/2010/main" val="326999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559" y="806728"/>
            <a:ext cx="5131902" cy="1303867"/>
          </a:xfrm>
        </p:spPr>
        <p:txBody>
          <a:bodyPr/>
          <a:lstStyle/>
          <a:p>
            <a:r>
              <a:rPr lang="ru-RU" dirty="0" smtClean="0"/>
              <a:t>Эрратический валун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79" y="2437166"/>
            <a:ext cx="2857055" cy="380940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313" y="2437166"/>
            <a:ext cx="2892284" cy="38563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443" y="2662526"/>
            <a:ext cx="2688036" cy="35840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7304" y="664569"/>
            <a:ext cx="46912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Принесён ледником из Скандинавии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Некоторые камни даже получили имена собственные: Анита, Чертов камень…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184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последние годы </a:t>
            </a:r>
            <a:r>
              <a:rPr lang="ru-RU" dirty="0" err="1" smtClean="0"/>
              <a:t>Роминтская</a:t>
            </a:r>
            <a:r>
              <a:rPr lang="ru-RU" dirty="0" smtClean="0"/>
              <a:t> пуща привлекает всё больше туристов как из нашей страны, так и из-за рубежа</a:t>
            </a:r>
            <a:r>
              <a:rPr lang="en-US" dirty="0" smtClean="0"/>
              <a:t>.</a:t>
            </a:r>
            <a:r>
              <a:rPr lang="ru-RU" dirty="0" smtClean="0"/>
              <a:t> Поэтому мы решили исследовать </a:t>
            </a:r>
            <a:r>
              <a:rPr lang="ru-RU" dirty="0"/>
              <a:t>туристическую </a:t>
            </a:r>
            <a:r>
              <a:rPr lang="ru-RU" dirty="0" smtClean="0"/>
              <a:t>инфраструктуру </a:t>
            </a:r>
            <a:r>
              <a:rPr lang="ru-RU" dirty="0" err="1"/>
              <a:t>Роминтской</a:t>
            </a:r>
            <a:r>
              <a:rPr lang="ru-RU" dirty="0"/>
              <a:t> пущи </a:t>
            </a:r>
            <a:r>
              <a:rPr lang="ru-RU" dirty="0" smtClean="0"/>
              <a:t>и определить комфортность пребывания в ней</a:t>
            </a:r>
            <a:r>
              <a:rPr lang="en-US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06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для размещения туристов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Турбазы: 4 (2 на озере </a:t>
            </a:r>
            <a:r>
              <a:rPr lang="ru-RU" dirty="0" err="1" smtClean="0"/>
              <a:t>Мариново</a:t>
            </a:r>
            <a:r>
              <a:rPr lang="ru-RU" dirty="0" smtClean="0"/>
              <a:t> и 2 на берегу </a:t>
            </a:r>
            <a:r>
              <a:rPr lang="ru-RU" dirty="0" err="1" smtClean="0"/>
              <a:t>Виштынецкого</a:t>
            </a:r>
            <a:r>
              <a:rPr lang="ru-RU" dirty="0" smtClean="0"/>
              <a:t> озера)</a:t>
            </a:r>
          </a:p>
          <a:p>
            <a:r>
              <a:rPr lang="ru-RU" dirty="0" smtClean="0"/>
              <a:t>Детско-юношеский оздоровительный центр </a:t>
            </a:r>
            <a:r>
              <a:rPr lang="en-US" dirty="0" smtClean="0"/>
              <a:t>“</a:t>
            </a:r>
            <a:r>
              <a:rPr lang="ru-RU" dirty="0" smtClean="0"/>
              <a:t>Жемчужина</a:t>
            </a:r>
            <a:r>
              <a:rPr lang="en-US" dirty="0" smtClean="0"/>
              <a:t>”</a:t>
            </a:r>
            <a:r>
              <a:rPr lang="ru-RU" dirty="0" smtClean="0"/>
              <a:t> ( берег озера </a:t>
            </a:r>
            <a:r>
              <a:rPr lang="ru-RU" dirty="0" err="1" smtClean="0"/>
              <a:t>Виштынецкое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Гостевые дома: 6 (посёлки Краснолесье, </a:t>
            </a:r>
            <a:r>
              <a:rPr lang="ru-RU" dirty="0"/>
              <a:t>Д</a:t>
            </a:r>
            <a:r>
              <a:rPr lang="ru-RU" dirty="0" smtClean="0"/>
              <a:t>митриевка, Озерки, побережье озера </a:t>
            </a:r>
            <a:r>
              <a:rPr lang="ru-RU" dirty="0" err="1" smtClean="0"/>
              <a:t>Виштынецкое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Гостевые комнаты в частном секторе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2088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Турбаза на озере </a:t>
            </a:r>
            <a:r>
              <a:rPr lang="ru-RU" dirty="0" err="1" smtClean="0"/>
              <a:t>Мариново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98" y="2968488"/>
            <a:ext cx="3140903" cy="235567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1090" y="2968488"/>
            <a:ext cx="2998302" cy="22487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707" y="2938775"/>
            <a:ext cx="3180521" cy="238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Туристический комфорт: оборудованные места стоянок туристов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960" y="3036415"/>
            <a:ext cx="3462080" cy="2596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14608"/>
            <a:ext cx="2625635" cy="35008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704" y="2573385"/>
            <a:ext cx="2641965" cy="352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Существующие маршруты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131" y="2662949"/>
            <a:ext cx="9601196" cy="3318936"/>
          </a:xfrm>
        </p:spPr>
        <p:txBody>
          <a:bodyPr/>
          <a:lstStyle/>
          <a:p>
            <a:r>
              <a:rPr lang="ru-RU" dirty="0" smtClean="0"/>
              <a:t>Тропа лесничего </a:t>
            </a:r>
            <a:r>
              <a:rPr lang="ru-RU" dirty="0" err="1" smtClean="0"/>
              <a:t>Райффа</a:t>
            </a:r>
            <a:endParaRPr lang="ru-RU" dirty="0" smtClean="0"/>
          </a:p>
          <a:p>
            <a:r>
              <a:rPr lang="ru-RU" dirty="0" smtClean="0"/>
              <a:t>Тропа трёх оленей</a:t>
            </a:r>
          </a:p>
          <a:p>
            <a:r>
              <a:rPr lang="ru-RU" dirty="0" smtClean="0"/>
              <a:t>Имперский охотничий двор</a:t>
            </a:r>
          </a:p>
          <a:p>
            <a:r>
              <a:rPr lang="ru-RU" dirty="0" smtClean="0"/>
              <a:t>Тропа императора Вильгельма </a:t>
            </a:r>
            <a:r>
              <a:rPr lang="en-US" dirty="0" smtClean="0"/>
              <a:t>II</a:t>
            </a:r>
            <a:endParaRPr lang="ru-RU" dirty="0" smtClean="0"/>
          </a:p>
          <a:p>
            <a:r>
              <a:rPr lang="ru-RU" dirty="0" smtClean="0"/>
              <a:t>Гора Дозор</a:t>
            </a:r>
          </a:p>
          <a:p>
            <a:r>
              <a:rPr lang="ru-RU" dirty="0" err="1" smtClean="0"/>
              <a:t>Веломаршрут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982" y="2424183"/>
            <a:ext cx="5433392" cy="379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9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Существующие туристические маршруты охватывают основные природные и историко-культурные достопримечательности </a:t>
            </a:r>
            <a:r>
              <a:rPr lang="ru-RU" dirty="0" err="1" smtClean="0"/>
              <a:t>Роминсткой</a:t>
            </a:r>
            <a:r>
              <a:rPr lang="ru-RU" dirty="0" smtClean="0"/>
              <a:t> пущи</a:t>
            </a:r>
          </a:p>
          <a:p>
            <a:r>
              <a:rPr lang="ru-RU" dirty="0" smtClean="0"/>
              <a:t>Существует один велосипедный и шесть пеших маршрутов </a:t>
            </a:r>
          </a:p>
          <a:p>
            <a:r>
              <a:rPr lang="ru-RU" dirty="0" smtClean="0"/>
              <a:t>Маршруты в той или иной степени обустроены: оборудованы указателями, информационными стендами и местами отдыха.</a:t>
            </a:r>
          </a:p>
        </p:txBody>
      </p:sp>
    </p:spTree>
    <p:extLst>
      <p:ext uri="{BB962C8B-B14F-4D97-AF65-F5344CB8AC3E}">
        <p14:creationId xmlns:p14="http://schemas.microsoft.com/office/powerpoint/2010/main" val="39585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целом, </a:t>
            </a:r>
            <a:r>
              <a:rPr lang="ru-RU" dirty="0"/>
              <a:t>в </a:t>
            </a:r>
            <a:r>
              <a:rPr lang="ru-RU" dirty="0" err="1"/>
              <a:t>Роминтской</a:t>
            </a:r>
            <a:r>
              <a:rPr lang="ru-RU" dirty="0"/>
              <a:t> пуще </a:t>
            </a:r>
            <a:r>
              <a:rPr lang="ru-RU" dirty="0" smtClean="0"/>
              <a:t>туристическая инфраструктура развита хорошо, но нет мест общественного питания: кафе, столовых и т.п. Так как на территории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 такие объекты создавать нельзя, возможно, надо продумать, как организовать питание туристов в посёлках.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4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50914"/>
            <a:ext cx="9601196" cy="33189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err="1" smtClean="0"/>
              <a:t>Виштынецкий</a:t>
            </a:r>
            <a:r>
              <a:rPr lang="ru-RU" dirty="0" smtClean="0"/>
              <a:t> эколого-исторический музей/А</a:t>
            </a:r>
            <a:r>
              <a:rPr lang="en-US" dirty="0" smtClean="0"/>
              <a:t>.</a:t>
            </a:r>
            <a:r>
              <a:rPr lang="ru-RU" dirty="0" smtClean="0"/>
              <a:t> Соколов, А</a:t>
            </a:r>
            <a:r>
              <a:rPr lang="en-US" dirty="0" smtClean="0"/>
              <a:t>.</a:t>
            </a:r>
            <a:r>
              <a:rPr lang="ru-RU" dirty="0" smtClean="0"/>
              <a:t> Соколова,-28с</a:t>
            </a:r>
            <a:r>
              <a:rPr lang="en-US" dirty="0" smtClean="0"/>
              <a:t>.</a:t>
            </a:r>
            <a:r>
              <a:rPr lang="ru-RU" dirty="0" smtClean="0"/>
              <a:t>//сборник музейный гид(М</a:t>
            </a:r>
            <a:r>
              <a:rPr lang="en-US" dirty="0" smtClean="0"/>
              <a:t>.</a:t>
            </a:r>
            <a:r>
              <a:rPr lang="ru-RU" dirty="0" smtClean="0"/>
              <a:t>:Программа</a:t>
            </a:r>
            <a:r>
              <a:rPr lang="en-US" dirty="0" smtClean="0"/>
              <a:t>”</a:t>
            </a:r>
            <a:r>
              <a:rPr lang="ru-RU" dirty="0" smtClean="0"/>
              <a:t>Первая публикация</a:t>
            </a:r>
            <a:r>
              <a:rPr lang="en-US" dirty="0" smtClean="0"/>
              <a:t>”</a:t>
            </a:r>
            <a:r>
              <a:rPr lang="ru-RU" dirty="0" smtClean="0"/>
              <a:t>,2013г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Природа Калининградской области. Ключевые природные комплексы:  (справочное пособие)/</a:t>
            </a:r>
            <a:r>
              <a:rPr lang="ru-RU" dirty="0" err="1" smtClean="0"/>
              <a:t>Ф.Е.Алексеев</a:t>
            </a:r>
            <a:r>
              <a:rPr lang="ru-RU" dirty="0" smtClean="0"/>
              <a:t>(и др.);составители: В.А. Медведев, Ф.Е. Алексеев; фотографии Ю.Ф Алексеева (и другие); Некоммерческий фонд социальных, культурных, образовательных и экологических проектов </a:t>
            </a:r>
            <a:r>
              <a:rPr lang="en-US" dirty="0" smtClean="0"/>
              <a:t>“</a:t>
            </a:r>
            <a:r>
              <a:rPr lang="ru-RU" dirty="0" smtClean="0"/>
              <a:t>Исток</a:t>
            </a:r>
            <a:r>
              <a:rPr lang="en-US" dirty="0" smtClean="0"/>
              <a:t>”</a:t>
            </a:r>
            <a:r>
              <a:rPr lang="ru-RU" dirty="0" smtClean="0"/>
              <a:t>.-Калининград: Исток, 2014.-192с.:ил.,фот.-Библиография-1000 </a:t>
            </a:r>
            <a:r>
              <a:rPr lang="ru-RU" dirty="0" err="1" smtClean="0"/>
              <a:t>эксз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Наследие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пущи/ Алексей Соколов//</a:t>
            </a:r>
            <a:r>
              <a:rPr lang="ru-RU" dirty="0" err="1" smtClean="0"/>
              <a:t>Житкеймы</a:t>
            </a:r>
            <a:r>
              <a:rPr lang="ru-RU" dirty="0" smtClean="0"/>
              <a:t> 2014</a:t>
            </a:r>
          </a:p>
          <a:p>
            <a:pPr marL="0" indent="0">
              <a:buNone/>
            </a:pPr>
            <a:r>
              <a:rPr lang="ru-RU" dirty="0" smtClean="0"/>
              <a:t>4. Экскурсия по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пуще, </a:t>
            </a:r>
            <a:r>
              <a:rPr lang="ru-RU" smtClean="0"/>
              <a:t>проводимая кандидатом </a:t>
            </a:r>
            <a:r>
              <a:rPr lang="ru-RU" dirty="0" smtClean="0"/>
              <a:t>биологических наук А.А. Соколовым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3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206" y="2467909"/>
            <a:ext cx="9601196" cy="3318936"/>
          </a:xfrm>
        </p:spPr>
        <p:txBody>
          <a:bodyPr/>
          <a:lstStyle/>
          <a:p>
            <a:r>
              <a:rPr lang="ru-RU" dirty="0" smtClean="0"/>
              <a:t>Исследовать туристическую инфраструктуру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0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Выявить туристические объекты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пущи: природные и историко-культурные  </a:t>
            </a:r>
          </a:p>
          <a:p>
            <a:r>
              <a:rPr lang="ru-RU" dirty="0" smtClean="0"/>
              <a:t>Выявить существующие туристические маршруты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пущи</a:t>
            </a:r>
          </a:p>
          <a:p>
            <a:r>
              <a:rPr lang="ru-RU" dirty="0" smtClean="0"/>
              <a:t>Определить комфортность пребывания туристов в </a:t>
            </a:r>
            <a:r>
              <a:rPr lang="ru-RU" dirty="0" err="1" smtClean="0"/>
              <a:t>Роминтской</a:t>
            </a:r>
            <a:r>
              <a:rPr lang="ru-RU" dirty="0" smtClean="0"/>
              <a:t> пуще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4854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Маршрутный метод: маршрут исследования около 10 км </a:t>
            </a:r>
          </a:p>
          <a:p>
            <a:r>
              <a:rPr lang="ru-RU" dirty="0" err="1" smtClean="0"/>
              <a:t>Фотофиксация</a:t>
            </a:r>
            <a:r>
              <a:rPr lang="ru-RU" dirty="0" smtClean="0"/>
              <a:t>: смартфон</a:t>
            </a:r>
          </a:p>
          <a:p>
            <a:r>
              <a:rPr lang="ru-RU" dirty="0" smtClean="0"/>
              <a:t>Анализ туристической инфраструктуры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23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2411897"/>
            <a:ext cx="9601196" cy="1590260"/>
          </a:xfrm>
        </p:spPr>
        <p:txBody>
          <a:bodyPr>
            <a:normAutofit/>
          </a:bodyPr>
          <a:lstStyle/>
          <a:p>
            <a:r>
              <a:rPr lang="ru-RU" dirty="0" smtClean="0"/>
              <a:t>Анализ туристической инфраструктуры</a:t>
            </a:r>
            <a:br>
              <a:rPr lang="ru-RU" dirty="0" smtClean="0"/>
            </a:br>
            <a:r>
              <a:rPr lang="ru-RU" dirty="0" err="1" smtClean="0"/>
              <a:t>Роминтской</a:t>
            </a:r>
            <a:r>
              <a:rPr lang="ru-RU" dirty="0" smtClean="0"/>
              <a:t> пущи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83027"/>
            <a:ext cx="9601196" cy="4192842"/>
          </a:xfrm>
        </p:spPr>
        <p:txBody>
          <a:bodyPr/>
          <a:lstStyle/>
          <a:p>
            <a:pPr marL="0" indent="0">
              <a:buNone/>
            </a:pPr>
            <a:endParaRPr lang="ru-RU" sz="2000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96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174" y="2787868"/>
            <a:ext cx="3364666" cy="33366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137" y="2690359"/>
            <a:ext cx="4578927" cy="34341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6361" y="2689352"/>
            <a:ext cx="2649534" cy="3435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140" y="714319"/>
            <a:ext cx="54733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Информационные стенды: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977477" y="917509"/>
            <a:ext cx="536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редоставляют информацию по историко-культурных объектов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омогают выстроить собственный маршрут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50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790" y="626824"/>
            <a:ext cx="5502967" cy="658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Указательные столбы: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05" y="2398438"/>
            <a:ext cx="2781455" cy="370860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3279" y="2398437"/>
            <a:ext cx="2781455" cy="37086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353" y="2865127"/>
            <a:ext cx="3700301" cy="2775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4006" y="1285462"/>
            <a:ext cx="57230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у</a:t>
            </a:r>
            <a:r>
              <a:rPr lang="ru-RU" sz="2400" dirty="0" smtClean="0"/>
              <a:t>казывают направление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омогают ориентироваться на местности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4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7256" y="2460562"/>
            <a:ext cx="73543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Историко-культурные туристические объекты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2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502</TotalTime>
  <Words>631</Words>
  <Application>Microsoft Office PowerPoint</Application>
  <PresentationFormat>Произвольный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Натуральные материалы</vt:lpstr>
      <vt:lpstr>Презентация PowerPoint</vt:lpstr>
      <vt:lpstr>Актуальность</vt:lpstr>
      <vt:lpstr>Цель</vt:lpstr>
      <vt:lpstr>Задачи</vt:lpstr>
      <vt:lpstr>Методы и материалы</vt:lpstr>
      <vt:lpstr>Анализ туристической инфраструктуры Роминтской пущи </vt:lpstr>
      <vt:lpstr>Презентация PowerPoint</vt:lpstr>
      <vt:lpstr>Указательные столбы:</vt:lpstr>
      <vt:lpstr>Презентация PowerPoint</vt:lpstr>
      <vt:lpstr>Памятные камни</vt:lpstr>
      <vt:lpstr>Мосты</vt:lpstr>
      <vt:lpstr>Виштынецкий эколого-исторический музей</vt:lpstr>
      <vt:lpstr>Лютеранская кирха в посёлке Краснолесье</vt:lpstr>
      <vt:lpstr>Памятник погибшим в годы первой мировой войны в посёлке Краснолесье</vt:lpstr>
      <vt:lpstr>Природные объекты туристических маршрутов</vt:lpstr>
      <vt:lpstr>Река Чёрная </vt:lpstr>
      <vt:lpstr>Река Красная </vt:lpstr>
      <vt:lpstr>Озеро Мариново</vt:lpstr>
      <vt:lpstr>Эрратический валун</vt:lpstr>
      <vt:lpstr>Места для размещения туристов</vt:lpstr>
      <vt:lpstr>Турбаза на озере Мариново</vt:lpstr>
      <vt:lpstr>Туристический комфорт: оборудованные места стоянок туристов </vt:lpstr>
      <vt:lpstr>Существующие маршруты </vt:lpstr>
      <vt:lpstr>Выводы </vt:lpstr>
      <vt:lpstr>Заключение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</dc:title>
  <dc:creator>ученик</dc:creator>
  <cp:lastModifiedBy>Ridrih</cp:lastModifiedBy>
  <cp:revision>57</cp:revision>
  <dcterms:created xsi:type="dcterms:W3CDTF">2019-03-25T17:07:53Z</dcterms:created>
  <dcterms:modified xsi:type="dcterms:W3CDTF">2019-05-18T18:38:11Z</dcterms:modified>
</cp:coreProperties>
</file>