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4" r:id="rId8"/>
    <p:sldId id="266" r:id="rId9"/>
    <p:sldId id="267" r:id="rId10"/>
    <p:sldId id="262" r:id="rId11"/>
    <p:sldId id="263" r:id="rId12"/>
    <p:sldId id="265" r:id="rId13"/>
    <p:sldId id="268" r:id="rId14"/>
    <p:sldId id="269" r:id="rId15"/>
    <p:sldId id="279" r:id="rId16"/>
    <p:sldId id="280" r:id="rId17"/>
    <p:sldId id="281" r:id="rId18"/>
    <p:sldId id="282" r:id="rId19"/>
    <p:sldId id="271" r:id="rId20"/>
    <p:sldId id="272" r:id="rId21"/>
    <p:sldId id="270" r:id="rId22"/>
    <p:sldId id="273" r:id="rId23"/>
    <p:sldId id="274" r:id="rId24"/>
    <p:sldId id="275" r:id="rId25"/>
    <p:sldId id="276" r:id="rId26"/>
    <p:sldId id="277" r:id="rId27"/>
    <p:sldId id="27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8243918" cy="292895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Некоторые приемы сингапурской методики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уроках литературы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Авторы: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Рубцова Лариса Владимировна</a:t>
            </a:r>
          </a:p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Миночкина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Ирина Анатольевна</a:t>
            </a:r>
          </a:p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Куянова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Анетта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Захариевна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910" y="1481329"/>
            <a:ext cx="8043890" cy="4305126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Выборгская сторона — район Петербурга, в своём роде уникальный тем, что хотя и относится к историческому центру города, но при этом расположен по правому берегу Невы.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Переехать на Выборгскую сторону для Обломова означает оказаться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на обочине жизни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. Это полное поражение.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«Вечером в тот же день, в двухэтажном доме, выходившем одной стороной в улицу, где жил Обломов, а другой на набережную, в одной из комнат верхнего этажа сидели Иван Матвеевич 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Тарантьев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Это было так называемое «заведение» для господ Выборгской стороны».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Выборгская сторона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214422"/>
            <a:ext cx="8186766" cy="4792869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«Обломов,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сообщает повествователь, —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отправился на Выборгскую сторону, на новую свою квартиру. Долго он ездил между длинными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заборами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 переулкам. Наконец отыскали будочника; тот сказал, что это в другом квартале… — и он показал еще улицу без домов, с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заборами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с травой и засохшими колеями из грязи.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Опять поехал Обломов, любуясь на крапиву у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заборов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и на выглядывающую из-за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заборов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рябину. Наконец будочник указал на старый домик на дворе, прибавив: „Вот этот самый“… 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Двор был величиной с комнату…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Обломов сидел в коляске наравне с окнами и затруднялся выйти».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Выборгская сторона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142984"/>
            <a:ext cx="8115328" cy="4864307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Переезд с дачи на Выборгскую сторону приближает героя к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Обломовке,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его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потерянному раю.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В. И. Даль пишет о том, что словом «облом» крестьяне называли домового. Обломов действительно будет напоминать доброго домового, который приносит в дом счастье и радость: он занимается уроками с детьми Агафьи Матвеевны, играет с ними, покупает гостинцы всем обитателям дома. С Обломовым в доме на Выборгской стороне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поселяется солнце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смерти Обломова домик на Выборгской стороне погружается во тьму: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«Пустая улица, ведущая к дому Пшеницыной, обстроилась дачами, между которыми возвышалось длинное, каменное казенное здание, мешавшее солнечным лучам весело бить в стекла мирного приюта лени и спокойствия».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Хозяйка явится для героя «добрым» «Божьим даром» (так прочитывается ее имя). В ее доме горит огонь очага, а сама она исполняет при нем роль хранительницы очага, его хозяйки. Служение огню и служение Обломову для нее сливаются в одно.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Выборгская сторона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«Мечта о счастье</a:t>
            </a:r>
            <a:r>
              <a:rPr lang="ru-RU" dirty="0" smtClean="0">
                <a:solidFill>
                  <a:srgbClr val="002060"/>
                </a:solidFill>
              </a:rPr>
              <a:t>»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 понимании героев романа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Admin\Desktop\inn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5975" y="1877219"/>
            <a:ext cx="4972050" cy="373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МОДЕЛЬ ФРЕЙЕР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FRAYER MODEL)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844093" y="1942329"/>
            <a:ext cx="5000660" cy="4116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954555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Мечта – это нечто, созданное воображением, мысленно представляемое, предмет желаний, стремлений, то, к чему мы идём или стараемся идти всю жизнь или в течение конкретного отрезка времени.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17014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Мечта – 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то, что отличает нас от животных,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то, чем живёт человек,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то, что даёт полноценную(состоящую и из радостей, и из огорчений) жизнь, 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то, что позволяет самосовершенствоваться,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то, что отмечено ЛЮБОВЬЮ,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то, что сбывается или не сбывается,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ывает заветной.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Ильи Ильича Обломова не сопряжена с деятельностью, с переживаниями, с напряжением, с преодолением, т.к. всё вышеперечисленное лишено искренней теплоты.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Характеристика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6881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lvl="0" indent="0">
              <a:buClr>
                <a:srgbClr val="2DA2BF"/>
              </a:buClr>
              <a:buNone/>
            </a:pPr>
            <a:r>
              <a:rPr lang="ru-RU" sz="25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Илья Ильич Обломов мечтал о путешествиях вместе с другом, </a:t>
            </a:r>
            <a:r>
              <a:rPr lang="ru-RU" sz="2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5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ндреем </a:t>
            </a:r>
            <a:r>
              <a:rPr lang="ru-RU" sz="25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Штольцом</a:t>
            </a:r>
            <a:r>
              <a:rPr lang="ru-RU" sz="25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 совершенствовании, о возможности менять мир, мечтал о семейном счастье с Ольгой </a:t>
            </a:r>
            <a:r>
              <a:rPr lang="ru-RU" sz="2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5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льинской, мечтал </a:t>
            </a:r>
            <a:r>
              <a:rPr lang="ru-RU" sz="2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вернуться в </a:t>
            </a:r>
            <a:r>
              <a:rPr lang="ru-RU" sz="25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Обломовку(с разными новыми экономическими, полицейскими и другими изменениями), мечтал </a:t>
            </a:r>
            <a:r>
              <a:rPr lang="ru-RU" sz="2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домашнем уюте и ПОКОЕ, о привычном укладе жизни, о семейном счастье(жена-мать, жена-хозяйка, «страсть надо ограничить, задушить и утопить в женитьбе»), о детях, о ТЁПЛОМ времяпрепровождении в кругу семьи и любящих друзей, о беседах про искусство и события в мире.</a:t>
            </a: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5081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>
            <a:normAutofit fontScale="62500" lnSpcReduction="20000"/>
          </a:bodyPr>
          <a:lstStyle/>
          <a:p>
            <a:pPr marL="109728" indent="0"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Андрей </a:t>
            </a:r>
            <a:r>
              <a:rPr lang="ru-RU" sz="2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Штольц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«Моя ЦЕЛЬ – деятельность…»</a:t>
            </a:r>
          </a:p>
          <a:p>
            <a:pPr marL="109728" indent="0">
              <a:buNone/>
            </a:pPr>
            <a:endParaRPr lang="ru-RU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Ольга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льинская: «Она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мечтала, как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“ПРИКАЖЕТ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ему прочесть книги”, которые оставил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Штольц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потом читать каждый день газеты и рассказывать ей новости, писать в деревню письма, дописывать план устройства имения, приготовиться ехать за границу – словом, он не задремлет у нее; она укажет ему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ЦЕЛЬ, ЗАСТАВИТ полюбить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опять все, что он разлюбил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109728" indent="0">
              <a:buNone/>
            </a:pPr>
            <a:endParaRPr lang="ru-RU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Агафья Матвеевна Пшеницына: «ЛЮБОВЬ преобразила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Агафью Матвеевну. Ее повседневный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 приобрел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«новый, живой смысл: покой и удобство Ильи Ильича. Прежде она видела в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ОБЯЗАННОСТЬ,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это стало ее наслаждением. Она стала жить по-своему полно и разнообразно».</a:t>
            </a:r>
            <a:b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не мечта. Потребность не мечта. Обязанность не мечта. ПРИКАЗ не мечта.</a:t>
            </a:r>
          </a:p>
          <a:p>
            <a:pPr marL="109728" indent="0"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Иллюзия не мечта.</a:t>
            </a:r>
          </a:p>
          <a:p>
            <a:pPr marL="109728" indent="0"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Мираж не мечта.</a:t>
            </a:r>
          </a:p>
          <a:p>
            <a:pPr marL="109728" indent="0"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Самообман не мечта.</a:t>
            </a:r>
          </a:p>
          <a:p>
            <a:pPr marL="109728" indent="0"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Химера не мечта.</a:t>
            </a:r>
          </a:p>
          <a:p>
            <a:pPr marL="109728" indent="0"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Утопия не мечта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Противоположный пример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05392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vatnikstan.ru/wp-content/uploads/2018/09/chinovniki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24744"/>
            <a:ext cx="6579027" cy="53012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67744" y="332656"/>
            <a:ext cx="39741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ОБЛОМОВЩИНА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Роман И. А. Гончарова «Обломов»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711-01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643050"/>
            <a:ext cx="2309822" cy="3799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052736"/>
            <a:ext cx="830387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«Обломовщина»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одно из основных понятий, рассматриваемых в романе. Слово «ОБЛОМОВЩИНА» появляется, когда Обломов рисует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Штольцу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свой идеал жизни. 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-  Это не жизнь!... Упрямо повторил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Штольц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… Это…(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Штольц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задумался и искал, как назвать эту жизнь.) Какая-то обломовщина, - сказал он наконец.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……………..</a:t>
            </a:r>
          </a:p>
          <a:p>
            <a:pPr>
              <a:buFontTx/>
              <a:buChar char="-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Петербургская обломовщина!..</a:t>
            </a:r>
          </a:p>
          <a:p>
            <a:pPr>
              <a:buFontTx/>
              <a:buChar char="-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Деревенская обломовщина!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член  команды берёт 4 листочка бумаги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Участники придумывают одно слово/словосочетание, обозначающее понятие «ЖИЗНЬ»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Проговаривают это слово/словосочетание громко для  членов своей команды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Записывают слово/словосочетание на одном листочке бумаги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Кладут листочек на центр стола лицевой стороной вверх, не закрывая листочки остальных членов команды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Повторяют шаги, пока не используют все листочки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Прием  ДЖОТ ТОТС (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Jot Thoughts)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мысли на столе», «запишите мысли»)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Визит Волкова</a:t>
            </a:r>
          </a:p>
          <a:p>
            <a:r>
              <a:rPr lang="ru-RU" dirty="0" smtClean="0"/>
              <a:t>Визит </a:t>
            </a:r>
            <a:r>
              <a:rPr lang="ru-RU" dirty="0" err="1" smtClean="0"/>
              <a:t>Судьбинского</a:t>
            </a:r>
            <a:endParaRPr lang="ru-RU" dirty="0" smtClean="0"/>
          </a:p>
          <a:p>
            <a:r>
              <a:rPr lang="ru-RU" dirty="0" smtClean="0"/>
              <a:t>Визит Пенкина</a:t>
            </a:r>
          </a:p>
          <a:p>
            <a:r>
              <a:rPr lang="ru-RU" dirty="0" smtClean="0"/>
              <a:t>Визит Алексеева</a:t>
            </a:r>
          </a:p>
          <a:p>
            <a:r>
              <a:rPr lang="ru-RU" dirty="0" smtClean="0"/>
              <a:t>Визит </a:t>
            </a:r>
            <a:r>
              <a:rPr lang="ru-RU" dirty="0" err="1" smtClean="0"/>
              <a:t>Тарантьева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Эпизоды</a:t>
            </a: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анализа</a:t>
            </a:r>
            <a:endParaRPr lang="ru-RU" sz="36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член  команды берёт 4 листочка бумаги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Участники придумывают одно слово/словосочетание, характеризующее жизнь персонажа анализируемого ими эпизода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Проговаривают это слово/словосочетание громко для  членов своей команды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Записывают слово/словосочетание на одном листочке бумаги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Кладут листочек на центр стола лицевой стороной вверх, не закрывая листочки остальных членов команды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Повторяют шаги, пока не используют все листочки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Прием  ДЖОТ ТОТС (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Jot Thoughts)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мысли на столе», «запишите мысли»)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Жизнь Обломова в Петербурге</a:t>
            </a:r>
          </a:p>
          <a:p>
            <a:r>
              <a:rPr lang="ru-RU" dirty="0" smtClean="0"/>
              <a:t>Разговор Обломова со </a:t>
            </a:r>
            <a:r>
              <a:rPr lang="ru-RU" dirty="0" err="1" smtClean="0"/>
              <a:t>Штольцем</a:t>
            </a:r>
            <a:r>
              <a:rPr lang="ru-RU" dirty="0" smtClean="0"/>
              <a:t> после выезда в свет</a:t>
            </a:r>
          </a:p>
          <a:p>
            <a:r>
              <a:rPr lang="ru-RU" dirty="0" smtClean="0"/>
              <a:t>Мечты об идеальной жизни Обломова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Эпизоды</a:t>
            </a: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анализа</a:t>
            </a:r>
            <a:endParaRPr lang="ru-RU" sz="36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член  команды берёт 4 листочка бумаги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Участники придумывают одно слово/словосочетание, характеризующее понятие «обломовщина»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Проговаривают это слово/словосочетание громко для  членов своей команды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Записывают слово/словосочетание на одном листочке бумаги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Кладут листочек на центр стола лицевой стороной вверх, не закрывая листочки остальных членов команды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Повторяют шаги, пока не используют все листочки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Прием  ДЖОТ ТОТС (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Jot Thoughts)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мысли на столе», «запишите мысли»)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можно раскрыть понятие «обломовщина»?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Только ли жизнь Обломова можно назвать «обломовщиной»?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Чего нет в жизни-обломовщине?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Обломовщина – это не только лень, апатия души. Это бесполезное и пустое существование человека, однообразное «</a:t>
            </a:r>
            <a:r>
              <a:rPr lang="ru-RU" dirty="0" err="1" smtClean="0"/>
              <a:t>переползание</a:t>
            </a:r>
            <a:r>
              <a:rPr lang="ru-RU" dirty="0" smtClean="0"/>
              <a:t>» из одного дня в другой, жизнь без развития, косность души.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изучении романа большую роль играет образ Петербурга: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«В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Гороховой улице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в одном из больших домов, население которого стало бы на целый уездный город, лежал утром в постели, на своей квартире, Илья Ильич Обломов»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- так начинается самый знаменитый роман И.А.Гончарова «Обломов».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География Петербурга описана в романе схематично, но топонимические объекты определяют историю жизни главного героя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Прием КОНЭРС (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Corners)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Подумайте и выберите одно наименование петербургского объекта с точки зрения героя романа, Обломова Ильи Ильича</a:t>
            </a:r>
            <a:r>
              <a:rPr lang="ru-RU" dirty="0" smtClean="0"/>
              <a:t>:</a:t>
            </a:r>
          </a:p>
          <a:p>
            <a:pPr algn="ctr">
              <a:buNone/>
            </a:pPr>
            <a:endParaRPr lang="ru-RU" dirty="0" smtClean="0"/>
          </a:p>
          <a:p>
            <a:pPr marL="624078" indent="-514350">
              <a:buAutoNum type="arabicPeriod"/>
            </a:pPr>
            <a:r>
              <a:rPr lang="ru-RU" dirty="0" smtClean="0"/>
              <a:t>Гороховая улица</a:t>
            </a:r>
          </a:p>
          <a:p>
            <a:pPr marL="624078" indent="-514350">
              <a:buAutoNum type="arabicPeriod"/>
            </a:pPr>
            <a:r>
              <a:rPr lang="ru-RU" dirty="0" smtClean="0"/>
              <a:t>Выборгская сторона</a:t>
            </a:r>
          </a:p>
          <a:p>
            <a:pPr marL="624078" indent="-514350">
              <a:buAutoNum type="arabicPeriod"/>
            </a:pPr>
            <a:r>
              <a:rPr lang="ru-RU" dirty="0" smtClean="0"/>
              <a:t>Летний сад</a:t>
            </a:r>
          </a:p>
          <a:p>
            <a:pPr marL="624078" indent="-514350">
              <a:buAutoNum type="arabicPeriod"/>
            </a:pPr>
            <a:r>
              <a:rPr lang="ru-RU" dirty="0" smtClean="0"/>
              <a:t>Площадь Островского, Александринский театр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Прием КОНЭРС (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Corners)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481329"/>
            <a:ext cx="8115328" cy="423368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Перейдите в «угол» класса, согласно выбранному объекту.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Обсудите командой в течение 2 минут, </a:t>
            </a:r>
          </a:p>
          <a:p>
            <a:pPr marL="624078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почему вы, Обломов Илья Ильич,  выбрали это место?</a:t>
            </a:r>
          </a:p>
          <a:p>
            <a:pPr marL="624078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воспринимает герой это место? Что оно для него значит?</a:t>
            </a:r>
          </a:p>
          <a:p>
            <a:pPr marL="624078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кем он встречается в этом месте?</a:t>
            </a:r>
          </a:p>
          <a:p>
            <a:pPr marL="624078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Ответчика назначает учитель.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Прием КОНЭРС (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Corners)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u="sng" dirty="0" smtClean="0"/>
              <a:t>Подчеркнув несоответствие аристократической улицы запущенности обстановки комнаты,</a:t>
            </a:r>
            <a:r>
              <a:rPr lang="ru-RU" dirty="0" smtClean="0"/>
              <a:t> автор показывает, что Обломов всё же мог бы быть чем-то иным, чем он есть на первых страницах романа, </a:t>
            </a:r>
            <a:r>
              <a:rPr lang="ru-RU" u="sng" dirty="0" smtClean="0"/>
              <a:t>что в нём есть задатки человека, который смог бы проложить себе дорогу в жизнь.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 времени жизнь его длится здесь всего один день, однако день стереотипный, сконцентрировавший в себе последние годы Ильи Ильича, когда его уже «почти ничто не влекло из дома». Отличительной особенностью обломовского </a:t>
            </a:r>
            <a:r>
              <a:rPr lang="ru-RU" dirty="0" err="1" smtClean="0"/>
              <a:t>хронотопа</a:t>
            </a:r>
            <a:r>
              <a:rPr lang="ru-RU" dirty="0" smtClean="0"/>
              <a:t> в данной части стали полная изоляция героя от окружающего петербургского и всего огромного мира и суточный жизненный цикл, определенный бесплодностью «внутренней борьбы» Обломова со своей апатией и инертностью.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Гороховая улица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Летний сад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любимое место прогулок самого И, А. Гончарова, становится свидетелем разыгравшейся драмы 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 В саду почти никого нет...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Листья облетели, видно все насквозь; вороны на деревьях кричат так неприятно. Впрочем, ясно, день хорош...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 эти минуты лицо ее дышало такою детскою доверчивостью к судьбе, к счастью, к нему...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Ах, как здесь хорошо: листья все упали... А там вон солнце, Нева... Пойдем к Неве...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Что ты? Бог с тобой! Этакий холод...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...Она бежала, тащила и его.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Он упирался и ворчал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-Как весело, как хорошо! - Какая это церковь?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Летний сад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481329"/>
            <a:ext cx="8115328" cy="4305126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«Нечего делать, он ехал в театр, зевал, как будто хотел вдруг проглотить сцену, чесал затылок и перекладывал ногу на ногу». Ольга «с упреком слегка оттолкнула его от себя: «Ты не здоров? Что с тобой?» – приставала она. 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«Нет, я здоров и счастлив», – поспешил он сказать, чтоб только дело не доходило до добыванья тайн у него из души».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Александринский театр</a:t>
            </a:r>
            <a:endParaRPr lang="ru-RU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Мучением для Обломова постепенно становится сама любовь к Ольге: 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«Господи! Зачем она любит меня? Зачем я люблю ее? Зачем мы встретились? Это все Андрей: он привил любовь, как оспу, нам обоим. И что это за жизнь, всё волнения да тревоги! Когда же будет мирное счастье, покой?» 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Герой мечтает беззаботно спать «подле гордо-стыдливой покойной супруги», 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Ольга подчас выражает усталость и нетерпенье, смотрит строго, делает необдуманные шаги, встречаясь с ним наедине, обманывая тетку, плачет весь вечер и не спит ночь, если нет Обломова. Ее поведение становится подобно поведению пылкой любовницы. </a:t>
            </a:r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sz="4100" b="1" i="1" dirty="0" smtClean="0">
                <a:latin typeface="Times New Roman" pitchFamily="18" charset="0"/>
                <a:cs typeface="Times New Roman" pitchFamily="18" charset="0"/>
              </a:rPr>
              <a:t>«Это болезнь, – говорил Обломов, – горячка, скаканье с порогами, с прорывами плотин, с наводнениями».</a:t>
            </a:r>
            <a:endParaRPr lang="ru-RU" sz="4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На фоне холодного, спокойного осеннего Петербурга бушуют страсти в душах героев.</a:t>
            </a:r>
            <a:endParaRPr lang="ru-RU" sz="28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402</TotalTime>
  <Words>1044</Words>
  <Application>Microsoft Office PowerPoint</Application>
  <PresentationFormat>Экран (4:3)</PresentationFormat>
  <Paragraphs>117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Lucida Sans Unicode</vt:lpstr>
      <vt:lpstr>Times New Roman</vt:lpstr>
      <vt:lpstr>Verdana</vt:lpstr>
      <vt:lpstr>Wingdings 2</vt:lpstr>
      <vt:lpstr>Wingdings 3</vt:lpstr>
      <vt:lpstr>Открытая</vt:lpstr>
      <vt:lpstr>Некоторые приемы сингапурской методики  на уроках литературы</vt:lpstr>
      <vt:lpstr>Роман И. А. Гончарова «Обломов»</vt:lpstr>
      <vt:lpstr>Прием КОНЭРС (Corners)</vt:lpstr>
      <vt:lpstr>Прием КОНЭРС (Corners)</vt:lpstr>
      <vt:lpstr>Прием КОНЭРС (Corners)</vt:lpstr>
      <vt:lpstr>Гороховая улица</vt:lpstr>
      <vt:lpstr>Летний сад</vt:lpstr>
      <vt:lpstr>Александринский театр</vt:lpstr>
      <vt:lpstr>На фоне холодного, спокойного осеннего Петербурга бушуют страсти в душах героев.</vt:lpstr>
      <vt:lpstr>Выборгская сторона</vt:lpstr>
      <vt:lpstr>Выборгская сторона</vt:lpstr>
      <vt:lpstr>Выборгская сторона</vt:lpstr>
      <vt:lpstr>«Мечта о счастье»  в понимании героев романа</vt:lpstr>
      <vt:lpstr>МОДЕЛЬ ФРЕЙЕР ( FRAYER MODEL)</vt:lpstr>
      <vt:lpstr>Определение</vt:lpstr>
      <vt:lpstr>Характеристика</vt:lpstr>
      <vt:lpstr>Пример</vt:lpstr>
      <vt:lpstr>Противоположный пример</vt:lpstr>
      <vt:lpstr>Презентация PowerPoint</vt:lpstr>
      <vt:lpstr>Презентация PowerPoint</vt:lpstr>
      <vt:lpstr>Прием  ДЖОТ ТОТС (Jot Thoughts) («мысли на столе», «запишите мысли»)</vt:lpstr>
      <vt:lpstr>Эпизоды для анализа</vt:lpstr>
      <vt:lpstr>Прием  ДЖОТ ТОТС (Jot Thoughts) («мысли на столе», «запишите мысли»)</vt:lpstr>
      <vt:lpstr>Эпизоды для анализа</vt:lpstr>
      <vt:lpstr>Прием  ДЖОТ ТОТС (Jot Thoughts) («мысли на столе», «запишите мысли»)</vt:lpstr>
      <vt:lpstr>Выводы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Некоторые приемы сингапурской методики  на уроках литературы</dc:title>
  <dc:creator>Admin</dc:creator>
  <cp:lastModifiedBy>Teacher</cp:lastModifiedBy>
  <cp:revision>16</cp:revision>
  <dcterms:created xsi:type="dcterms:W3CDTF">2019-01-11T17:43:31Z</dcterms:created>
  <dcterms:modified xsi:type="dcterms:W3CDTF">2019-01-17T09:08:05Z</dcterms:modified>
</cp:coreProperties>
</file>