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6" r:id="rId8"/>
    <p:sldId id="28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0274"/>
    <a:srgbClr val="7A1C47"/>
    <a:srgbClr val="4D3E8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43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B2A7C-8890-40B8-A51E-58A1313FF7B5}" type="datetimeFigureOut">
              <a:rPr lang="ru-RU"/>
              <a:pPr>
                <a:defRPr/>
              </a:pPr>
              <a:t>18.05.2019</a:t>
            </a:fld>
            <a:endParaRPr lang="ru-RU" dirty="0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0ED6EFC0-CCD4-40A6-A01A-462E6CE2AE9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D096E-03A4-4CB6-83F3-BC4A38589465}" type="datetimeFigureOut">
              <a:rPr lang="ru-RU"/>
              <a:pPr>
                <a:defRPr/>
              </a:pPr>
              <a:t>18.05.2019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B3EA0-09A3-4472-A415-7567A709FB9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659065-E6C3-4299-9407-45782BE7FF6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9A5323-4211-45F2-B559-3E66AA1C9E4E}" type="datetimeFigureOut">
              <a:rPr lang="ru-RU"/>
              <a:pPr>
                <a:defRPr/>
              </a:pPr>
              <a:t>18.05.2019</a:t>
            </a:fld>
            <a:endParaRPr lang="ru-RU" dirty="0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C3E16-016C-43CA-B4E7-30D58E4B8D30}" type="datetimeFigureOut">
              <a:rPr lang="ru-RU"/>
              <a:pPr>
                <a:defRPr/>
              </a:pPr>
              <a:t>18.05.2019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1DE77F-2B8C-4E7D-A586-731A49D3EA7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10DD2-145A-4902-9243-6A163CB39906}" type="datetimeFigureOut">
              <a:rPr lang="ru-RU"/>
              <a:pPr>
                <a:defRPr/>
              </a:pPr>
              <a:t>18.05.2019</a:t>
            </a:fld>
            <a:endParaRPr lang="ru-RU" dirty="0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D696FE5E-6242-49DC-9782-9611A5B1820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17F5A-6718-48AD-84D2-447B45B65FFD}" type="datetimeFigureOut">
              <a:rPr lang="ru-RU"/>
              <a:pPr>
                <a:defRPr/>
              </a:pPr>
              <a:t>18.05.2019</a:t>
            </a:fld>
            <a:endParaRPr lang="ru-RU" dirty="0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21A56F-2DC5-43A0-BFB6-E9804B114E2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Овал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200A0-C6C7-41B1-93D7-99131F29E68B}" type="datetimeFigureOut">
              <a:rPr lang="ru-RU"/>
              <a:pPr>
                <a:defRPr/>
              </a:pPr>
              <a:t>18.05.2019</a:t>
            </a:fld>
            <a:endParaRPr lang="ru-RU" dirty="0"/>
          </a:p>
        </p:txBody>
      </p:sp>
      <p:sp>
        <p:nvSpPr>
          <p:cNvPr id="19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D3146F92-0F02-4E4B-8FFC-EEF5249D052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501A9-197A-41F8-806F-E4FF72E441D8}" type="datetimeFigureOut">
              <a:rPr lang="ru-RU"/>
              <a:pPr>
                <a:defRPr/>
              </a:pPr>
              <a:t>18.05.2019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B7BAEF-F1C9-4FD6-A3F9-0192621F935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64C75-9F06-4C53-AB3E-B34865C19DA4}" type="datetimeFigureOut">
              <a:rPr lang="ru-RU"/>
              <a:pPr>
                <a:defRPr/>
              </a:pPr>
              <a:t>18.05.2019</a:t>
            </a:fld>
            <a:endParaRPr lang="ru-RU" dirty="0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2606B81-35B4-4713-AD41-88737B985D3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40CD3AC6-BFE2-423B-BFB1-68B974C649D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7CCC6-4138-4470-9137-EB9157B48E9B}" type="datetimeFigureOut">
              <a:rPr lang="ru-RU"/>
              <a:pPr>
                <a:defRPr/>
              </a:pPr>
              <a:t>18.05.2019</a:t>
            </a:fld>
            <a:endParaRPr lang="ru-RU" dirty="0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36015-81B3-4FC8-A5A8-1ADCBC77460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027E74-5CD4-4356-8788-5CE526E34D1D}" type="datetimeFigureOut">
              <a:rPr lang="ru-RU"/>
              <a:pPr>
                <a:defRPr/>
              </a:pPr>
              <a:t>18.05.2019</a:t>
            </a:fld>
            <a:endParaRPr lang="ru-RU" dirty="0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8980F4F-396C-415E-8B3E-4B766949EEB0}" type="datetimeFigureOut">
              <a:rPr lang="ru-RU"/>
              <a:pPr>
                <a:defRPr/>
              </a:pPr>
              <a:t>18.05.2019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Овал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>
                <a:solidFill>
                  <a:schemeClr val="accent3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0839F0B-4F8C-4C69-9944-F3C3462E434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38" name="Заголовок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9" name="Текст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8FB08C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>
          <a:xfrm>
            <a:off x="714375" y="71438"/>
            <a:ext cx="7772400" cy="2078037"/>
          </a:xfrm>
        </p:spPr>
        <p:txBody>
          <a:bodyPr/>
          <a:lstStyle/>
          <a:p>
            <a:pPr eaLnBrk="1" hangingPunct="1"/>
            <a:r>
              <a:rPr lang="ru-RU" sz="5400" b="1" i="1" smtClean="0">
                <a:solidFill>
                  <a:srgbClr val="120274"/>
                </a:solidFill>
                <a:latin typeface="Arial Narrow" pitchFamily="34" charset="0"/>
              </a:rPr>
              <a:t>Игровые технологии на уроках в начальной школе</a:t>
            </a:r>
          </a:p>
        </p:txBody>
      </p:sp>
      <p:pic>
        <p:nvPicPr>
          <p:cNvPr id="64514" name="Picture 2" descr="http://900igr.net/datai/pedagogika/Igrovye-tekhnologii-mladshikh-shkolnikov/0022-026-Igrovye-tekhnologii-mladshikh-shkolnikov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5984" y="2786058"/>
            <a:ext cx="4500593" cy="343630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875" y="1071563"/>
            <a:ext cx="5429250" cy="5500687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 smtClean="0">
                <a:solidFill>
                  <a:srgbClr val="120274"/>
                </a:solidFill>
                <a:latin typeface="Times New Roman" pitchFamily="18" charset="0"/>
                <a:cs typeface="Times New Roman" pitchFamily="18" charset="0"/>
              </a:rPr>
              <a:t>Игра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это огромное светлое окно, через которое в духовный мир ребёнка вливается живительный поток представлений, понятий об окружающем мире. Игра – это искра, зажигающая огонёк пытливости и любознательности».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                            </a:t>
            </a:r>
            <a:br>
              <a:rPr lang="ru-RU" b="1" dirty="0" smtClean="0">
                <a:solidFill>
                  <a:schemeClr val="tx1"/>
                </a:solidFill>
              </a:rPr>
            </a:b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4339" name="Picture 2" descr="http://xn--80ancbk0d.xn----7sbabem5aocigsh3bp3abb.xn--p1ai/cukhoml_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1643063"/>
            <a:ext cx="3128963" cy="464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Box 3"/>
          <p:cNvSpPr txBox="1">
            <a:spLocks noChangeArrowheads="1"/>
          </p:cNvSpPr>
          <p:nvPr/>
        </p:nvSpPr>
        <p:spPr bwMode="auto">
          <a:xfrm>
            <a:off x="357188" y="428625"/>
            <a:ext cx="39211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120274"/>
                </a:solidFill>
                <a:latin typeface="Arial Narrow" pitchFamily="34" charset="0"/>
              </a:rPr>
              <a:t>В. А. Сухомлинский</a:t>
            </a:r>
            <a:r>
              <a:rPr lang="ru-RU" b="1">
                <a:latin typeface="Georgia" pitchFamily="18" charset="0"/>
              </a:rPr>
              <a:t/>
            </a:r>
            <a:br>
              <a:rPr lang="ru-RU" b="1">
                <a:latin typeface="Georgia" pitchFamily="18" charset="0"/>
              </a:rPr>
            </a:br>
            <a:endParaRPr lang="ru-RU">
              <a:latin typeface="Georgia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42888" y="142875"/>
            <a:ext cx="8686800" cy="1109663"/>
          </a:xfrm>
        </p:spPr>
        <p:txBody>
          <a:bodyPr/>
          <a:lstStyle/>
          <a:p>
            <a:pPr algn="l" eaLnBrk="1" hangingPunct="1"/>
            <a:r>
              <a:rPr lang="ru-RU" sz="3600" b="1" smtClean="0">
                <a:solidFill>
                  <a:srgbClr val="120274"/>
                </a:solidFill>
                <a:latin typeface="Arial Narrow" pitchFamily="34" charset="0"/>
              </a:rPr>
              <a:t>Требования к игре, обеспечивающие привлекательность игр:</a:t>
            </a: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214313" y="1500188"/>
            <a:ext cx="8280400" cy="4378325"/>
          </a:xfrm>
        </p:spPr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оздание игровых сюжетов.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Включенность каждого: команды в целом и каждого игрока лично.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Результат игры должен быть различен в зависимости от усилий играющих; должен быть риск неудачи.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Игровые задания должны быть подобраны с учётом уровня участников игры.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Вариативность в игре.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42" name="Picture 2" descr="https://paidagogos.com/wp-content/uploads/2037/06/post_5582da4b7a88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88" y="4714875"/>
            <a:ext cx="2786062" cy="1854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285750" y="428625"/>
            <a:ext cx="7408863" cy="642938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dirty="0" smtClean="0">
                <a:solidFill>
                  <a:srgbClr val="120274"/>
                </a:solidFill>
                <a:latin typeface="Arial Narrow" pitchFamily="34" charset="0"/>
              </a:rPr>
              <a:t>Игры можно разделить на :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5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sz="3200" dirty="0" smtClean="0"/>
          </a:p>
        </p:txBody>
      </p:sp>
      <p:sp>
        <p:nvSpPr>
          <p:cNvPr id="16387" name="TextBox 3"/>
          <p:cNvSpPr txBox="1">
            <a:spLocks noChangeArrowheads="1"/>
          </p:cNvSpPr>
          <p:nvPr/>
        </p:nvSpPr>
        <p:spPr bwMode="auto">
          <a:xfrm>
            <a:off x="1149350" y="1285875"/>
            <a:ext cx="32083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Индивидуальные</a:t>
            </a:r>
          </a:p>
        </p:txBody>
      </p:sp>
      <p:pic>
        <p:nvPicPr>
          <p:cNvPr id="59394" name="Picture 2" descr="http://itd1.mycdn.me/image?id=813268369766&amp;t=20&amp;plc=WEB&amp;tkn=*GqOS3U1WJDCceXf_vOOVVX-Q_H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313" y="1852613"/>
            <a:ext cx="2786062" cy="2219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389" name="TextBox 5"/>
          <p:cNvSpPr txBox="1">
            <a:spLocks noChangeArrowheads="1"/>
          </p:cNvSpPr>
          <p:nvPr/>
        </p:nvSpPr>
        <p:spPr bwMode="auto">
          <a:xfrm>
            <a:off x="6500813" y="2428875"/>
            <a:ext cx="15478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Парные</a:t>
            </a:r>
          </a:p>
        </p:txBody>
      </p:sp>
      <p:pic>
        <p:nvPicPr>
          <p:cNvPr id="59396" name="Picture 4" descr="https://mamafm.ru/wp-content/uploads/2019/01/3-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38" y="500063"/>
            <a:ext cx="2995612" cy="19954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391" name="TextBox 7"/>
          <p:cNvSpPr txBox="1">
            <a:spLocks noChangeArrowheads="1"/>
          </p:cNvSpPr>
          <p:nvPr/>
        </p:nvSpPr>
        <p:spPr bwMode="auto">
          <a:xfrm>
            <a:off x="2928938" y="5916613"/>
            <a:ext cx="20970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Групповые</a:t>
            </a:r>
          </a:p>
        </p:txBody>
      </p:sp>
      <p:sp>
        <p:nvSpPr>
          <p:cNvPr id="16392" name="AutoShape 6" descr="https://for-biz.kz/images/idea/100/depositphotos_24205437_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6393" name="AutoShape 8" descr="https://for-biz.kz/images/idea/100/depositphotos_24205437_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6394" name="AutoShape 10" descr="https://for-biz.kz/images/idea/100/depositphotos_24205437_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Georgia" pitchFamily="18" charset="0"/>
            </a:endParaRPr>
          </a:p>
        </p:txBody>
      </p:sp>
      <p:pic>
        <p:nvPicPr>
          <p:cNvPr id="59403" name="Picture 11" descr="C:\Users\AdminAnna\Desktop\depositphotos_24205437_m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4143375"/>
            <a:ext cx="3071812" cy="21574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396" name="TextBox 12"/>
          <p:cNvSpPr txBox="1">
            <a:spLocks noChangeArrowheads="1"/>
          </p:cNvSpPr>
          <p:nvPr/>
        </p:nvSpPr>
        <p:spPr bwMode="auto">
          <a:xfrm>
            <a:off x="6183313" y="5845175"/>
            <a:ext cx="28178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Общеклассные</a:t>
            </a:r>
          </a:p>
        </p:txBody>
      </p:sp>
      <p:pic>
        <p:nvPicPr>
          <p:cNvPr id="59405" name="Picture 13" descr="http://vesnushka-nn.ru/wp-content/gallery/new_3/45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88" y="3286125"/>
            <a:ext cx="3963987" cy="2643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250825" y="1714500"/>
            <a:ext cx="8642350" cy="3143250"/>
          </a:xfrm>
        </p:spPr>
        <p:txBody>
          <a:bodyPr/>
          <a:lstStyle/>
          <a:p>
            <a:pPr eaLnBrk="1" hangingPunct="1"/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Изучающие новый материал.</a:t>
            </a:r>
          </a:p>
          <a:p>
            <a:pPr eaLnBrk="1" hangingPunct="1"/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Формирующие умения и навыки.</a:t>
            </a:r>
          </a:p>
          <a:p>
            <a:pPr eaLnBrk="1" hangingPunct="1"/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Игры для обобщающего повторения и контроля знаний.</a:t>
            </a:r>
          </a:p>
          <a:p>
            <a:pPr eaLnBrk="1" hangingPunct="1"/>
            <a:endParaRPr lang="ru-RU" sz="3200" smtClean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929190" y="3786190"/>
            <a:ext cx="3450230" cy="221457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7412" name="TextBox 5"/>
          <p:cNvSpPr txBox="1">
            <a:spLocks noChangeArrowheads="1"/>
          </p:cNvSpPr>
          <p:nvPr/>
        </p:nvSpPr>
        <p:spPr bwMode="auto">
          <a:xfrm>
            <a:off x="142875" y="428625"/>
            <a:ext cx="79962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120274"/>
                </a:solidFill>
                <a:latin typeface="Arial Narrow" pitchFamily="34" charset="0"/>
                <a:cs typeface="Times New Roman" pitchFamily="18" charset="0"/>
              </a:rPr>
              <a:t>По образовательным задачам – на игры:</a:t>
            </a:r>
          </a:p>
          <a:p>
            <a:endParaRPr lang="ru-RU" sz="3600">
              <a:solidFill>
                <a:srgbClr val="120274"/>
              </a:solidFill>
              <a:latin typeface="Arial Narrow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142875" y="785813"/>
            <a:ext cx="4143375" cy="714375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1. Познавательные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sz="32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8435" name="TextBox 4"/>
          <p:cNvSpPr txBox="1">
            <a:spLocks noChangeArrowheads="1"/>
          </p:cNvSpPr>
          <p:nvPr/>
        </p:nvSpPr>
        <p:spPr bwMode="auto">
          <a:xfrm>
            <a:off x="214313" y="139700"/>
            <a:ext cx="20685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120274"/>
                </a:solidFill>
                <a:latin typeface="Arial Narrow" pitchFamily="34" charset="0"/>
              </a:rPr>
              <a:t>Типы игр:</a:t>
            </a:r>
          </a:p>
        </p:txBody>
      </p:sp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1428750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Заголовок 2"/>
          <p:cNvSpPr>
            <a:spLocks noGrp="1"/>
          </p:cNvSpPr>
          <p:nvPr>
            <p:ph type="title"/>
          </p:nvPr>
        </p:nvSpPr>
        <p:spPr>
          <a:xfrm>
            <a:off x="214313" y="5715000"/>
            <a:ext cx="3214687" cy="758825"/>
          </a:xfrm>
        </p:spPr>
        <p:txBody>
          <a:bodyPr/>
          <a:lstStyle/>
          <a:p>
            <a:pPr algn="l" eaLnBrk="1" hangingPunct="1"/>
            <a:r>
              <a:rPr lang="ru-RU" sz="3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Деловые</a:t>
            </a:r>
          </a:p>
        </p:txBody>
      </p:sp>
      <p:pic>
        <p:nvPicPr>
          <p:cNvPr id="18438" name="Объект 5"/>
          <p:cNvPicPr>
            <a:picLocks noChangeAspect="1"/>
          </p:cNvPicPr>
          <p:nvPr/>
        </p:nvPicPr>
        <p:blipFill>
          <a:blip r:embed="rId3"/>
          <a:srcRect l="6491" t="8469" r="5228" b="12296"/>
          <a:stretch>
            <a:fillRect/>
          </a:stretch>
        </p:blipFill>
        <p:spPr bwMode="auto">
          <a:xfrm>
            <a:off x="285750" y="3740150"/>
            <a:ext cx="4071938" cy="218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2"/>
          <p:cNvSpPr txBox="1">
            <a:spLocks/>
          </p:cNvSpPr>
          <p:nvPr/>
        </p:nvSpPr>
        <p:spPr bwMode="auto">
          <a:xfrm>
            <a:off x="6858000" y="142875"/>
            <a:ext cx="257175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2. Ролевые</a:t>
            </a:r>
          </a:p>
        </p:txBody>
      </p:sp>
      <p:pic>
        <p:nvPicPr>
          <p:cNvPr id="18440" name="Объект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88" y="1000125"/>
            <a:ext cx="3929062" cy="247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Заголовок 2"/>
          <p:cNvSpPr txBox="1">
            <a:spLocks/>
          </p:cNvSpPr>
          <p:nvPr/>
        </p:nvSpPr>
        <p:spPr bwMode="auto">
          <a:xfrm>
            <a:off x="6072188" y="5715000"/>
            <a:ext cx="3643312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defRPr/>
            </a:pPr>
            <a:r>
              <a:rPr lang="ru-RU" sz="3200">
                <a:latin typeface="Times New Roman" pitchFamily="18" charset="0"/>
                <a:ea typeface="+mj-ea"/>
                <a:cs typeface="Times New Roman" pitchFamily="18" charset="0"/>
              </a:rPr>
              <a:t>4. Комплексные</a:t>
            </a:r>
            <a:endParaRPr lang="ru-RU" sz="3200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8442" name="Объект 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7813" y="3714750"/>
            <a:ext cx="3500437" cy="224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313" y="71438"/>
            <a:ext cx="8229600" cy="1281112"/>
          </a:xfrm>
        </p:spPr>
        <p:txBody>
          <a:bodyPr/>
          <a:lstStyle/>
          <a:p>
            <a:pPr algn="l" eaLnBrk="1" hangingPunct="1"/>
            <a:r>
              <a:rPr lang="ru-RU" sz="3600" b="1" smtClean="0">
                <a:solidFill>
                  <a:srgbClr val="120274"/>
                </a:solidFill>
                <a:latin typeface="Arial Narrow" pitchFamily="34" charset="0"/>
              </a:rPr>
              <a:t>Цель игры </a:t>
            </a:r>
            <a:r>
              <a:rPr lang="ru-RU" sz="3600" smtClean="0">
                <a:solidFill>
                  <a:schemeClr val="tx1"/>
                </a:solidFill>
                <a:latin typeface="Arial Narrow" pitchFamily="34" charset="0"/>
              </a:rPr>
              <a:t>– пробудить интерес к познанию, науке, книге, учению. </a:t>
            </a:r>
          </a:p>
        </p:txBody>
      </p:sp>
      <p:sp>
        <p:nvSpPr>
          <p:cNvPr id="19459" name="TextBox 4"/>
          <p:cNvSpPr txBox="1">
            <a:spLocks noChangeArrowheads="1"/>
          </p:cNvSpPr>
          <p:nvPr/>
        </p:nvSpPr>
        <p:spPr bwMode="auto">
          <a:xfrm>
            <a:off x="1500188" y="1143000"/>
            <a:ext cx="6921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00B050"/>
                </a:solidFill>
                <a:latin typeface="Arial Black" pitchFamily="34" charset="0"/>
              </a:rPr>
              <a:t>+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2875" y="1785938"/>
            <a:ext cx="5214938" cy="44942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Способствуют повышению интереса, активизации и развитию мышления;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Несёт </a:t>
            </a:r>
            <a:r>
              <a:rPr lang="ru-RU" sz="22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здоровьесберегающий</a:t>
            </a:r>
            <a:r>
              <a:rPr lang="ru-RU" sz="22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фактор в развитии и обучении;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Идёт передача опыта старших поколений младшим;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Способствует использованию знаний в новой ситуации;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Является естественной формой труда ребёнка, приготовлением к будущей жизни;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6. Способствует объединению коллектива и формированию ответственности.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1" name="TextBox 7"/>
          <p:cNvSpPr txBox="1">
            <a:spLocks noChangeArrowheads="1"/>
          </p:cNvSpPr>
          <p:nvPr/>
        </p:nvSpPr>
        <p:spPr bwMode="auto">
          <a:xfrm>
            <a:off x="6845300" y="1055688"/>
            <a:ext cx="4413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>
                <a:solidFill>
                  <a:srgbClr val="FF0000"/>
                </a:solidFill>
                <a:latin typeface="Arial Black" pitchFamily="34" charset="0"/>
              </a:rPr>
              <a:t>-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86375" y="1714500"/>
            <a:ext cx="3857625" cy="4832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Сложность в организации и проблемы с дисциплиной;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Подготовка требует больших затрат времени, нежели её проведение;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Увлекаясь игровой оболочкой можно потерять образовательное содержание;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Невозможность использовать на любом материале;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Сложность в оценки учащихся.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200" dirty="0"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6"/>
          <p:cNvSpPr txBox="1">
            <a:spLocks noChangeArrowheads="1"/>
          </p:cNvSpPr>
          <p:nvPr/>
        </p:nvSpPr>
        <p:spPr bwMode="auto">
          <a:xfrm>
            <a:off x="142875" y="282575"/>
            <a:ext cx="8858250" cy="646113"/>
          </a:xfrm>
          <a:prstGeom prst="rect">
            <a:avLst/>
          </a:prstGeom>
          <a:gradFill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  <p:pic>
        <p:nvPicPr>
          <p:cNvPr id="8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1357290" y="1500173"/>
            <a:ext cx="6286544" cy="475520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555</TotalTime>
  <Words>277</Words>
  <Application>Microsoft Office PowerPoint</Application>
  <PresentationFormat>Экран (4:3)</PresentationFormat>
  <Paragraphs>38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7" baseType="lpstr">
      <vt:lpstr>Arial</vt:lpstr>
      <vt:lpstr>Georgia</vt:lpstr>
      <vt:lpstr>Wingdings 2</vt:lpstr>
      <vt:lpstr>Wingdings</vt:lpstr>
      <vt:lpstr>Calibri</vt:lpstr>
      <vt:lpstr>Arial Narrow</vt:lpstr>
      <vt:lpstr>Times New Roman</vt:lpstr>
      <vt:lpstr>Arial Black</vt:lpstr>
      <vt:lpstr>Официальная</vt:lpstr>
      <vt:lpstr>Игровые технологии на уроках в начальной школе</vt:lpstr>
      <vt:lpstr>«Игра – это огромное светлое окно, через которое в духовный мир ребёнка вливается живительный поток представлений, понятий об окружающем мире. Игра – это искра, зажигающая огонёк пытливости и любознательности».                              </vt:lpstr>
      <vt:lpstr>Требования к игре, обеспечивающие привлекательность игр:</vt:lpstr>
      <vt:lpstr>Слайд 4</vt:lpstr>
      <vt:lpstr>Слайд 5</vt:lpstr>
      <vt:lpstr>3. Деловые</vt:lpstr>
      <vt:lpstr>Цель игры – пробудить интерес к познанию, науке, книге, учению. 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Применение игровых технологий на уроках в начальной школе</dc:title>
  <dc:creator>ACER</dc:creator>
  <cp:lastModifiedBy>AdminAnna</cp:lastModifiedBy>
  <cp:revision>53</cp:revision>
  <dcterms:created xsi:type="dcterms:W3CDTF">2015-10-22T16:21:00Z</dcterms:created>
  <dcterms:modified xsi:type="dcterms:W3CDTF">2019-05-18T16:41:33Z</dcterms:modified>
</cp:coreProperties>
</file>