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72" r:id="rId4"/>
    <p:sldId id="278" r:id="rId5"/>
    <p:sldId id="279" r:id="rId6"/>
    <p:sldId id="277" r:id="rId7"/>
    <p:sldId id="276" r:id="rId8"/>
    <p:sldId id="258" r:id="rId9"/>
    <p:sldId id="280" r:id="rId10"/>
    <p:sldId id="281" r:id="rId11"/>
    <p:sldId id="282" r:id="rId12"/>
    <p:sldId id="283" r:id="rId13"/>
    <p:sldId id="266" r:id="rId14"/>
    <p:sldId id="271" r:id="rId15"/>
    <p:sldId id="260" r:id="rId1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00"/>
    <a:srgbClr val="FF7C80"/>
    <a:srgbClr val="990000"/>
    <a:srgbClr val="FF0000"/>
    <a:srgbClr val="FF3300"/>
    <a:srgbClr val="FF9900"/>
    <a:srgbClr val="FFCC00"/>
    <a:srgbClr val="EBE4B3"/>
    <a:srgbClr val="3333FF"/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A2B1263-BB78-48F6-977C-3E69413967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C9C1E47F-E786-4A47-83A3-7B6B633AEF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37CD55A-4EE8-41AF-A827-766F67B2DF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84C773-CF20-4333-A2E2-1F2A0A60E2FC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A2B1263-BB78-48F6-977C-3E69413967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C9C1E47F-E786-4A47-83A3-7B6B633AEF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37CD55A-4EE8-41AF-A827-766F67B2DF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8FCDBE-D6AF-4C77-AB63-19436E3BAE56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A2B1263-BB78-48F6-977C-3E69413967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C9C1E47F-E786-4A47-83A3-7B6B633AEF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37CD55A-4EE8-41AF-A827-766F67B2DF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937E03-C5B9-4A15-BFA6-9012BDD8E73E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A2B1263-BB78-48F6-977C-3E69413967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C9C1E47F-E786-4A47-83A3-7B6B633AEF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37CD55A-4EE8-41AF-A827-766F67B2DF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42B276-5B50-474A-9EDC-C19F971D5F7D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0A2B1263-BB78-48F6-977C-3E69413967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C9C1E47F-E786-4A47-83A3-7B6B633AEF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037CD55A-4EE8-41AF-A827-766F67B2DF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E4CB2A-AB12-4A2F-B056-EFCA62F501F1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A2B1263-BB78-48F6-977C-3E69413967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9C1E47F-E786-4A47-83A3-7B6B633AEF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37CD55A-4EE8-41AF-A827-766F67B2DF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FD9141-7D44-4D71-B2D3-E98EC0781E7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0A2B1263-BB78-48F6-977C-3E69413967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C9C1E47F-E786-4A47-83A3-7B6B633AEF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037CD55A-4EE8-41AF-A827-766F67B2DF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866A1-C2E4-4E87-B9D3-D9D77605361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0A2B1263-BB78-48F6-977C-3E69413967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C9C1E47F-E786-4A47-83A3-7B6B633AEF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037CD55A-4EE8-41AF-A827-766F67B2DF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3C246F-EE96-47D7-B5DD-9C705140A24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0A2B1263-BB78-48F6-977C-3E69413967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C9C1E47F-E786-4A47-83A3-7B6B633AEF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037CD55A-4EE8-41AF-A827-766F67B2DF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9365DB-8E1B-4D40-B38B-83230CBD7CE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A2B1263-BB78-48F6-977C-3E69413967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9C1E47F-E786-4A47-83A3-7B6B633AEF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37CD55A-4EE8-41AF-A827-766F67B2DF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7486CB-FF31-4E36-8EF5-AA5EC0AD5653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  <p:transition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A2B1263-BB78-48F6-977C-3E694139674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C9C1E47F-E786-4A47-83A3-7B6B633AEF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037CD55A-4EE8-41AF-A827-766F67B2DF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8265DD-3A5A-4FD3-8667-E2EA76077DAF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Ovr>
    <a:masterClrMapping/>
  </p:clrMapOvr>
  <p:transition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0A2B1263-BB78-48F6-977C-3E694139674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C9C1E47F-E786-4A47-83A3-7B6B633AEF0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037CD55A-4EE8-41AF-A827-766F67B2DFE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D9F61867-1109-4093-9743-C0125C74F59A}" type="slidenum">
              <a:rPr lang="ru-RU" altLang="ru-RU"/>
              <a:pPr/>
              <a:t>‹#›</a:t>
            </a:fld>
            <a:endParaRPr lang="ru-RU" alt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s://afez.ru/zagadki-dlya-detej-s-otvetami/frukty/yabloko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0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5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8.png"/><Relationship Id="rId7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13.png"/><Relationship Id="rId10" Type="http://schemas.openxmlformats.org/officeDocument/2006/relationships/image" Target="../media/image30.jpeg"/><Relationship Id="rId4" Type="http://schemas.openxmlformats.org/officeDocument/2006/relationships/image" Target="../media/image12.png"/><Relationship Id="rId9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liom10.ru/wp-content/uploads/2016/07/%D1%80%D0%B0%D0%B7%D0%B2%D0%B8%D1%82%D0%B8%D0%B5-%D0%B8%D0%BD%D1%82%D0%B5%D0%BB%D0%BB%D0%B5%D0%BA%D1%82%D0%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692696"/>
            <a:ext cx="2448272" cy="2631892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39552" y="764704"/>
            <a:ext cx="2952328" cy="23812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08104" y="3861048"/>
            <a:ext cx="2924175" cy="2190750"/>
          </a:xfrm>
          <a:prstGeom prst="rect">
            <a:avLst/>
          </a:prstGeom>
        </p:spPr>
      </p:pic>
      <p:pic>
        <p:nvPicPr>
          <p:cNvPr id="19" name="Рисунок 18" descr="depositphotos_17179401-stock-photo-thinking-kid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331640" y="3210586"/>
            <a:ext cx="1944216" cy="2884065"/>
          </a:xfrm>
          <a:prstGeom prst="rect">
            <a:avLst/>
          </a:prstGeom>
        </p:spPr>
      </p:pic>
      <p:pic>
        <p:nvPicPr>
          <p:cNvPr id="20" name="Рисунок 19" descr="i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139952" y="2276873"/>
            <a:ext cx="1448977" cy="24482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75856" y="764704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1196752"/>
            <a:ext cx="43924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None/>
            </a:pP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3501008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39552" y="556904"/>
            <a:ext cx="78488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043608" y="1617767"/>
            <a:ext cx="74168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1135924"/>
            <a:ext cx="813690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своей педагогической практике я использую метод мыслительных карт: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при формировании фонематических умений;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  при работе по развитию лексики;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при формировании грамматических категорий;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при работе по развитию связной речи;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-как представление результатов проектной деятельности;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при работе с родителями.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3557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75856" y="764704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1196752"/>
            <a:ext cx="43924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None/>
            </a:pP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3501008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39552" y="556904"/>
            <a:ext cx="78488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043608" y="1617767"/>
            <a:ext cx="74168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1335978"/>
            <a:ext cx="813690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пополнился словарный запас;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улучшилась лексико-грамматическая структура речи;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научились связно, последовательно излагать свои мысли, рассказывать о событиях из окружающей жизни. С ее помощью дети быстрее и легче запоминают и вспоминают нужные факты.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836713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Положительная динамика в речевом развитии :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3557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75856" y="764704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764704"/>
            <a:ext cx="58326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None/>
            </a:pPr>
            <a:r>
              <a:rPr lang="ru-RU" sz="2000" b="1" dirty="0" smtClean="0">
                <a:latin typeface="Garamond" pitchFamily="18" charset="0"/>
                <a:cs typeface="Times New Roman" pitchFamily="18" charset="0"/>
              </a:rPr>
              <a:t> Мыслительная карта </a:t>
            </a:r>
          </a:p>
          <a:p>
            <a:pPr algn="ctr" eaLnBrk="1" hangingPunct="1">
              <a:buNone/>
            </a:pP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«Самое вкусное и полезное блюдо » </a:t>
            </a:r>
            <a:r>
              <a:rPr lang="ru-RU" sz="2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3501008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395536" y="796932"/>
            <a:ext cx="78488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043608" y="1340768"/>
            <a:ext cx="741682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1951531"/>
            <a:ext cx="81369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908720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Скругленная соединительная линия 14"/>
          <p:cNvCxnSpPr/>
          <p:nvPr/>
        </p:nvCxnSpPr>
        <p:spPr>
          <a:xfrm rot="5400000">
            <a:off x="3995936" y="2996952"/>
            <a:ext cx="720080" cy="288032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Скругленная соединительная линия 18"/>
          <p:cNvCxnSpPr/>
          <p:nvPr/>
        </p:nvCxnSpPr>
        <p:spPr>
          <a:xfrm rot="16200000" flipH="1">
            <a:off x="3743908" y="4329100"/>
            <a:ext cx="432048" cy="72008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кругленная соединительная линия 20"/>
          <p:cNvCxnSpPr>
            <a:stCxn id="40" idx="0"/>
          </p:cNvCxnSpPr>
          <p:nvPr/>
        </p:nvCxnSpPr>
        <p:spPr>
          <a:xfrm rot="16200000" flipV="1">
            <a:off x="3077834" y="2474894"/>
            <a:ext cx="432048" cy="756084"/>
          </a:xfrm>
          <a:prstGeom prst="curved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>
            <a:endCxn id="22" idx="7"/>
          </p:cNvCxnSpPr>
          <p:nvPr/>
        </p:nvCxnSpPr>
        <p:spPr>
          <a:xfrm rot="10800000" flipV="1">
            <a:off x="3048976" y="4221088"/>
            <a:ext cx="442904" cy="346186"/>
          </a:xfrm>
          <a:prstGeom prst="curvedConnector2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Овал 32"/>
          <p:cNvSpPr/>
          <p:nvPr/>
        </p:nvSpPr>
        <p:spPr>
          <a:xfrm>
            <a:off x="3707904" y="4149080"/>
            <a:ext cx="2808312" cy="2160240"/>
          </a:xfrm>
          <a:prstGeom prst="ellipse">
            <a:avLst/>
          </a:prstGeom>
          <a:solidFill>
            <a:srgbClr val="FF7C8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Румяный шар растет на ветке.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Такое любят взрослые и детки,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И даже это любят бабочки,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Все потому что наливное (</a:t>
            </a:r>
            <a:r>
              <a:rPr lang="ru-RU" sz="1400" dirty="0" smtClean="0">
                <a:solidFill>
                  <a:srgbClr val="C00000"/>
                </a:solidFill>
              </a:rPr>
              <a:t>?</a:t>
            </a:r>
            <a:r>
              <a:rPr lang="ru-RU" sz="1400" dirty="0" smtClean="0">
                <a:solidFill>
                  <a:schemeClr val="tx1"/>
                </a:solidFill>
              </a:rPr>
              <a:t>)</a:t>
            </a:r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35" name="Скругленная соединительная линия 34"/>
          <p:cNvCxnSpPr/>
          <p:nvPr/>
        </p:nvCxnSpPr>
        <p:spPr>
          <a:xfrm rot="10800000" flipV="1">
            <a:off x="611560" y="4005064"/>
            <a:ext cx="2448272" cy="360040"/>
          </a:xfrm>
          <a:prstGeom prst="curvedConnector3">
            <a:avLst>
              <a:gd name="adj1" fmla="val 50000"/>
            </a:avLst>
          </a:prstGeom>
          <a:ln w="38100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41"/>
          <p:cNvCxnSpPr/>
          <p:nvPr/>
        </p:nvCxnSpPr>
        <p:spPr>
          <a:xfrm flipV="1">
            <a:off x="6084168" y="2276872"/>
            <a:ext cx="1008112" cy="288032"/>
          </a:xfrm>
          <a:prstGeom prst="curvedConnector3">
            <a:avLst>
              <a:gd name="adj1" fmla="val 50000"/>
            </a:avLst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635896" y="37890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0" name="Овал 19"/>
          <p:cNvSpPr/>
          <p:nvPr/>
        </p:nvSpPr>
        <p:spPr>
          <a:xfrm>
            <a:off x="6228184" y="3933056"/>
            <a:ext cx="2520280" cy="2304256"/>
          </a:xfrm>
          <a:prstGeom prst="ellipse">
            <a:avLst/>
          </a:prstGeom>
          <a:solidFill>
            <a:srgbClr val="FFCC00"/>
          </a:solidFill>
          <a:ln>
            <a:solidFill>
              <a:srgbClr val="C00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за фрукт на вкус хорош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на лампочку похож,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Бок зеленый солнцем греет,</a:t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желтеет и краснеет (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467544" y="4293096"/>
            <a:ext cx="3024336" cy="1872208"/>
          </a:xfrm>
          <a:prstGeom prst="ellipse">
            <a:avLst/>
          </a:prstGeom>
          <a:solidFill>
            <a:srgbClr val="FF9900"/>
          </a:solidFill>
          <a:ln>
            <a:solidFill>
              <a:srgbClr val="C0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</a:t>
            </a:r>
            <a:r>
              <a:rPr lang="ru-RU" sz="1400" dirty="0" smtClean="0">
                <a:solidFill>
                  <a:schemeClr val="tx1"/>
                </a:solidFill>
              </a:rPr>
              <a:t>Апельсина брат родной: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 золотистой кожурой,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Дольки в тонкой оболочке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Только меньше фрукт росточком (</a:t>
            </a:r>
            <a:r>
              <a:rPr lang="ru-RU" sz="1400" dirty="0" smtClean="0">
                <a:solidFill>
                  <a:srgbClr val="C00000"/>
                </a:solidFill>
              </a:rPr>
              <a:t>?</a:t>
            </a:r>
            <a:r>
              <a:rPr lang="ru-RU" sz="14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3" name="Овал 22"/>
          <p:cNvSpPr/>
          <p:nvPr/>
        </p:nvSpPr>
        <p:spPr>
          <a:xfrm>
            <a:off x="539552" y="1412776"/>
            <a:ext cx="3744416" cy="1224136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Этот сладкий фрукт растет В жарких странах круглый год.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Очень любят обезьяны</a:t>
            </a:r>
            <a:br>
              <a:rPr lang="ru-RU" sz="1400" dirty="0" smtClean="0">
                <a:solidFill>
                  <a:schemeClr val="tx1"/>
                </a:solidFill>
              </a:rPr>
            </a:br>
            <a:r>
              <a:rPr lang="ru-RU" sz="1400" dirty="0" smtClean="0">
                <a:solidFill>
                  <a:schemeClr val="tx1"/>
                </a:solidFill>
              </a:rPr>
              <a:t>Кушать спелые (</a:t>
            </a:r>
            <a:r>
              <a:rPr lang="ru-RU" sz="1400" dirty="0" smtClean="0">
                <a:solidFill>
                  <a:srgbClr val="C00000"/>
                </a:solidFill>
              </a:rPr>
              <a:t>?</a:t>
            </a:r>
            <a:r>
              <a:rPr lang="ru-RU" sz="1400" dirty="0" smtClean="0">
                <a:solidFill>
                  <a:schemeClr val="tx1"/>
                </a:solidFill>
              </a:rPr>
              <a:t>)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-669393188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Румяный шар растет на ветке.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Такое любят взрослые и детки,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И даже это любят бабочки,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Все потому что наливное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Источник: </a:t>
            </a:r>
            <a:r>
              <a:rPr kumimoji="0" lang="ru-RU" sz="1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 tooltip="Загадки про Яблоко для детей с ответами"/>
              </a:rPr>
              <a:t>Загадки про Яблоко для детей с ответами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-669393188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Румяный шар растет на ветке.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Такое любят взрослые и детки,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И даже это любят бабочки,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Все потому что наливное</a:t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Источник: </a:t>
            </a:r>
            <a:r>
              <a:rPr kumimoji="0" lang="ru-RU" sz="17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2" tooltip="Загадки про Яблоко для детей с ответами"/>
              </a:rPr>
              <a:t>Загадки про Яблоко для детей с ответами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54" name="Скругленная соединительная линия 53"/>
          <p:cNvCxnSpPr/>
          <p:nvPr/>
        </p:nvCxnSpPr>
        <p:spPr>
          <a:xfrm rot="10800000">
            <a:off x="2699792" y="2996952"/>
            <a:ext cx="576064" cy="360040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Овал 59"/>
          <p:cNvSpPr/>
          <p:nvPr/>
        </p:nvSpPr>
        <p:spPr>
          <a:xfrm>
            <a:off x="395536" y="2636912"/>
            <a:ext cx="2520280" cy="1584176"/>
          </a:xfrm>
          <a:prstGeom prst="ellipse">
            <a:avLst/>
          </a:prstGeom>
          <a:solidFill>
            <a:srgbClr val="92D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eaLnBrk="1" hangingPunct="1"/>
            <a:r>
              <a:rPr lang="ru-RU" sz="1400" dirty="0" smtClean="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rPr>
              <a:t>Близнецы на тонкой ветке .Все лозы родные детки.</a:t>
            </a:r>
          </a:p>
          <a:p>
            <a:pPr lvl="0" algn="ctr" eaLnBrk="1" hangingPunct="1"/>
            <a:r>
              <a:rPr lang="ru-RU" sz="1400" dirty="0" smtClean="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rPr>
              <a:t> Гостю каждый в доме рад. Это сладкий.(</a:t>
            </a:r>
            <a:r>
              <a:rPr lang="ru-RU" sz="1400" dirty="0" smtClean="0">
                <a:solidFill>
                  <a:srgbClr val="C00000"/>
                </a:solidFill>
                <a:latin typeface="Arial Unicode MS" pitchFamily="34" charset="-128"/>
                <a:cs typeface="Arial" pitchFamily="34" charset="0"/>
              </a:rPr>
              <a:t>?</a:t>
            </a:r>
            <a:r>
              <a:rPr lang="ru-RU" sz="1400" dirty="0" smtClean="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rPr>
              <a:t>)</a:t>
            </a: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105489"/>
            <a:ext cx="21993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Рисунок 25" descr="dac8b3e848de01d28455c27a1f6a3abb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427984" y="2204864"/>
            <a:ext cx="1656184" cy="1376604"/>
          </a:xfrm>
          <a:prstGeom prst="rect">
            <a:avLst/>
          </a:prstGeom>
          <a:ln w="38100">
            <a:solidFill>
              <a:srgbClr val="006600"/>
            </a:solidFill>
          </a:ln>
        </p:spPr>
      </p:pic>
      <p:cxnSp>
        <p:nvCxnSpPr>
          <p:cNvPr id="59" name="Скругленная соединительная линия 58"/>
          <p:cNvCxnSpPr/>
          <p:nvPr/>
        </p:nvCxnSpPr>
        <p:spPr>
          <a:xfrm>
            <a:off x="4139952" y="4005064"/>
            <a:ext cx="2376264" cy="288032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/>
          <p:nvPr/>
        </p:nvSpPr>
        <p:spPr>
          <a:xfrm>
            <a:off x="3131840" y="3068960"/>
            <a:ext cx="1080120" cy="1152128"/>
          </a:xfrm>
          <a:prstGeom prst="roundRect">
            <a:avLst/>
          </a:prstGeom>
          <a:solidFill>
            <a:srgbClr val="FF7C8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продукты</a:t>
            </a:r>
            <a:endParaRPr lang="ru-RU" sz="1400" dirty="0">
              <a:solidFill>
                <a:schemeClr val="tx1"/>
              </a:solidFill>
            </a:endParaRPr>
          </a:p>
        </p:txBody>
      </p:sp>
      <p:cxnSp>
        <p:nvCxnSpPr>
          <p:cNvPr id="52" name="Скругленная соединительная линия 51"/>
          <p:cNvCxnSpPr/>
          <p:nvPr/>
        </p:nvCxnSpPr>
        <p:spPr>
          <a:xfrm rot="10800000" flipV="1">
            <a:off x="3419872" y="5733256"/>
            <a:ext cx="504056" cy="216024"/>
          </a:xfrm>
          <a:prstGeom prst="curvedConnector3">
            <a:avLst>
              <a:gd name="adj1" fmla="val 50000"/>
            </a:avLst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43557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>
            <a:extLst>
              <a:ext uri="{FF2B5EF4-FFF2-40B4-BE49-F238E27FC236}">
                <a16:creationId xmlns:a16="http://schemas.microsoft.com/office/drawing/2014/main" xmlns="" id="{4C281A62-D2BC-4554-AEEE-7D1EC59D15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576" y="1556792"/>
            <a:ext cx="8001056" cy="2357454"/>
          </a:xfrm>
          <a:blipFill dpi="0" rotWithShape="1">
            <a:blip r:embed="rId2" cstate="screen"/>
            <a:srcRect/>
            <a:stretch>
              <a:fillRect/>
            </a:stretch>
          </a:blipFill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Вопрос:</a:t>
            </a:r>
            <a:b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>В условиях реализации ФГОС использование метода ментальной карты позволяет осуществлять интеграцию каких образовательных областей  ? </a:t>
            </a:r>
            <a:br>
              <a:rPr lang="ru-RU" sz="2400" dirty="0" smtClean="0"/>
            </a:br>
            <a:r>
              <a:rPr lang="ru-RU" sz="2400" b="1" dirty="0" smtClean="0">
                <a:ln w="11430"/>
                <a:solidFill>
                  <a:schemeClr val="tx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9219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20df76943c2a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20df76943c2a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AutoShape 2" descr="https://images.freeimages.com/images/premium/previews/4416/44165892-question-mark-character-with-notepa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6" name="AutoShape 4" descr="https://images.freeimages.com/images/premium/previews/4416/44165892-question-mark-character-with-notepa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8" name="AutoShape 6" descr="https://images.freeimages.com/images/premium/previews/4416/44165892-question-mark-character-with-notepa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44165892-question-mark-character-with-notepad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24128" y="3979938"/>
            <a:ext cx="1224136" cy="15727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>
            <a:extLst>
              <a:ext uri="{FF2B5EF4-FFF2-40B4-BE49-F238E27FC236}">
                <a16:creationId xmlns:a16="http://schemas.microsoft.com/office/drawing/2014/main" xmlns="" id="{4C281A62-D2BC-4554-AEEE-7D1EC59D15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5576" y="332656"/>
            <a:ext cx="8064896" cy="4392488"/>
          </a:xfrm>
          <a:blipFill dpi="0" rotWithShape="1">
            <a:blip r:embed="rId2" cstate="screen"/>
            <a:srcRect/>
            <a:stretch>
              <a:fillRect/>
            </a:stretch>
          </a:blipFill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Calibri Light" pitchFamily="34" charset="0"/>
                <a:ea typeface="Times New Roman" pitchFamily="18" charset="0"/>
                <a:cs typeface="Times New Roman" pitchFamily="18" charset="0"/>
              </a:rPr>
              <a:t>К.Д.Ушинский писал: </a:t>
            </a:r>
            <a:r>
              <a:rPr lang="ru-RU" sz="2400" b="1" i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«Учите ребенка каким-нибудь известным ему пяти словам- он будет долго и напрасно мучиться, 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свяжите двадцать таких слов с картинками, и он усвоит на лету»</a:t>
            </a:r>
            <a:endParaRPr lang="ru-RU" sz="2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9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575442" flipV="1">
            <a:off x="4286018" y="627968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20df76943c2a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772816"/>
            <a:ext cx="10080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20df76943c2a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861048"/>
            <a:ext cx="10080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s://botana.cc/prepod/_bloks/pic/zgcatqj-0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115616" y="3501008"/>
            <a:ext cx="2808312" cy="26642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 descr="18968a3ae6d8"/>
          <p:cNvSpPr>
            <a:spLocks noGrp="1" noChangeArrowheads="1"/>
          </p:cNvSpPr>
          <p:nvPr>
            <p:ph type="body" idx="1"/>
          </p:nvPr>
        </p:nvSpPr>
        <p:spPr>
          <a:xfrm>
            <a:off x="500063" y="857250"/>
            <a:ext cx="8229600" cy="5218113"/>
          </a:xfrm>
          <a:blipFill dpi="0" rotWithShape="1">
            <a:blip r:embed="rId2" cstate="screen"/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altLang="ru-RU" dirty="0" smtClean="0"/>
          </a:p>
          <a:p>
            <a:pPr algn="ctr" eaLnBrk="1" hangingPunct="1"/>
            <a:endParaRPr lang="ru-RU" altLang="ru-RU" sz="2000" dirty="0" smtClean="0"/>
          </a:p>
        </p:txBody>
      </p:sp>
      <p:pic>
        <p:nvPicPr>
          <p:cNvPr id="10243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6">
            <a:extLst>
              <a:ext uri="{FF2B5EF4-FFF2-40B4-BE49-F238E27FC236}">
                <a16:creationId xmlns:a16="http://schemas.microsoft.com/office/drawing/2014/main" xmlns="" id="{6632E59A-4BC4-4230-95A5-B7D0C5D148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1538" y="620688"/>
            <a:ext cx="6596806" cy="2304256"/>
          </a:xfrm>
          <a:blipFill dpi="0" rotWithShape="1">
            <a:blip r:embed="rId4" cstate="screen"/>
            <a:srcRect/>
            <a:stretch>
              <a:fillRect/>
            </a:stretch>
          </a:blipFill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67B69632-F769-40AF-B2B3-151CF11FF12A}"/>
              </a:ext>
            </a:extLst>
          </p:cNvPr>
          <p:cNvSpPr txBox="1"/>
          <p:nvPr/>
        </p:nvSpPr>
        <p:spPr>
          <a:xfrm>
            <a:off x="1907705" y="908720"/>
            <a:ext cx="4896544" cy="120032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</a:p>
        </p:txBody>
      </p:sp>
      <p:pic>
        <p:nvPicPr>
          <p:cNvPr id="10246" name="Picture 8" descr="e76aee9fd65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92280" y="1124744"/>
            <a:ext cx="40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e76aee9fd656"/>
          <p:cNvPicPr>
            <a:picLocks noChangeAspect="1" noChangeArrowheads="1"/>
          </p:cNvPicPr>
          <p:nvPr/>
        </p:nvPicPr>
        <p:blipFill>
          <a:blip r:embed="rId6" cstate="screen"/>
          <a:srcRect r="-6669"/>
          <a:stretch>
            <a:fillRect/>
          </a:stretch>
        </p:blipFill>
        <p:spPr bwMode="auto">
          <a:xfrm>
            <a:off x="1259632" y="548680"/>
            <a:ext cx="4318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www.o-krohe.ru/images/article/orig/2017/10/samye-populyarnye-nastolnye-igry-dlya-detej-5-6-let-5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339752" y="2780928"/>
            <a:ext cx="3818465" cy="318125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64254" flipV="1">
            <a:off x="4787900" y="6092825"/>
            <a:ext cx="5762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7" descr="20df76943c2a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387053">
            <a:off x="1065213" y="244475"/>
            <a:ext cx="90646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8" descr="20df76943c2a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-2578722">
            <a:off x="192088" y="328613"/>
            <a:ext cx="1008062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CA30B078-5DE1-4E6D-878F-23F6D90FECC0}"/>
              </a:ext>
            </a:extLst>
          </p:cNvPr>
          <p:cNvSpPr txBox="1"/>
          <p:nvPr/>
        </p:nvSpPr>
        <p:spPr>
          <a:xfrm rot="21002922">
            <a:off x="1640091" y="2773239"/>
            <a:ext cx="5946949" cy="147732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«Мыслительные карты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(ментальные карты) как средство </a:t>
            </a: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речевого развития дошкольников»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</a:endParaRPr>
          </a:p>
          <a:p>
            <a:pPr algn="ctr" eaLnBrk="1" hangingPunct="1"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54" name="TextBox 5"/>
          <p:cNvSpPr txBox="1">
            <a:spLocks noChangeArrowheads="1"/>
          </p:cNvSpPr>
          <p:nvPr/>
        </p:nvSpPr>
        <p:spPr bwMode="auto">
          <a:xfrm rot="-549145">
            <a:off x="1166813" y="1377950"/>
            <a:ext cx="6308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algn="ctr" eaLnBrk="1" hangingPunct="1"/>
            <a:r>
              <a:rPr lang="ru-RU" alt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Иркутского районного муниципального образования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TextBox 7"/>
          <p:cNvSpPr txBox="1">
            <a:spLocks noChangeArrowheads="1"/>
          </p:cNvSpPr>
          <p:nvPr/>
        </p:nvSpPr>
        <p:spPr bwMode="auto">
          <a:xfrm rot="-530965">
            <a:off x="4063590" y="4023280"/>
            <a:ext cx="4105275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lvl="0" eaLnBrk="1" hangingPunct="1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 кв.категории </a:t>
            </a:r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Головченко Татьяна Геннадьевна</a:t>
            </a:r>
          </a:p>
          <a:p>
            <a:pPr eaLnBrk="1" hangingPunct="1"/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2018год</a:t>
            </a:r>
            <a:endParaRPr lang="ru-RU" alt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1008064" y="692152"/>
            <a:ext cx="8135936" cy="5587536"/>
          </a:xfrm>
          <a:blipFill dpi="0" rotWithShape="1">
            <a:blip r:embed="rId2" cstate="screen"/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b="1" dirty="0" smtClean="0">
                <a:latin typeface="Cambria" pitchFamily="18" charset="0"/>
                <a:ea typeface="Cambria" pitchFamily="18" charset="0"/>
              </a:rPr>
              <a:t>Актуальность</a:t>
            </a:r>
            <a:r>
              <a:rPr lang="ru-RU" altLang="ru-RU" sz="2800" b="1" dirty="0" smtClean="0">
                <a:latin typeface="Cambria" pitchFamily="18" charset="0"/>
                <a:ea typeface="Cambria" pitchFamily="18" charset="0"/>
              </a:rPr>
              <a:t> </a:t>
            </a:r>
          </a:p>
          <a:p>
            <a:pPr algn="ctr" eaLnBrk="1" hangingPunct="1">
              <a:buFontTx/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 descr="20df76943c2a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7" descr="20df76943c2a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28327">
            <a:off x="7400672" y="-70645"/>
            <a:ext cx="967391" cy="1525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C:\Documents and Settings\user\Рабочий стол\fgos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794" y="1231900"/>
            <a:ext cx="3582713" cy="1252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259632" y="2834086"/>
            <a:ext cx="4896544" cy="1170978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…новые идеи, подходы, формы и методы работы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педагогической деятельности…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4744" y="4509120"/>
            <a:ext cx="4169624" cy="924419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 мыслительных карт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5659004" y="2344882"/>
            <a:ext cx="484632" cy="48920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трелка вниз 2"/>
          <p:cNvSpPr/>
          <p:nvPr/>
        </p:nvSpPr>
        <p:spPr>
          <a:xfrm>
            <a:off x="5364088" y="4005064"/>
            <a:ext cx="537232" cy="622653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914854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683568" y="620688"/>
            <a:ext cx="8064895" cy="5308625"/>
          </a:xfrm>
          <a:blipFill dpi="0" rotWithShape="1">
            <a:blip r:embed="rId2" cstate="screen"/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800" b="1" dirty="0" smtClean="0">
                <a:latin typeface="Cambria" pitchFamily="18" charset="0"/>
                <a:ea typeface="Cambria" pitchFamily="18" charset="0"/>
              </a:rPr>
              <a:t> </a:t>
            </a:r>
          </a:p>
          <a:p>
            <a:pPr algn="ctr" eaLnBrk="1" hangingPunct="1">
              <a:buFontTx/>
              <a:buNone/>
            </a:pPr>
            <a:endParaRPr lang="ru-RU" altLang="ru-RU" sz="2800" b="1" dirty="0" smtClean="0">
              <a:latin typeface="Cambria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Мыслительные карты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 это техника  визуализации мышления,  в виде схем и рисунков. 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eaLnBrk="1" hangingPunct="1"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Мыслительная  карта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это уникальный и простой метод запоминания и систематизации информации, с помощью которого развиваются как творческие, так и речевые способности детей, активизируется память и мышление.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 descr="20df76943c2a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7" descr="20df76943c2a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woottontalks.co.uk/images/Guests/tonyb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196752"/>
            <a:ext cx="2376264" cy="1987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Админ\Desktop\воспитатель года\236802_3392168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64288" y="836712"/>
            <a:ext cx="1440160" cy="20882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75856" y="764704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История появления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1196752"/>
            <a:ext cx="43924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None/>
            </a:pP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«</a:t>
            </a:r>
            <a:r>
              <a:rPr lang="ru-RU" sz="16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интеллект-карт</a:t>
            </a: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был создан американским учёным и бизнесменом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Тони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Бьюзеном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По-английски он называется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maps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Буквально слово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mind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означает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"ум",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 слово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maps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"карты".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итоге получаются "карты ума". Но чаще всего в переводах используется термин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интеллект-карты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3501008"/>
            <a:ext cx="43924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мир дошкольных технологий, мыслительные (ментальные ) карты пришли благодаря кандидату педагогических наук, доценту кафедры логопедии Ставропольского государственного педагогического института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Валентине Михайловне Акименко 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которая предложила использовать этот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для развития связной речи у детей.</a:t>
            </a:r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94" name="Picture 46" descr="В. М. Акименко - Новые логопедические технологи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717032"/>
            <a:ext cx="1196030" cy="1879477"/>
          </a:xfrm>
          <a:prstGeom prst="rect">
            <a:avLst/>
          </a:prstGeom>
          <a:noFill/>
        </p:spPr>
      </p:pic>
      <p:pic>
        <p:nvPicPr>
          <p:cNvPr id="2096" name="Picture 48" descr="https://sspi.ru/source/images/pps/akimenk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573016"/>
            <a:ext cx="1428750" cy="1714500"/>
          </a:xfrm>
          <a:prstGeom prst="rect">
            <a:avLst/>
          </a:prstGeom>
          <a:noFill/>
        </p:spPr>
      </p:pic>
      <p:pic>
        <p:nvPicPr>
          <p:cNvPr id="2098" name="Picture 50" descr="Валентина Акименко - Развивающее чтение обложка книг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24328" y="4293096"/>
            <a:ext cx="1104900" cy="1781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43557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свиток 1"/>
          <p:cNvSpPr/>
          <p:nvPr/>
        </p:nvSpPr>
        <p:spPr>
          <a:xfrm>
            <a:off x="4067944" y="836712"/>
            <a:ext cx="4320480" cy="5184576"/>
          </a:xfrm>
          <a:prstGeom prst="verticalScroll">
            <a:avLst/>
          </a:prstGeom>
          <a:blipFill>
            <a:blip r:embed="rId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1466850">
              <a:lnSpc>
                <a:spcPct val="90000"/>
              </a:lnSpc>
              <a:spcAft>
                <a:spcPct val="35000"/>
              </a:spcAft>
            </a:pPr>
            <a:endParaRPr lang="ru-RU" sz="2000" dirty="0" smtClean="0">
              <a:solidFill>
                <a:schemeClr val="tx1"/>
              </a:solidFill>
            </a:endParaRPr>
          </a:p>
          <a:p>
            <a:pPr lvl="0" algn="ctr" defTabSz="1466850">
              <a:lnSpc>
                <a:spcPct val="90000"/>
              </a:lnSpc>
              <a:spcAft>
                <a:spcPct val="35000"/>
              </a:spcAft>
            </a:pPr>
            <a:endParaRPr lang="ru-RU" sz="2000" dirty="0">
              <a:solidFill>
                <a:schemeClr val="tx1"/>
              </a:solidFill>
            </a:endParaRPr>
          </a:p>
          <a:p>
            <a:pPr lvl="0" algn="ctr" defTabSz="1466850">
              <a:lnSpc>
                <a:spcPct val="90000"/>
              </a:lnSpc>
              <a:spcAft>
                <a:spcPct val="35000"/>
              </a:spcAft>
            </a:pPr>
            <a:endParaRPr lang="ru-RU" sz="2000" dirty="0">
              <a:solidFill>
                <a:schemeClr val="tx1"/>
              </a:solidFill>
            </a:endParaRPr>
          </a:p>
          <a:p>
            <a:pPr lvl="0" algn="ctr" defTabSz="1466850">
              <a:lnSpc>
                <a:spcPct val="90000"/>
              </a:lnSpc>
              <a:spcAft>
                <a:spcPct val="3500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Полезные свойства ментальных карт</a:t>
            </a:r>
          </a:p>
          <a:p>
            <a:pPr marL="342900" lvl="0" indent="-342900" defTabSz="622300">
              <a:lnSpc>
                <a:spcPct val="90000"/>
              </a:lnSpc>
              <a:spcAft>
                <a:spcPct val="35000"/>
              </a:spcAft>
              <a:buFont typeface="Wingdings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</a:rPr>
              <a:t>Наглядность</a:t>
            </a:r>
          </a:p>
          <a:p>
            <a:pPr marL="342900" lvl="0" indent="-342900" defTabSz="622300">
              <a:lnSpc>
                <a:spcPct val="90000"/>
              </a:lnSpc>
              <a:spcAft>
                <a:spcPct val="35000"/>
              </a:spcAft>
              <a:buFont typeface="Wingdings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</a:rPr>
              <a:t>Привлекательность</a:t>
            </a:r>
          </a:p>
          <a:p>
            <a:pPr marL="342900" lvl="0" indent="-342900" defTabSz="622300">
              <a:lnSpc>
                <a:spcPct val="90000"/>
              </a:lnSpc>
              <a:spcAft>
                <a:spcPct val="35000"/>
              </a:spcAft>
              <a:buFont typeface="Wingdings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</a:rPr>
              <a:t>Запоминаемость </a:t>
            </a:r>
          </a:p>
          <a:p>
            <a:pPr marL="342900" lvl="0" indent="-342900" defTabSz="622300">
              <a:lnSpc>
                <a:spcPct val="90000"/>
              </a:lnSpc>
              <a:spcAft>
                <a:spcPct val="35000"/>
              </a:spcAft>
              <a:buFont typeface="Wingdings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</a:rPr>
              <a:t>Современность 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</a:p>
          <a:p>
            <a:pPr marL="342900" lvl="0" indent="-342900" defTabSz="622300">
              <a:lnSpc>
                <a:spcPct val="90000"/>
              </a:lnSpc>
              <a:spcAft>
                <a:spcPct val="3500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</a:rPr>
              <a:t>Творчество</a:t>
            </a:r>
            <a:endParaRPr lang="ru-RU" sz="2000" dirty="0">
              <a:solidFill>
                <a:schemeClr val="tx1"/>
              </a:solidFill>
            </a:endParaRPr>
          </a:p>
          <a:p>
            <a:pPr marL="342900" lvl="0" indent="-342900" defTabSz="622300">
              <a:lnSpc>
                <a:spcPct val="90000"/>
              </a:lnSpc>
              <a:spcAft>
                <a:spcPct val="35000"/>
              </a:spcAft>
              <a:buFont typeface="Wingdings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</a:rPr>
              <a:t>Возможность пересмотра</a:t>
            </a:r>
          </a:p>
          <a:p>
            <a:pPr marL="342900" lvl="0" indent="-342900" defTabSz="1466850">
              <a:lnSpc>
                <a:spcPct val="90000"/>
              </a:lnSpc>
              <a:spcAft>
                <a:spcPct val="35000"/>
              </a:spcAft>
              <a:buFont typeface="Wingdings" pitchFamily="2" charset="2"/>
              <a:buChar char="Ø"/>
            </a:pPr>
            <a:endParaRPr lang="ru-RU" sz="2000" dirty="0" smtClean="0">
              <a:solidFill>
                <a:schemeClr val="tx1"/>
              </a:solidFill>
            </a:endParaRPr>
          </a:p>
          <a:p>
            <a:pPr lvl="0" defTabSz="1466850">
              <a:lnSpc>
                <a:spcPct val="90000"/>
              </a:lnSpc>
              <a:spcAft>
                <a:spcPct val="35000"/>
              </a:spcAft>
            </a:pPr>
            <a:endParaRPr lang="ru-RU" sz="2000" dirty="0" smtClean="0">
              <a:solidFill>
                <a:schemeClr val="tx1"/>
              </a:solidFill>
            </a:endParaRPr>
          </a:p>
          <a:p>
            <a:pPr lvl="0" defTabSz="1466850">
              <a:lnSpc>
                <a:spcPct val="90000"/>
              </a:lnSpc>
              <a:spcAft>
                <a:spcPct val="35000"/>
              </a:spcAft>
            </a:pPr>
            <a:endParaRPr lang="ru-RU" sz="2000" dirty="0">
              <a:solidFill>
                <a:schemeClr val="tx1"/>
              </a:solidFill>
            </a:endParaRPr>
          </a:p>
          <a:p>
            <a:pPr lvl="0" defTabSz="1466850">
              <a:lnSpc>
                <a:spcPct val="90000"/>
              </a:lnSpc>
              <a:spcAft>
                <a:spcPct val="35000"/>
              </a:spcAft>
            </a:pPr>
            <a:r>
              <a:rPr lang="ru-RU" sz="2000" dirty="0" smtClean="0">
                <a:solidFill>
                  <a:schemeClr val="tx1"/>
                </a:solidFill>
              </a:rPr>
              <a:t>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http://logoped.zzza.ru/image/catalog/001/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1"/>
            <a:ext cx="3652267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43557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>
            <a:extLst>
              <a:ext uri="{FF2B5EF4-FFF2-40B4-BE49-F238E27FC236}">
                <a16:creationId xmlns:a16="http://schemas.microsoft.com/office/drawing/2014/main" xmlns="" id="{4C281A62-D2BC-4554-AEEE-7D1EC59D15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04031" y="476672"/>
            <a:ext cx="8316441" cy="6093197"/>
          </a:xfrm>
          <a:blipFill dpi="0" rotWithShape="1">
            <a:blip r:embed="rId2" cstate="print"/>
            <a:srcRect/>
            <a:stretch>
              <a:fillRect/>
            </a:stretch>
          </a:blipFill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ea typeface="Microsoft YaHei" pitchFamily="34" charset="-122"/>
                <a:cs typeface="Calibri" pitchFamily="34" charset="0"/>
              </a:rPr>
              <a:t> </a:t>
            </a:r>
            <a:endParaRPr lang="ru-RU" sz="2400" b="1" dirty="0">
              <a:solidFill>
                <a:schemeClr val="tx1"/>
              </a:solidFill>
              <a:latin typeface="Calibri" pitchFamily="34" charset="0"/>
              <a:ea typeface="Microsoft YaHei" pitchFamily="34" charset="-122"/>
              <a:cs typeface="Calibri" pitchFamily="34" charset="0"/>
            </a:endParaRPr>
          </a:p>
        </p:txBody>
      </p:sp>
      <p:pic>
        <p:nvPicPr>
          <p:cNvPr id="9219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20df76943c2a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772816"/>
            <a:ext cx="10080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20df76943c2a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861048"/>
            <a:ext cx="10080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008063" y="1268760"/>
            <a:ext cx="6300241" cy="835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Calibri" pitchFamily="34" charset="0"/>
                <a:ea typeface="Microsoft YaHei" pitchFamily="34" charset="-122"/>
                <a:cs typeface="Calibri" pitchFamily="34" charset="0"/>
              </a:rPr>
              <a:t>Применение </a:t>
            </a: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ea typeface="Microsoft YaHei" pitchFamily="34" charset="-122"/>
                <a:cs typeface="Calibri" pitchFamily="34" charset="0"/>
              </a:rPr>
              <a:t>мыслительных </a:t>
            </a:r>
            <a:r>
              <a:rPr lang="ru-RU" sz="2400" b="1" dirty="0">
                <a:solidFill>
                  <a:schemeClr val="tx1"/>
                </a:solidFill>
                <a:latin typeface="Calibri" pitchFamily="34" charset="0"/>
                <a:ea typeface="Microsoft YaHei" pitchFamily="34" charset="-122"/>
                <a:cs typeface="Calibri" pitchFamily="34" charset="0"/>
              </a:rPr>
              <a:t>карт в речевом развитии  детей дошкольного возраста</a:t>
            </a:r>
          </a:p>
        </p:txBody>
      </p:sp>
      <p:sp>
        <p:nvSpPr>
          <p:cNvPr id="3" name="Выгнутая вправо стрелка 2"/>
          <p:cNvSpPr/>
          <p:nvPr/>
        </p:nvSpPr>
        <p:spPr>
          <a:xfrm>
            <a:off x="7308304" y="2103847"/>
            <a:ext cx="720080" cy="121615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99592" y="2711922"/>
            <a:ext cx="6420152" cy="27333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направление – Сбор материала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направление – Закрепление и обобщение материала. 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направление - Развитие связной речи. Составление рассказов</a:t>
            </a:r>
          </a:p>
        </p:txBody>
      </p:sp>
    </p:spTree>
    <p:extLst>
      <p:ext uri="{BB962C8B-B14F-4D97-AF65-F5344CB8AC3E}">
        <p14:creationId xmlns:p14="http://schemas.microsoft.com/office/powerpoint/2010/main" xmlns="" val="23041944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467544" y="1412776"/>
            <a:ext cx="45719" cy="3384375"/>
          </a:xfrm>
          <a:blipFill dpi="0" rotWithShape="1">
            <a:blip r:embed="rId2" cstate="screen"/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z="2800" b="1" dirty="0" smtClean="0">
                <a:latin typeface="Cambria" pitchFamily="18" charset="0"/>
                <a:ea typeface="Cambria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</a:pPr>
            <a:endParaRPr lang="ru-RU" alt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 descr="20df76943c2a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7" descr="20df76943c2a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99592" y="692696"/>
            <a:ext cx="3456384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Общие требования к составлению  </a:t>
            </a:r>
          </a:p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мыслительной карты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Главная идея обводится в центре страницы.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Лист располагается горизонтально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каждого ключевого момента проводятся расходящиеся от центра ответвления (в любом направлении), используя ручки, карандаши или фломастеры разного цвета.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процессе моделирования добавляются символы и иллюстрации.</a:t>
            </a:r>
          </a:p>
          <a:p>
            <a:pPr>
              <a:buFont typeface="Wingdings" pitchFamily="2" charset="2"/>
              <a:buChar char="v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Наглядность представлена в виде предметов, объектов, рисунков и т.д.</a:t>
            </a:r>
          </a:p>
          <a:p>
            <a:pPr algn="ctr"/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13" descr="http://vkemerovo.net/Content/dynamic/pics/3312/other/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9402005">
            <a:off x="3474656" y="5259203"/>
            <a:ext cx="631740" cy="87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s://thumbs.dreamstime.com/z/bright-pens-pencils-markers-holder-2106784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499992" y="4005064"/>
            <a:ext cx="962042" cy="1057249"/>
          </a:xfrm>
          <a:prstGeom prst="rect">
            <a:avLst/>
          </a:prstGeom>
          <a:noFill/>
        </p:spPr>
      </p:pic>
      <p:pic>
        <p:nvPicPr>
          <p:cNvPr id="12" name="Рисунок 40" descr="http://www.tvorecky.ru/images/cms/thumbs/c94426e2b1c1bf83d351ddac12d506f6726cb159/7595352_220_220_5_8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236296" y="5013176"/>
            <a:ext cx="547086" cy="1174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ttps://static6.depositphotos.com/1040166/598/i/950/depositphotos_5981635-stock-photo-set-of-different-objects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580112" y="4941168"/>
            <a:ext cx="1194594" cy="1194594"/>
          </a:xfrm>
          <a:prstGeom prst="rect">
            <a:avLst/>
          </a:prstGeom>
          <a:noFill/>
        </p:spPr>
      </p:pic>
      <p:pic>
        <p:nvPicPr>
          <p:cNvPr id="1046" name="Picture 22" descr="64646b9677f0b136d912f6664f7090d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55976" y="1052736"/>
            <a:ext cx="4248472" cy="26642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75856" y="764704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1196752"/>
            <a:ext cx="43924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None/>
            </a:pPr>
            <a:r>
              <a:rPr lang="ru-RU" sz="1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3501008"/>
            <a:ext cx="4392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39552" y="556904"/>
            <a:ext cx="78488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составлении интеллектуальной карты могут участвовать: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827584" y="1058253"/>
            <a:ext cx="74168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 педагог; 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 педагог в совместном взаимодействии с обучающимися;  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 дети  вместе с родителями .</a:t>
            </a: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3557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2719</TotalTime>
  <Words>487</Words>
  <Application>Microsoft Office PowerPoint</Application>
  <PresentationFormat>Экран (4:3)</PresentationFormat>
  <Paragraphs>127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 </vt:lpstr>
      <vt:lpstr>Слайд 8</vt:lpstr>
      <vt:lpstr>Слайд 9</vt:lpstr>
      <vt:lpstr>Слайд 10</vt:lpstr>
      <vt:lpstr>Слайд 11</vt:lpstr>
      <vt:lpstr>Слайд 12</vt:lpstr>
      <vt:lpstr>Вопрос: В условиях реализации ФГОС использование метода ментальной карты позволяет осуществлять интеграцию каких образовательных областей  ?   </vt:lpstr>
      <vt:lpstr>К.Д.Ушинский писал:  «Учите ребенка каким-нибудь известным ему пяти словам- он будет долго и напрасно мучиться,  но свяжите двадцать таких слов с картинками, и он усвоит на лету»</vt:lpstr>
      <vt:lpstr>   </vt:lpstr>
    </vt:vector>
  </TitlesOfParts>
  <Company>Семья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Татьяна</cp:lastModifiedBy>
  <cp:revision>96</cp:revision>
  <dcterms:created xsi:type="dcterms:W3CDTF">2011-07-01T08:30:08Z</dcterms:created>
  <dcterms:modified xsi:type="dcterms:W3CDTF">2019-05-17T06:10:41Z</dcterms:modified>
</cp:coreProperties>
</file>