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65" r:id="rId2"/>
    <p:sldId id="267" r:id="rId3"/>
    <p:sldId id="268" r:id="rId4"/>
    <p:sldId id="269" r:id="rId5"/>
    <p:sldId id="256" r:id="rId6"/>
    <p:sldId id="257" r:id="rId7"/>
    <p:sldId id="259" r:id="rId8"/>
    <p:sldId id="260" r:id="rId9"/>
    <p:sldId id="261" r:id="rId10"/>
    <p:sldId id="262" r:id="rId11"/>
    <p:sldId id="263" r:id="rId12"/>
    <p:sldId id="264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C02AE-A78C-429E-9FD0-8C4F9B0F2665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B9BF2-9068-47A8-AB67-76B4792232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863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B9BF2-9068-47A8-AB67-76B47922327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869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yntone.ru/article/trening-obshheniya/" TargetMode="External"/><Relationship Id="rId2" Type="http://schemas.openxmlformats.org/officeDocument/2006/relationships/hyperlink" Target="https://ru.wikipedia.org/wiki/%D0%9E%D0%B1%D1%89%D0%B5%D0%BD%D0%B8%D0%B5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ochi-schools.ru/d004/im/d_23.doc" TargetMode="External"/><Relationship Id="rId4" Type="http://schemas.openxmlformats.org/officeDocument/2006/relationships/hyperlink" Target="http://www.psyoffice.ru/4-0-5080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8244408" cy="6117028"/>
          </a:xfrm>
        </p:spPr>
      </p:pic>
      <p:sp>
        <p:nvSpPr>
          <p:cNvPr id="5" name="Прямоугольник 4"/>
          <p:cNvSpPr/>
          <p:nvPr/>
        </p:nvSpPr>
        <p:spPr>
          <a:xfrm>
            <a:off x="107480" y="44026"/>
            <a:ext cx="892904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Тренинг</a:t>
            </a:r>
          </a:p>
          <a:p>
            <a:pPr algn="ctr"/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«База эффективного общения»</a:t>
            </a:r>
            <a:endParaRPr lang="ru-RU" sz="4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748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497" y="158343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</a:rPr>
              <a:t>III конкурс. «Психологический кроссворд»</a:t>
            </a:r>
          </a:p>
          <a:p>
            <a:pPr algn="ctr"/>
            <a:r>
              <a:rPr lang="ru-RU" sz="2800" dirty="0">
                <a:latin typeface="Comic Sans MS" pitchFamily="66" charset="0"/>
              </a:rPr>
              <a:t>(на решение 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800" dirty="0">
                <a:latin typeface="Comic Sans MS" pitchFamily="66" charset="0"/>
              </a:rPr>
              <a:t>дается 10 – 15 минут)</a:t>
            </a:r>
          </a:p>
        </p:txBody>
      </p:sp>
      <p:pic>
        <p:nvPicPr>
          <p:cNvPr id="3" name="Рисунок 2" descr="кроссворд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71" y="1268760"/>
            <a:ext cx="7597596" cy="46887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8013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903649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Comic Sans MS" pitchFamily="66" charset="0"/>
              </a:rPr>
              <a:t>IV </a:t>
            </a:r>
            <a:r>
              <a:rPr lang="ru-RU" sz="2800" b="1" dirty="0">
                <a:latin typeface="Comic Sans MS" pitchFamily="66" charset="0"/>
              </a:rPr>
              <a:t>конкурс. </a:t>
            </a:r>
            <a:r>
              <a:rPr lang="ru-RU" sz="2800" b="1" dirty="0" smtClean="0">
                <a:latin typeface="Comic Sans MS" pitchFamily="66" charset="0"/>
              </a:rPr>
              <a:t>«Решение </a:t>
            </a:r>
            <a:r>
              <a:rPr lang="ru-RU" sz="2800" b="1" dirty="0">
                <a:latin typeface="Comic Sans MS" pitchFamily="66" charset="0"/>
              </a:rPr>
              <a:t>педагогических </a:t>
            </a:r>
            <a:r>
              <a:rPr lang="ru-RU" sz="2800" b="1" dirty="0" smtClean="0">
                <a:latin typeface="Comic Sans MS" pitchFamily="66" charset="0"/>
              </a:rPr>
              <a:t>ситуаций» </a:t>
            </a:r>
          </a:p>
          <a:p>
            <a:endParaRPr lang="ru-RU" sz="2800" dirty="0">
              <a:latin typeface="Comic Sans MS" pitchFamily="66" charset="0"/>
            </a:endParaRPr>
          </a:p>
          <a:p>
            <a:r>
              <a:rPr lang="ru-RU" sz="3200" dirty="0">
                <a:latin typeface="Comic Sans MS" pitchFamily="66" charset="0"/>
              </a:rPr>
              <a:t>Вам предстоит решить несколько педагогических ситуаций. Педагогическая ситуация – это факт, жизненная история, с которой педагог столкнулся в повседневной работе, и которая породила педагогические задачи, требующие решения. В своей деятельности вы ежедневно сталкиваетесь с рядом проблем. Как вы их решаете? </a:t>
            </a:r>
          </a:p>
        </p:txBody>
      </p:sp>
    </p:spTree>
    <p:extLst>
      <p:ext uri="{BB962C8B-B14F-4D97-AF65-F5344CB8AC3E}">
        <p14:creationId xmlns:p14="http://schemas.microsoft.com/office/powerpoint/2010/main" val="16480130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186" y="457948"/>
            <a:ext cx="826326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</a:rPr>
              <a:t> </a:t>
            </a:r>
            <a:r>
              <a:rPr lang="en-US" sz="2800" b="1" dirty="0">
                <a:latin typeface="Comic Sans MS" pitchFamily="66" charset="0"/>
              </a:rPr>
              <a:t>V </a:t>
            </a:r>
            <a:r>
              <a:rPr lang="ru-RU" sz="2800" b="1" dirty="0">
                <a:latin typeface="Comic Sans MS" pitchFamily="66" charset="0"/>
              </a:rPr>
              <a:t>конкурс:  «Без маски</a:t>
            </a:r>
            <a:r>
              <a:rPr lang="ru-RU" sz="2800" b="1" dirty="0" smtClean="0">
                <a:latin typeface="Comic Sans MS" pitchFamily="66" charset="0"/>
              </a:rPr>
              <a:t>»</a:t>
            </a:r>
          </a:p>
          <a:p>
            <a:pPr algn="ctr"/>
            <a:endParaRPr lang="ru-RU" sz="2800" b="1" dirty="0">
              <a:latin typeface="Comic Sans MS" pitchFamily="66" charset="0"/>
            </a:endParaRPr>
          </a:p>
          <a:p>
            <a:pPr algn="ctr"/>
            <a:endParaRPr lang="ru-RU" sz="2800" b="1" dirty="0" smtClean="0">
              <a:latin typeface="Comic Sans MS" pitchFamily="66" charset="0"/>
            </a:endParaRPr>
          </a:p>
          <a:p>
            <a:pPr algn="ctr"/>
            <a:endParaRPr lang="ru-RU" sz="2800" b="1" dirty="0">
              <a:latin typeface="Comic Sans MS" pitchFamily="66" charset="0"/>
            </a:endParaRP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 </a:t>
            </a:r>
            <a:endParaRPr lang="ru-RU" sz="2800" b="1" dirty="0">
              <a:latin typeface="Comic Sans MS" pitchFamily="66" charset="0"/>
            </a:endParaRPr>
          </a:p>
          <a:p>
            <a:r>
              <a:rPr lang="ru-RU" sz="2800" dirty="0">
                <a:latin typeface="Comic Sans MS" pitchFamily="66" charset="0"/>
              </a:rPr>
              <a:t>Участники команд  по очереди берут  карточки, без подготовки нужно продолжить фразу, написанную на карточке. </a:t>
            </a:r>
          </a:p>
        </p:txBody>
      </p:sp>
    </p:spTree>
    <p:extLst>
      <p:ext uri="{BB962C8B-B14F-4D97-AF65-F5344CB8AC3E}">
        <p14:creationId xmlns:p14="http://schemas.microsoft.com/office/powerpoint/2010/main" val="1648013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0338" y="1268760"/>
            <a:ext cx="6858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u="sng" dirty="0">
                <a:latin typeface="Times New Roman" pitchFamily="18" charset="0"/>
                <a:cs typeface="Times New Roman" pitchFamily="18" charset="0"/>
                <a:hlinkClick r:id="rId2"/>
              </a:rPr>
              <a:t>https://ru.wikipedia.org/wiki/%D0%9E%D0%B1%D1%89%D0%B5%D0%BD%D0%B8%D0%B5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Катаева О.В. Психология и педагогика: учеб. пособие / О.В. Катаева, И.Л. Руденко, Е.С. Ткачук. – М.: Университет машиностроения, 2014. – 67 с.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  <a:hlinkClick r:id="rId3"/>
              </a:rPr>
              <a:t>http://syntone.ru/article/trening-obshheniya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u="sng" dirty="0">
                <a:latin typeface="Times New Roman" pitchFamily="18" charset="0"/>
                <a:cs typeface="Times New Roman" pitchFamily="18" charset="0"/>
                <a:hlinkClick r:id="rId4"/>
              </a:rPr>
              <a:t>http://www.psyoffice.ru/4-0-5080.htm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u="sng" dirty="0">
                <a:latin typeface="Times New Roman" pitchFamily="18" charset="0"/>
                <a:cs typeface="Times New Roman" pitchFamily="18" charset="0"/>
                <a:hlinkClick r:id="rId5"/>
              </a:rPr>
              <a:t>www.sochi-schools.ru/d004/im/d_23.doc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Метенова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Н.М. Педсовет: «Нравственное воспитание». – Ярославль, Издательско-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подиграфический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комплекс «Индиго», 2011. – 64 с.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404664"/>
            <a:ext cx="35593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Список литературы: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642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7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Обще́ние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— сложный многоплановый процесс установления и развития контактов между людьми (межличностное общение) и группами (межгрупповое общение), порождаемый потребностями совместной деятельности и включающий в себя как минимум три различных процесса: коммуникацию (обмен информацией), интеракцию (обмен действиями) и социальную перцепцию (восприятие и понимание партнера). </a:t>
            </a:r>
          </a:p>
        </p:txBody>
      </p:sp>
    </p:spTree>
    <p:extLst>
      <p:ext uri="{BB962C8B-B14F-4D97-AF65-F5344CB8AC3E}">
        <p14:creationId xmlns:p14="http://schemas.microsoft.com/office/powerpoint/2010/main" val="1078829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8230565" cy="5374533"/>
          </a:xfrm>
        </p:spPr>
      </p:pic>
    </p:spTree>
    <p:extLst>
      <p:ext uri="{BB962C8B-B14F-4D97-AF65-F5344CB8AC3E}">
        <p14:creationId xmlns:p14="http://schemas.microsoft.com/office/powerpoint/2010/main" val="2517507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667" b="90000" l="3625" r="94750">
                        <a14:foregroundMark x1="11250" y1="13167" x2="87875" y2="13000"/>
                        <a14:foregroundMark x1="6000" y1="29833" x2="73750" y2="30167"/>
                        <a14:foregroundMark x1="6625" y1="41167" x2="94750" y2="41667"/>
                        <a14:foregroundMark x1="15500" y1="60833" x2="81250" y2="60000"/>
                        <a14:foregroundMark x1="12125" y1="50667" x2="62250" y2="50333"/>
                        <a14:foregroundMark x1="9125" y1="67833" x2="28375" y2="67833"/>
                        <a14:foregroundMark x1="7250" y1="59667" x2="15125" y2="59833"/>
                        <a14:foregroundMark x1="92000" y1="14000" x2="9875" y2="13167"/>
                        <a14:foregroundMark x1="5250" y1="29500" x2="79375" y2="29833"/>
                        <a14:foregroundMark x1="5000" y1="41000" x2="94375" y2="40333"/>
                        <a14:foregroundMark x1="5250" y1="50333" x2="68125" y2="49667"/>
                        <a14:foregroundMark x1="5000" y1="60167" x2="89375" y2="59667"/>
                        <a14:foregroundMark x1="87875" y1="60167" x2="87875" y2="60167"/>
                        <a14:foregroundMark x1="87875" y1="60333" x2="86625" y2="60667"/>
                        <a14:foregroundMark x1="67375" y1="51500" x2="10125" y2="51333"/>
                        <a14:foregroundMark x1="89375" y1="59167" x2="8750" y2="59167"/>
                        <a14:foregroundMark x1="8375" y1="67500" x2="29125" y2="67333"/>
                        <a14:foregroundMark x1="8500" y1="69333" x2="29000" y2="68667"/>
                        <a14:foregroundMark x1="9750" y1="12333" x2="91500" y2="12333"/>
                        <a14:foregroundMark x1="10250" y1="14667" x2="91000" y2="14167"/>
                        <a14:foregroundMark x1="6250" y1="31333" x2="74125" y2="31167"/>
                        <a14:foregroundMark x1="8000" y1="40667" x2="93000" y2="39833"/>
                        <a14:backgroundMark x1="19750" y1="20167" x2="19750" y2="20167"/>
                        <a14:backgroundMark x1="49750" y1="24167" x2="49750" y2="24167"/>
                        <a14:backgroundMark x1="60875" y1="23000" x2="60875" y2="23000"/>
                        <a14:backgroundMark x1="10750" y1="21167" x2="75875" y2="22500"/>
                        <a14:backgroundMark x1="11250" y1="36167" x2="71625" y2="35833"/>
                        <a14:backgroundMark x1="9500" y1="46333" x2="67250" y2="45833"/>
                        <a14:backgroundMark x1="14875" y1="54167" x2="79000" y2="54667"/>
                        <a14:backgroundMark x1="16625" y1="63000" x2="22125" y2="63000"/>
                        <a14:backgroundMark x1="13125" y1="72167" x2="33750" y2="7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817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" y="0"/>
            <a:ext cx="9144968" cy="685727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3690" y="18759"/>
            <a:ext cx="91476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Клуб </a:t>
            </a:r>
            <a:r>
              <a:rPr lang="ru-RU" sz="3600" b="1" dirty="0"/>
              <a:t>воспитанников и </a:t>
            </a:r>
            <a:r>
              <a:rPr lang="ru-RU" sz="3600" b="1" dirty="0" smtClean="0"/>
              <a:t>наставников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704152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92696"/>
            <a:ext cx="914400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КВН </a:t>
            </a:r>
            <a:endParaRPr lang="ru-RU" sz="7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ru-RU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Умение общаться  – залог успеха»</a:t>
            </a:r>
          </a:p>
        </p:txBody>
      </p:sp>
    </p:spTree>
    <p:extLst>
      <p:ext uri="{BB962C8B-B14F-4D97-AF65-F5344CB8AC3E}">
        <p14:creationId xmlns:p14="http://schemas.microsoft.com/office/powerpoint/2010/main" val="1667383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842493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Comic Sans MS" pitchFamily="66" charset="0"/>
              </a:rPr>
              <a:t>Цель: </a:t>
            </a:r>
            <a:endParaRPr lang="ru-RU" sz="2800" dirty="0">
              <a:latin typeface="Comic Sans MS" pitchFamily="66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800" dirty="0">
                <a:latin typeface="Comic Sans MS" pitchFamily="66" charset="0"/>
              </a:rPr>
              <a:t>Обеспечение активности воспитателей и участия их в диалоге по проблеме педагогического общения.  Развитие умений проявлять педагогический такт в различных условиях </a:t>
            </a:r>
            <a:r>
              <a:rPr lang="ru-RU" sz="2800" dirty="0" err="1">
                <a:latin typeface="Comic Sans MS" pitchFamily="66" charset="0"/>
              </a:rPr>
              <a:t>воспитательно</a:t>
            </a:r>
            <a:r>
              <a:rPr lang="ru-RU" sz="2800" dirty="0">
                <a:latin typeface="Comic Sans MS" pitchFamily="66" charset="0"/>
              </a:rPr>
              <a:t>-образовательной работы в ДОУ.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800" dirty="0">
                <a:latin typeface="Comic Sans MS" pitchFamily="66" charset="0"/>
              </a:rPr>
              <a:t>Привлечь внимание педагогов  к рассматриваемому вопросу, повысить их активность, побудить размышлять, анализировать.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800" dirty="0">
                <a:latin typeface="Comic Sans MS" pitchFamily="66" charset="0"/>
              </a:rPr>
              <a:t>Развивать творческие способности и любовь к профессии.</a:t>
            </a:r>
          </a:p>
        </p:txBody>
      </p:sp>
    </p:spTree>
    <p:extLst>
      <p:ext uri="{BB962C8B-B14F-4D97-AF65-F5344CB8AC3E}">
        <p14:creationId xmlns:p14="http://schemas.microsoft.com/office/powerpoint/2010/main" val="2080590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4969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Comic Sans MS" pitchFamily="66" charset="0"/>
              </a:rPr>
              <a:t>I конкурс. «Приветствие</a:t>
            </a:r>
            <a:r>
              <a:rPr lang="ru-RU" sz="3600" b="1" dirty="0" smtClean="0">
                <a:latin typeface="Comic Sans MS" pitchFamily="66" charset="0"/>
              </a:rPr>
              <a:t>»</a:t>
            </a:r>
          </a:p>
          <a:p>
            <a:endParaRPr lang="ru-RU" sz="3600" b="1" dirty="0">
              <a:latin typeface="Comic Sans MS" pitchFamily="66" charset="0"/>
            </a:endParaRPr>
          </a:p>
          <a:p>
            <a:r>
              <a:rPr lang="ru-RU" sz="3600" dirty="0">
                <a:latin typeface="Comic Sans MS" pitchFamily="66" charset="0"/>
              </a:rPr>
              <a:t>По русскому обычаю положено друг друга приветствовать, представить себя. Но так, чтобы все догадались, чем вы занимаетесь, чем живете, о чем мечтаете. Это может быть песня, стихотворение, афоризмы, </a:t>
            </a:r>
            <a:r>
              <a:rPr lang="ru-RU" sz="3600" dirty="0" smtClean="0">
                <a:latin typeface="Comic Sans MS" pitchFamily="66" charset="0"/>
              </a:rPr>
              <a:t>рисунок, </a:t>
            </a:r>
            <a:r>
              <a:rPr lang="ru-RU" sz="3600" dirty="0">
                <a:latin typeface="Comic Sans MS" pitchFamily="66" charset="0"/>
              </a:rPr>
              <a:t>рассказ. </a:t>
            </a:r>
          </a:p>
        </p:txBody>
      </p:sp>
    </p:spTree>
    <p:extLst>
      <p:ext uri="{BB962C8B-B14F-4D97-AF65-F5344CB8AC3E}">
        <p14:creationId xmlns:p14="http://schemas.microsoft.com/office/powerpoint/2010/main" val="1648013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1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Comic Sans MS" pitchFamily="66" charset="0"/>
              </a:rPr>
              <a:t>II конкурс. </a:t>
            </a:r>
            <a:endParaRPr lang="ru-RU" sz="3600" b="1" dirty="0" smtClean="0">
              <a:latin typeface="Comic Sans MS" pitchFamily="66" charset="0"/>
            </a:endParaRPr>
          </a:p>
          <a:p>
            <a:endParaRPr lang="ru-RU" sz="3600" b="1" dirty="0">
              <a:latin typeface="Comic Sans MS" pitchFamily="66" charset="0"/>
            </a:endParaRPr>
          </a:p>
          <a:p>
            <a:r>
              <a:rPr lang="ru-RU" sz="3600" dirty="0">
                <a:latin typeface="Comic Sans MS" pitchFamily="66" charset="0"/>
              </a:rPr>
              <a:t>« Кто больше назовет ласковых обращений к детям группы».</a:t>
            </a:r>
          </a:p>
          <a:p>
            <a:r>
              <a:rPr lang="ru-RU" sz="3600" dirty="0">
                <a:latin typeface="Comic Sans MS" pitchFamily="66" charset="0"/>
              </a:rPr>
              <a:t>Недаром говорят: « Слово лечит, слово ранит».</a:t>
            </a:r>
          </a:p>
          <a:p>
            <a:r>
              <a:rPr lang="ru-RU" sz="3600" dirty="0">
                <a:latin typeface="Comic Sans MS" pitchFamily="66" charset="0"/>
              </a:rPr>
              <a:t>Лечить словом – это значит вовремя найти нужные слова, утешить подбодрить словом  в трудную минуту ребенка. Как это сделать?</a:t>
            </a:r>
          </a:p>
        </p:txBody>
      </p:sp>
    </p:spTree>
    <p:extLst>
      <p:ext uri="{BB962C8B-B14F-4D97-AF65-F5344CB8AC3E}">
        <p14:creationId xmlns:p14="http://schemas.microsoft.com/office/powerpoint/2010/main" val="16480130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58</TotalTime>
  <Words>159</Words>
  <Application>Microsoft Office PowerPoint</Application>
  <PresentationFormat>Экран (4:3)</PresentationFormat>
  <Paragraphs>37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Calibri</vt:lpstr>
      <vt:lpstr>Comic Sans MS</vt:lpstr>
      <vt:lpstr>Lucida Sans Unicode</vt:lpstr>
      <vt:lpstr>Times New Roman</vt:lpstr>
      <vt:lpstr>Verdana</vt:lpstr>
      <vt:lpstr>Wingdings 2</vt:lpstr>
      <vt:lpstr>Wingdings 3</vt:lpstr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Family</dc:creator>
  <cp:lastModifiedBy>Анна</cp:lastModifiedBy>
  <cp:revision>10</cp:revision>
  <dcterms:created xsi:type="dcterms:W3CDTF">2016-06-06T19:52:20Z</dcterms:created>
  <dcterms:modified xsi:type="dcterms:W3CDTF">2019-05-18T07:25:41Z</dcterms:modified>
</cp:coreProperties>
</file>