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9" r:id="rId3"/>
    <p:sldId id="257" r:id="rId4"/>
    <p:sldId id="278" r:id="rId5"/>
    <p:sldId id="258" r:id="rId6"/>
    <p:sldId id="277" r:id="rId7"/>
    <p:sldId id="260" r:id="rId8"/>
    <p:sldId id="276" r:id="rId9"/>
    <p:sldId id="261" r:id="rId10"/>
    <p:sldId id="275" r:id="rId11"/>
    <p:sldId id="262" r:id="rId12"/>
    <p:sldId id="274" r:id="rId13"/>
    <p:sldId id="263" r:id="rId14"/>
    <p:sldId id="273" r:id="rId15"/>
    <p:sldId id="267" r:id="rId16"/>
    <p:sldId id="272" r:id="rId17"/>
    <p:sldId id="264" r:id="rId18"/>
    <p:sldId id="271" r:id="rId19"/>
    <p:sldId id="265" r:id="rId20"/>
    <p:sldId id="270" r:id="rId21"/>
    <p:sldId id="266" r:id="rId22"/>
    <p:sldId id="269" r:id="rId23"/>
    <p:sldId id="259" r:id="rId24"/>
    <p:sldId id="268"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250" autoAdjust="0"/>
    <p:restoredTop sz="94660"/>
  </p:normalViewPr>
  <p:slideViewPr>
    <p:cSldViewPr snapToGrid="0">
      <p:cViewPr varScale="1">
        <p:scale>
          <a:sx n="70" d="100"/>
          <a:sy n="70" d="100"/>
        </p:scale>
        <p:origin x="48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A97464A-934C-4393-92BC-661713D5C916}"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2949504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97464A-934C-4393-92BC-661713D5C916}"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923151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97464A-934C-4393-92BC-661713D5C916}"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4065974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A97464A-934C-4393-92BC-661713D5C916}"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3626176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A97464A-934C-4393-92BC-661713D5C916}" type="datetimeFigureOut">
              <a:rPr lang="ru-RU" smtClean="0"/>
              <a:t>14.02.2019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723994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A97464A-934C-4393-92BC-661713D5C916}" type="datetimeFigureOut">
              <a:rPr lang="ru-RU" smtClean="0"/>
              <a:t>14.02.2019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3799883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A97464A-934C-4393-92BC-661713D5C916}" type="datetimeFigureOut">
              <a:rPr lang="ru-RU" smtClean="0"/>
              <a:t>14.02.2019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28086234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A97464A-934C-4393-92BC-661713D5C916}" type="datetimeFigureOut">
              <a:rPr lang="ru-RU" smtClean="0"/>
              <a:t>14.02.2019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1164301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A97464A-934C-4393-92BC-661713D5C916}" type="datetimeFigureOut">
              <a:rPr lang="ru-RU" smtClean="0"/>
              <a:t>14.02.2019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381732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A97464A-934C-4393-92BC-661713D5C916}" type="datetimeFigureOut">
              <a:rPr lang="ru-RU" smtClean="0"/>
              <a:t>14.02.2019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26158150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A97464A-934C-4393-92BC-661713D5C916}" type="datetimeFigureOut">
              <a:rPr lang="ru-RU" smtClean="0"/>
              <a:t>14.02.2019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E323E-8E51-46CB-BCA0-CBAFD9CE0417}" type="slidenum">
              <a:rPr lang="ru-RU" smtClean="0"/>
              <a:t>‹#›</a:t>
            </a:fld>
            <a:endParaRPr lang="ru-RU"/>
          </a:p>
        </p:txBody>
      </p:sp>
    </p:spTree>
    <p:extLst>
      <p:ext uri="{BB962C8B-B14F-4D97-AF65-F5344CB8AC3E}">
        <p14:creationId xmlns:p14="http://schemas.microsoft.com/office/powerpoint/2010/main" val="2733161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97464A-934C-4393-92BC-661713D5C916}" type="datetimeFigureOut">
              <a:rPr lang="ru-RU" smtClean="0"/>
              <a:t>14.02.2019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E323E-8E51-46CB-BCA0-CBAFD9CE0417}" type="slidenum">
              <a:rPr lang="ru-RU" smtClean="0"/>
              <a:t>‹#›</a:t>
            </a:fld>
            <a:endParaRPr lang="ru-RU"/>
          </a:p>
        </p:txBody>
      </p:sp>
    </p:spTree>
    <p:extLst>
      <p:ext uri="{BB962C8B-B14F-4D97-AF65-F5344CB8AC3E}">
        <p14:creationId xmlns:p14="http://schemas.microsoft.com/office/powerpoint/2010/main" val="7817923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048000" y="2551837"/>
            <a:ext cx="6096000" cy="3108543"/>
          </a:xfrm>
          <a:prstGeom prst="rect">
            <a:avLst/>
          </a:prstGeom>
        </p:spPr>
        <p:txBody>
          <a:bodyPr>
            <a:spAutoFit/>
          </a:bodyPr>
          <a:lstStyle/>
          <a:p>
            <a:r>
              <a:rPr lang="ru-RU" sz="2800" dirty="0"/>
              <a:t>Произнеси данные ниже слова, поставь в них знак ударения над ударными гласными.</a:t>
            </a:r>
          </a:p>
          <a:p>
            <a:endParaRPr lang="ru-RU" sz="2800" dirty="0"/>
          </a:p>
          <a:p>
            <a:r>
              <a:rPr lang="ru-RU" sz="2800" dirty="0"/>
              <a:t> </a:t>
            </a:r>
          </a:p>
          <a:p>
            <a:endParaRPr lang="ru-RU" sz="2800" dirty="0"/>
          </a:p>
          <a:p>
            <a:r>
              <a:rPr lang="ru-RU" sz="2800" dirty="0"/>
              <a:t>Красивее, портфель, хвоя, средства.</a:t>
            </a:r>
          </a:p>
        </p:txBody>
      </p:sp>
    </p:spTree>
    <p:extLst>
      <p:ext uri="{BB962C8B-B14F-4D97-AF65-F5344CB8AC3E}">
        <p14:creationId xmlns:p14="http://schemas.microsoft.com/office/powerpoint/2010/main" val="29983042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551837"/>
            <a:ext cx="6096000" cy="1754326"/>
          </a:xfrm>
          <a:prstGeom prst="rect">
            <a:avLst/>
          </a:prstGeom>
        </p:spPr>
        <p:txBody>
          <a:bodyPr>
            <a:spAutoFit/>
          </a:bodyPr>
          <a:lstStyle/>
          <a:p>
            <a:pPr algn="just"/>
            <a:r>
              <a:rPr lang="ru-RU" dirty="0">
                <a:solidFill>
                  <a:srgbClr val="000000"/>
                </a:solidFill>
                <a:latin typeface="Verdana" panose="020B0604030504040204" pitchFamily="34" charset="0"/>
              </a:rPr>
              <a:t>Примерные вопросы:</a:t>
            </a:r>
          </a:p>
          <a:p>
            <a:pPr algn="just"/>
            <a:r>
              <a:rPr lang="ru-RU" dirty="0">
                <a:solidFill>
                  <a:srgbClr val="000000"/>
                </a:solidFill>
                <a:latin typeface="Verdana" panose="020B0604030504040204" pitchFamily="34" charset="0"/>
              </a:rPr>
              <a:t>1. Как появилось мороженое?</a:t>
            </a:r>
          </a:p>
          <a:p>
            <a:pPr algn="just"/>
            <a:r>
              <a:rPr lang="ru-RU" dirty="0">
                <a:solidFill>
                  <a:srgbClr val="000000"/>
                </a:solidFill>
                <a:latin typeface="Verdana" panose="020B0604030504040204" pitchFamily="34" charset="0"/>
              </a:rPr>
              <a:t>2. Какие интересные факты о мороженом ты узнал?</a:t>
            </a:r>
          </a:p>
          <a:p>
            <a:r>
              <a:rPr lang="ru-RU" dirty="0"/>
              <a:t/>
            </a:r>
            <a:br>
              <a:rPr lang="ru-RU" dirty="0"/>
            </a:br>
            <a:endParaRPr lang="ru-RU" dirty="0"/>
          </a:p>
        </p:txBody>
      </p:sp>
    </p:spTree>
    <p:extLst>
      <p:ext uri="{BB962C8B-B14F-4D97-AF65-F5344CB8AC3E}">
        <p14:creationId xmlns:p14="http://schemas.microsoft.com/office/powerpoint/2010/main" val="4195384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194" y="259308"/>
            <a:ext cx="11655188" cy="6001643"/>
          </a:xfrm>
          <a:prstGeom prst="rect">
            <a:avLst/>
          </a:prstGeom>
        </p:spPr>
        <p:txBody>
          <a:bodyPr wrap="square">
            <a:spAutoFit/>
          </a:bodyPr>
          <a:lstStyle/>
          <a:p>
            <a:pPr algn="just"/>
            <a:r>
              <a:rPr lang="ru-RU" sz="2000" dirty="0"/>
              <a:t>Как ты понимаешь значение слова «лакомство императоров» (предложение 3)? Запиши своё объяснение.</a:t>
            </a:r>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383757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551837"/>
            <a:ext cx="6096000" cy="1754326"/>
          </a:xfrm>
          <a:prstGeom prst="rect">
            <a:avLst/>
          </a:prstGeom>
        </p:spPr>
        <p:txBody>
          <a:bodyPr>
            <a:spAutoFit/>
          </a:bodyPr>
          <a:lstStyle/>
          <a:p>
            <a:pPr algn="just"/>
            <a:r>
              <a:rPr lang="ru-RU" dirty="0">
                <a:solidFill>
                  <a:srgbClr val="000000"/>
                </a:solidFill>
                <a:latin typeface="Verdana" panose="020B0604030504040204" pitchFamily="34" charset="0"/>
              </a:rPr>
              <a:t>1. Лакомство императоров — продукт, которым могли лакомиться только императоры.</a:t>
            </a:r>
          </a:p>
          <a:p>
            <a:pPr algn="just"/>
            <a:r>
              <a:rPr lang="ru-RU" dirty="0">
                <a:solidFill>
                  <a:srgbClr val="000000"/>
                </a:solidFill>
                <a:latin typeface="Verdana" panose="020B0604030504040204" pitchFamily="34" charset="0"/>
              </a:rPr>
              <a:t>2. Лакомство императоров - вкусный продукт, не доступный простым людям.</a:t>
            </a:r>
          </a:p>
          <a:p>
            <a:r>
              <a:rPr lang="ru-RU" dirty="0"/>
              <a:t/>
            </a:r>
            <a:br>
              <a:rPr lang="ru-RU" dirty="0"/>
            </a:br>
            <a:endParaRPr lang="ru-RU" dirty="0"/>
          </a:p>
        </p:txBody>
      </p:sp>
    </p:spTree>
    <p:extLst>
      <p:ext uri="{BB962C8B-B14F-4D97-AF65-F5344CB8AC3E}">
        <p14:creationId xmlns:p14="http://schemas.microsoft.com/office/powerpoint/2010/main" val="457019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194" y="259308"/>
            <a:ext cx="11655188" cy="5663089"/>
          </a:xfrm>
          <a:prstGeom prst="rect">
            <a:avLst/>
          </a:prstGeom>
        </p:spPr>
        <p:txBody>
          <a:bodyPr wrap="square">
            <a:spAutoFit/>
          </a:bodyPr>
          <a:lstStyle/>
          <a:p>
            <a:pPr algn="just"/>
            <a:r>
              <a:rPr lang="ru-RU" sz="2000" dirty="0"/>
              <a:t>Замени слово «занимательные» (предложение 2) близким по значению словом. Запиши это слово.</a:t>
            </a:r>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42874573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391847" y="3244334"/>
            <a:ext cx="3408305" cy="369332"/>
          </a:xfrm>
          <a:prstGeom prst="rect">
            <a:avLst/>
          </a:prstGeom>
        </p:spPr>
        <p:txBody>
          <a:bodyPr wrap="none">
            <a:spAutoFit/>
          </a:bodyPr>
          <a:lstStyle/>
          <a:p>
            <a:r>
              <a:rPr lang="ru-RU" dirty="0">
                <a:solidFill>
                  <a:srgbClr val="000000"/>
                </a:solidFill>
                <a:latin typeface="Verdana" panose="020B0604030504040204" pitchFamily="34" charset="0"/>
              </a:rPr>
              <a:t>Интересные, любопытные.</a:t>
            </a:r>
            <a:endParaRPr lang="ru-RU" dirty="0"/>
          </a:p>
        </p:txBody>
      </p:sp>
    </p:spTree>
    <p:extLst>
      <p:ext uri="{BB962C8B-B14F-4D97-AF65-F5344CB8AC3E}">
        <p14:creationId xmlns:p14="http://schemas.microsoft.com/office/powerpoint/2010/main" val="18470175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194" y="259308"/>
            <a:ext cx="11655188" cy="6309420"/>
          </a:xfrm>
          <a:prstGeom prst="rect">
            <a:avLst/>
          </a:prstGeom>
        </p:spPr>
        <p:txBody>
          <a:bodyPr wrap="square">
            <a:spAutoFit/>
          </a:bodyPr>
          <a:lstStyle/>
          <a:p>
            <a:r>
              <a:rPr lang="ru-RU" sz="2000" dirty="0"/>
              <a:t>B предложении 4 найди слово, состав которого соответствует схеме:</a:t>
            </a:r>
          </a:p>
          <a:p>
            <a:r>
              <a:rPr lang="ru-RU" sz="2000" dirty="0"/>
              <a:t/>
            </a:r>
            <a:br>
              <a:rPr lang="ru-RU" sz="2000" dirty="0"/>
            </a:br>
            <a:r>
              <a:rPr lang="ru-RU" sz="2000" dirty="0"/>
              <a:t>Выпиши это слово, обозначь его части.</a:t>
            </a:r>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pic>
        <p:nvPicPr>
          <p:cNvPr id="3074" name="Picture 2" descr="https://rus4-vpr.sdamgia.ru/get_file?id=5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99073" y="259308"/>
            <a:ext cx="1333500" cy="381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811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96287" y="2828836"/>
            <a:ext cx="8147713" cy="646331"/>
          </a:xfrm>
          <a:prstGeom prst="rect">
            <a:avLst/>
          </a:prstGeom>
        </p:spPr>
        <p:txBody>
          <a:bodyPr wrap="square">
            <a:spAutoFit/>
          </a:bodyPr>
          <a:lstStyle/>
          <a:p>
            <a:pPr algn="just"/>
            <a:r>
              <a:rPr lang="ru-RU" dirty="0" smtClean="0"/>
              <a:t>фруктов</a:t>
            </a:r>
            <a:r>
              <a:rPr lang="ru-RU" dirty="0" smtClean="0">
                <a:solidFill>
                  <a:srgbClr val="000000"/>
                </a:solidFill>
                <a:latin typeface="Verdana" panose="020B0604030504040204" pitchFamily="34" charset="0"/>
              </a:rPr>
              <a:t>ый</a:t>
            </a:r>
            <a:r>
              <a:rPr lang="ru-RU" dirty="0"/>
              <a:t/>
            </a:r>
            <a:br>
              <a:rPr lang="ru-RU" dirty="0"/>
            </a:br>
            <a:endParaRPr lang="ru-RU" dirty="0"/>
          </a:p>
        </p:txBody>
      </p:sp>
    </p:spTree>
    <p:extLst>
      <p:ext uri="{BB962C8B-B14F-4D97-AF65-F5344CB8AC3E}">
        <p14:creationId xmlns:p14="http://schemas.microsoft.com/office/powerpoint/2010/main" val="26281620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194" y="259308"/>
            <a:ext cx="11655188" cy="6001643"/>
          </a:xfrm>
          <a:prstGeom prst="rect">
            <a:avLst/>
          </a:prstGeom>
        </p:spPr>
        <p:txBody>
          <a:bodyPr wrap="square">
            <a:spAutoFit/>
          </a:bodyPr>
          <a:lstStyle/>
          <a:p>
            <a:pPr algn="just"/>
            <a:r>
              <a:rPr lang="ru-RU" sz="2000" dirty="0"/>
              <a:t>Выпиши из 10-го предложения все имена существительные в той форме, в которой они употреблены в предложении. Укажи род, склонение, число, падеж одной из форм имени существительного (на выбор).</a:t>
            </a:r>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541430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967335"/>
            <a:ext cx="6096000" cy="923330"/>
          </a:xfrm>
          <a:prstGeom prst="rect">
            <a:avLst/>
          </a:prstGeom>
        </p:spPr>
        <p:txBody>
          <a:bodyPr>
            <a:spAutoFit/>
          </a:bodyPr>
          <a:lstStyle/>
          <a:p>
            <a:pPr algn="just"/>
            <a:r>
              <a:rPr lang="ru-RU" dirty="0">
                <a:solidFill>
                  <a:srgbClr val="000000"/>
                </a:solidFill>
                <a:latin typeface="Verdana" panose="020B0604030504040204" pitchFamily="34" charset="0"/>
              </a:rPr>
              <a:t>(У) продавца - сущ. м. р., 2 </a:t>
            </a:r>
            <a:r>
              <a:rPr lang="ru-RU" dirty="0" err="1">
                <a:solidFill>
                  <a:srgbClr val="000000"/>
                </a:solidFill>
                <a:latin typeface="Verdana" panose="020B0604030504040204" pitchFamily="34" charset="0"/>
              </a:rPr>
              <a:t>скл</a:t>
            </a:r>
            <a:r>
              <a:rPr lang="ru-RU" dirty="0">
                <a:solidFill>
                  <a:srgbClr val="000000"/>
                </a:solidFill>
                <a:latin typeface="Verdana" panose="020B0604030504040204" pitchFamily="34" charset="0"/>
              </a:rPr>
              <a:t>., ед. ч., </a:t>
            </a:r>
            <a:r>
              <a:rPr lang="ru-RU" dirty="0" err="1">
                <a:solidFill>
                  <a:srgbClr val="000000"/>
                </a:solidFill>
                <a:latin typeface="Verdana" panose="020B0604030504040204" pitchFamily="34" charset="0"/>
              </a:rPr>
              <a:t>Р.п</a:t>
            </a:r>
            <a:r>
              <a:rPr lang="ru-RU" dirty="0">
                <a:solidFill>
                  <a:srgbClr val="000000"/>
                </a:solidFill>
                <a:latin typeface="Verdana" panose="020B0604030504040204" pitchFamily="34" charset="0"/>
              </a:rPr>
              <a:t>.;</a:t>
            </a:r>
          </a:p>
          <a:p>
            <a:pPr algn="just"/>
            <a:r>
              <a:rPr lang="ru-RU" dirty="0">
                <a:solidFill>
                  <a:srgbClr val="000000"/>
                </a:solidFill>
                <a:latin typeface="Verdana" panose="020B0604030504040204" pitchFamily="34" charset="0"/>
              </a:rPr>
              <a:t>Продукцию - сущ. ж. р., 1 </a:t>
            </a:r>
            <a:r>
              <a:rPr lang="ru-RU" dirty="0" err="1">
                <a:solidFill>
                  <a:srgbClr val="000000"/>
                </a:solidFill>
                <a:latin typeface="Verdana" panose="020B0604030504040204" pitchFamily="34" charset="0"/>
              </a:rPr>
              <a:t>скл</a:t>
            </a:r>
            <a:r>
              <a:rPr lang="ru-RU" dirty="0">
                <a:solidFill>
                  <a:srgbClr val="000000"/>
                </a:solidFill>
                <a:latin typeface="Verdana" panose="020B0604030504040204" pitchFamily="34" charset="0"/>
              </a:rPr>
              <a:t>., ед. ч., </a:t>
            </a:r>
            <a:r>
              <a:rPr lang="ru-RU" dirty="0" err="1">
                <a:solidFill>
                  <a:srgbClr val="000000"/>
                </a:solidFill>
                <a:latin typeface="Verdana" panose="020B0604030504040204" pitchFamily="34" charset="0"/>
              </a:rPr>
              <a:t>В.п</a:t>
            </a:r>
            <a:r>
              <a:rPr lang="ru-RU" dirty="0">
                <a:solidFill>
                  <a:srgbClr val="000000"/>
                </a:solidFill>
                <a:latin typeface="Verdana" panose="020B0604030504040204" pitchFamily="34" charset="0"/>
              </a:rPr>
              <a:t>.;</a:t>
            </a:r>
          </a:p>
          <a:p>
            <a:pPr algn="just"/>
            <a:r>
              <a:rPr lang="ru-RU" dirty="0">
                <a:solidFill>
                  <a:srgbClr val="000000"/>
                </a:solidFill>
                <a:latin typeface="Verdana" panose="020B0604030504040204" pitchFamily="34" charset="0"/>
              </a:rPr>
              <a:t>Вафли - сущ. ж. р., 1 </a:t>
            </a:r>
            <a:r>
              <a:rPr lang="ru-RU" dirty="0" err="1">
                <a:solidFill>
                  <a:srgbClr val="000000"/>
                </a:solidFill>
                <a:latin typeface="Verdana" panose="020B0604030504040204" pitchFamily="34" charset="0"/>
              </a:rPr>
              <a:t>скл</a:t>
            </a:r>
            <a:r>
              <a:rPr lang="ru-RU" dirty="0">
                <a:solidFill>
                  <a:srgbClr val="000000"/>
                </a:solidFill>
                <a:latin typeface="Verdana" panose="020B0604030504040204" pitchFamily="34" charset="0"/>
              </a:rPr>
              <a:t>., мн. ч., </a:t>
            </a:r>
            <a:r>
              <a:rPr lang="ru-RU" dirty="0" err="1">
                <a:solidFill>
                  <a:srgbClr val="000000"/>
                </a:solidFill>
                <a:latin typeface="Verdana" panose="020B0604030504040204" pitchFamily="34" charset="0"/>
              </a:rPr>
              <a:t>В.п</a:t>
            </a:r>
            <a:r>
              <a:rPr lang="ru-RU" dirty="0">
                <a:solidFill>
                  <a:srgbClr val="000000"/>
                </a:solidFill>
                <a:latin typeface="Verdana" panose="020B0604030504040204" pitchFamily="34" charset="0"/>
              </a:rPr>
              <a:t>.</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421185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364" y="109182"/>
            <a:ext cx="11655188" cy="6586418"/>
          </a:xfrm>
          <a:prstGeom prst="rect">
            <a:avLst/>
          </a:prstGeom>
        </p:spPr>
        <p:txBody>
          <a:bodyPr wrap="square">
            <a:spAutoFit/>
          </a:bodyPr>
          <a:lstStyle/>
          <a:p>
            <a:r>
              <a:rPr lang="ru-RU" sz="2000" dirty="0"/>
              <a:t>Выпиши из 7-го предложения все формы имён прилагательных с именами существительными, к которым </a:t>
            </a:r>
            <a:r>
              <a:rPr lang="ru-RU" sz="2000" dirty="0" smtClean="0"/>
              <a:t>они относятся</a:t>
            </a:r>
            <a:r>
              <a:rPr lang="ru-RU" sz="2000" dirty="0"/>
              <a:t>. Укажи число, род (если есть), падеж одной из форм имени прилагательного (на выбор).</a:t>
            </a:r>
          </a:p>
          <a:p>
            <a:pPr algn="just"/>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22105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68279" y="3244334"/>
            <a:ext cx="4655442" cy="369332"/>
          </a:xfrm>
          <a:prstGeom prst="rect">
            <a:avLst/>
          </a:prstGeom>
        </p:spPr>
        <p:txBody>
          <a:bodyPr wrap="none">
            <a:spAutoFit/>
          </a:bodyPr>
          <a:lstStyle/>
          <a:p>
            <a:r>
              <a:rPr lang="ru-RU" dirty="0" err="1">
                <a:solidFill>
                  <a:srgbClr val="000000"/>
                </a:solidFill>
                <a:latin typeface="Verdana" panose="020B0604030504040204" pitchFamily="34" charset="0"/>
              </a:rPr>
              <a:t>Краси́вее</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портфе́ль</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хво́я</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сре́дства</a:t>
            </a:r>
            <a:r>
              <a:rPr lang="ru-RU" dirty="0">
                <a:solidFill>
                  <a:srgbClr val="000000"/>
                </a:solidFill>
                <a:latin typeface="Verdana" panose="020B0604030504040204" pitchFamily="34" charset="0"/>
              </a:rPr>
              <a:t>.</a:t>
            </a:r>
            <a:endParaRPr lang="ru-RU" dirty="0"/>
          </a:p>
        </p:txBody>
      </p:sp>
    </p:spTree>
    <p:extLst>
      <p:ext uri="{BB962C8B-B14F-4D97-AF65-F5344CB8AC3E}">
        <p14:creationId xmlns:p14="http://schemas.microsoft.com/office/powerpoint/2010/main" val="13126504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33516" y="2967335"/>
            <a:ext cx="7110484" cy="646331"/>
          </a:xfrm>
          <a:prstGeom prst="rect">
            <a:avLst/>
          </a:prstGeom>
        </p:spPr>
        <p:txBody>
          <a:bodyPr wrap="square">
            <a:spAutoFit/>
          </a:bodyPr>
          <a:lstStyle/>
          <a:p>
            <a:pPr algn="just"/>
            <a:r>
              <a:rPr lang="ru-RU" dirty="0">
                <a:solidFill>
                  <a:srgbClr val="000000"/>
                </a:solidFill>
                <a:latin typeface="Verdana" panose="020B0604030504040204" pitchFamily="34" charset="0"/>
              </a:rPr>
              <a:t>Знатная (итальянка) - прил. ед. ч., ж. р., </a:t>
            </a:r>
            <a:r>
              <a:rPr lang="ru-RU" dirty="0" err="1">
                <a:solidFill>
                  <a:srgbClr val="000000"/>
                </a:solidFill>
                <a:latin typeface="Verdana" panose="020B0604030504040204" pitchFamily="34" charset="0"/>
              </a:rPr>
              <a:t>И.п</a:t>
            </a:r>
            <a:r>
              <a:rPr lang="ru-RU" dirty="0">
                <a:solidFill>
                  <a:srgbClr val="000000"/>
                </a:solidFill>
                <a:latin typeface="Verdana" panose="020B0604030504040204" pitchFamily="34" charset="0"/>
              </a:rPr>
              <a:t>.;</a:t>
            </a:r>
          </a:p>
          <a:p>
            <a:pPr algn="just"/>
            <a:r>
              <a:rPr lang="ru-RU" dirty="0">
                <a:solidFill>
                  <a:srgbClr val="000000"/>
                </a:solidFill>
                <a:latin typeface="Verdana" panose="020B0604030504040204" pitchFamily="34" charset="0"/>
              </a:rPr>
              <a:t>(За) французского (короля) - прил. ед. ч., м. р., </a:t>
            </a:r>
            <a:r>
              <a:rPr lang="ru-RU" dirty="0" err="1">
                <a:solidFill>
                  <a:srgbClr val="000000"/>
                </a:solidFill>
                <a:latin typeface="Verdana" panose="020B0604030504040204" pitchFamily="34" charset="0"/>
              </a:rPr>
              <a:t>В.п</a:t>
            </a:r>
            <a:r>
              <a:rPr lang="ru-RU" dirty="0">
                <a:solidFill>
                  <a:srgbClr val="000000"/>
                </a:solidFill>
                <a:latin typeface="Verdana" panose="020B0604030504040204" pitchFamily="34" charset="0"/>
              </a:rPr>
              <a:t>.</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4814798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364" y="109182"/>
            <a:ext cx="11655188" cy="6309420"/>
          </a:xfrm>
          <a:prstGeom prst="rect">
            <a:avLst/>
          </a:prstGeom>
        </p:spPr>
        <p:txBody>
          <a:bodyPr wrap="square">
            <a:spAutoFit/>
          </a:bodyPr>
          <a:lstStyle/>
          <a:p>
            <a:r>
              <a:rPr lang="ru-RU" sz="2000" dirty="0"/>
              <a:t>Выпиши из 7-го предложения все глаголы в той форме, в котором они употреблены в предложении. Укажи спряжение, время, лицо (если есть), число, род (если есть) одной из форм глагола (на выбор).</a:t>
            </a:r>
          </a:p>
          <a:p>
            <a:pPr algn="just"/>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24316450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828836"/>
            <a:ext cx="6096000" cy="1200329"/>
          </a:xfrm>
          <a:prstGeom prst="rect">
            <a:avLst/>
          </a:prstGeom>
        </p:spPr>
        <p:txBody>
          <a:bodyPr>
            <a:spAutoFit/>
          </a:bodyPr>
          <a:lstStyle/>
          <a:p>
            <a:pPr algn="just"/>
            <a:r>
              <a:rPr lang="ru-RU" dirty="0">
                <a:solidFill>
                  <a:srgbClr val="000000"/>
                </a:solidFill>
                <a:latin typeface="Verdana" panose="020B0604030504040204" pitchFamily="34" charset="0"/>
              </a:rPr>
              <a:t>Вышла — гл. </a:t>
            </a:r>
            <a:r>
              <a:rPr lang="ru-RU" dirty="0" err="1">
                <a:solidFill>
                  <a:srgbClr val="000000"/>
                </a:solidFill>
                <a:latin typeface="Verdana" panose="020B0604030504040204" pitchFamily="34" charset="0"/>
              </a:rPr>
              <a:t>прош</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вр</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ед.ч</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ж.р</a:t>
            </a:r>
            <a:r>
              <a:rPr lang="ru-RU" dirty="0" smtClean="0">
                <a:solidFill>
                  <a:srgbClr val="000000"/>
                </a:solidFill>
                <a:latin typeface="Verdana" panose="020B0604030504040204" pitchFamily="34" charset="0"/>
              </a:rPr>
              <a:t>. </a:t>
            </a:r>
            <a:r>
              <a:rPr lang="en-US" dirty="0" smtClean="0">
                <a:solidFill>
                  <a:srgbClr val="000000"/>
                </a:solidFill>
                <a:latin typeface="Verdana" panose="020B0604030504040204" pitchFamily="34" charset="0"/>
              </a:rPr>
              <a:t>I</a:t>
            </a:r>
            <a:r>
              <a:rPr lang="ru-RU" dirty="0" smtClean="0">
                <a:solidFill>
                  <a:srgbClr val="000000"/>
                </a:solidFill>
                <a:latin typeface="Verdana" panose="020B0604030504040204" pitchFamily="34" charset="0"/>
              </a:rPr>
              <a:t> </a:t>
            </a:r>
            <a:r>
              <a:rPr lang="ru-RU" dirty="0" err="1" smtClean="0">
                <a:solidFill>
                  <a:srgbClr val="000000"/>
                </a:solidFill>
                <a:latin typeface="Verdana" panose="020B0604030504040204" pitchFamily="34" charset="0"/>
              </a:rPr>
              <a:t>спр</a:t>
            </a:r>
            <a:r>
              <a:rPr lang="ru-RU" dirty="0" smtClean="0">
                <a:solidFill>
                  <a:srgbClr val="000000"/>
                </a:solidFill>
                <a:latin typeface="Verdana" panose="020B0604030504040204" pitchFamily="34" charset="0"/>
              </a:rPr>
              <a:t>.;</a:t>
            </a:r>
            <a:endParaRPr lang="ru-RU" dirty="0">
              <a:solidFill>
                <a:srgbClr val="000000"/>
              </a:solidFill>
              <a:latin typeface="Verdana" panose="020B0604030504040204" pitchFamily="34" charset="0"/>
            </a:endParaRPr>
          </a:p>
          <a:p>
            <a:pPr algn="just"/>
            <a:r>
              <a:rPr lang="ru-RU" dirty="0">
                <a:solidFill>
                  <a:srgbClr val="000000"/>
                </a:solidFill>
                <a:latin typeface="Verdana" panose="020B0604030504040204" pitchFamily="34" charset="0"/>
              </a:rPr>
              <a:t>Познакомила — гл. </a:t>
            </a:r>
            <a:r>
              <a:rPr lang="ru-RU" dirty="0" err="1">
                <a:solidFill>
                  <a:srgbClr val="000000"/>
                </a:solidFill>
                <a:latin typeface="Verdana" panose="020B0604030504040204" pitchFamily="34" charset="0"/>
              </a:rPr>
              <a:t>прош</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вр</a:t>
            </a:r>
            <a:r>
              <a:rPr lang="ru-RU" dirty="0">
                <a:solidFill>
                  <a:srgbClr val="000000"/>
                </a:solidFill>
                <a:latin typeface="Verdana" panose="020B0604030504040204" pitchFamily="34" charset="0"/>
              </a:rPr>
              <a:t>., </a:t>
            </a:r>
            <a:r>
              <a:rPr lang="ru-RU" dirty="0" err="1">
                <a:solidFill>
                  <a:srgbClr val="000000"/>
                </a:solidFill>
                <a:latin typeface="Verdana" panose="020B0604030504040204" pitchFamily="34" charset="0"/>
              </a:rPr>
              <a:t>ед.ч</a:t>
            </a:r>
            <a:r>
              <a:rPr lang="ru-RU" dirty="0">
                <a:solidFill>
                  <a:srgbClr val="000000"/>
                </a:solidFill>
                <a:latin typeface="Verdana" panose="020B0604030504040204" pitchFamily="34" charset="0"/>
              </a:rPr>
              <a:t>., </a:t>
            </a:r>
            <a:r>
              <a:rPr lang="ru-RU" dirty="0" err="1" smtClean="0">
                <a:solidFill>
                  <a:srgbClr val="000000"/>
                </a:solidFill>
                <a:latin typeface="Verdana" panose="020B0604030504040204" pitchFamily="34" charset="0"/>
              </a:rPr>
              <a:t>ж.р</a:t>
            </a:r>
            <a:r>
              <a:rPr lang="ru-RU" dirty="0" smtClean="0">
                <a:solidFill>
                  <a:srgbClr val="000000"/>
                </a:solidFill>
                <a:latin typeface="Verdana" panose="020B0604030504040204" pitchFamily="34" charset="0"/>
              </a:rPr>
              <a:t>, </a:t>
            </a:r>
            <a:r>
              <a:rPr lang="en-US" dirty="0" smtClean="0">
                <a:solidFill>
                  <a:srgbClr val="000000"/>
                </a:solidFill>
                <a:latin typeface="Verdana" panose="020B0604030504040204" pitchFamily="34" charset="0"/>
              </a:rPr>
              <a:t>II </a:t>
            </a:r>
            <a:r>
              <a:rPr lang="ru-RU" dirty="0" err="1" smtClean="0">
                <a:solidFill>
                  <a:srgbClr val="000000"/>
                </a:solidFill>
                <a:latin typeface="Verdana" panose="020B0604030504040204" pitchFamily="34" charset="0"/>
              </a:rPr>
              <a:t>спр</a:t>
            </a:r>
            <a:r>
              <a:rPr lang="ru-RU" dirty="0" smtClean="0">
                <a:solidFill>
                  <a:srgbClr val="000000"/>
                </a:solidFill>
                <a:latin typeface="Verdana" panose="020B0604030504040204" pitchFamily="34" charset="0"/>
              </a:rPr>
              <a:t>.</a:t>
            </a:r>
            <a:endParaRPr lang="ru-RU" dirty="0">
              <a:solidFill>
                <a:srgbClr val="000000"/>
              </a:solidFill>
              <a:latin typeface="Verdana" panose="020B0604030504040204" pitchFamily="34" charset="0"/>
            </a:endParaRPr>
          </a:p>
          <a:p>
            <a:r>
              <a:rPr lang="ru-RU" dirty="0"/>
              <a:t/>
            </a:r>
            <a:br>
              <a:rPr lang="ru-RU" dirty="0"/>
            </a:br>
            <a:endParaRPr lang="ru-RU" dirty="0"/>
          </a:p>
        </p:txBody>
      </p:sp>
    </p:spTree>
    <p:extLst>
      <p:ext uri="{BB962C8B-B14F-4D97-AF65-F5344CB8AC3E}">
        <p14:creationId xmlns:p14="http://schemas.microsoft.com/office/powerpoint/2010/main" val="1719637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690336"/>
            <a:ext cx="6096000" cy="2677656"/>
          </a:xfrm>
          <a:prstGeom prst="rect">
            <a:avLst/>
          </a:prstGeom>
        </p:spPr>
        <p:txBody>
          <a:bodyPr>
            <a:spAutoFit/>
          </a:bodyPr>
          <a:lstStyle/>
          <a:p>
            <a:r>
              <a:rPr lang="ru-RU" sz="2400" dirty="0">
                <a:solidFill>
                  <a:srgbClr val="000000"/>
                </a:solidFill>
                <a:latin typeface="Verdana" panose="020B0604030504040204" pitchFamily="34" charset="0"/>
              </a:rPr>
              <a:t>Представь, что одноклассники после уроков решили остаться на репетицию спектакля, в котором ты тоже участвуешь. По уважительной причине ты не можешь прийти. Постарайся вежливо отказаться. Запиши свой отказ.</a:t>
            </a:r>
            <a:endParaRPr lang="ru-RU" sz="2400" dirty="0"/>
          </a:p>
        </p:txBody>
      </p:sp>
    </p:spTree>
    <p:extLst>
      <p:ext uri="{BB962C8B-B14F-4D97-AF65-F5344CB8AC3E}">
        <p14:creationId xmlns:p14="http://schemas.microsoft.com/office/powerpoint/2010/main" val="17103781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1720840"/>
            <a:ext cx="6096000" cy="3416320"/>
          </a:xfrm>
          <a:prstGeom prst="rect">
            <a:avLst/>
          </a:prstGeom>
        </p:spPr>
        <p:txBody>
          <a:bodyPr>
            <a:spAutoFit/>
          </a:bodyPr>
          <a:lstStyle/>
          <a:p>
            <a:pPr algn="just"/>
            <a:r>
              <a:rPr lang="ru-RU" dirty="0">
                <a:solidFill>
                  <a:srgbClr val="000000"/>
                </a:solidFill>
                <a:latin typeface="Verdana" panose="020B0604030504040204" pitchFamily="34" charset="0"/>
              </a:rPr>
              <a:t>Ребята, мне сегодня нужно помочь маме, поэтому я не смогу остаться на репетицию. В следующий раз я обязательно буду, а сегодня пусть за меня роль почитает Павлик, пожалуйста.</a:t>
            </a:r>
          </a:p>
          <a:p>
            <a:pPr algn="just"/>
            <a:r>
              <a:rPr lang="ru-RU" dirty="0">
                <a:solidFill>
                  <a:srgbClr val="000000"/>
                </a:solidFill>
                <a:latin typeface="Verdana" panose="020B0604030504040204" pitchFamily="34" charset="0"/>
              </a:rPr>
              <a:t> </a:t>
            </a:r>
          </a:p>
          <a:p>
            <a:pPr algn="just"/>
            <a:r>
              <a:rPr lang="ru-RU" dirty="0">
                <a:solidFill>
                  <a:srgbClr val="000000"/>
                </a:solidFill>
                <a:latin typeface="Verdana" panose="020B0604030504040204" pitchFamily="34" charset="0"/>
              </a:rPr>
              <a:t>Примечание: в предложении предлагается вариант решения проблемы, использовано этикетное слово «пожалуйста», позволяющее вежливо сформулировать отказ.</a:t>
            </a:r>
          </a:p>
          <a:p>
            <a:r>
              <a:rPr lang="ru-RU" dirty="0"/>
              <a:t/>
            </a:r>
            <a:br>
              <a:rPr lang="ru-RU" dirty="0"/>
            </a:br>
            <a:endParaRPr lang="ru-RU" dirty="0"/>
          </a:p>
        </p:txBody>
      </p:sp>
    </p:spTree>
    <p:extLst>
      <p:ext uri="{BB962C8B-B14F-4D97-AF65-F5344CB8AC3E}">
        <p14:creationId xmlns:p14="http://schemas.microsoft.com/office/powerpoint/2010/main" val="33520408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048000" y="2551837"/>
            <a:ext cx="6096000" cy="3108543"/>
          </a:xfrm>
          <a:prstGeom prst="rect">
            <a:avLst/>
          </a:prstGeom>
        </p:spPr>
        <p:txBody>
          <a:bodyPr>
            <a:spAutoFit/>
          </a:bodyPr>
          <a:lstStyle/>
          <a:p>
            <a:r>
              <a:rPr lang="ru-RU" sz="2800" dirty="0"/>
              <a:t>В данном ниже предложении найди слово, в котором все согласные звуки звонкие. Выпиши это слово.</a:t>
            </a:r>
          </a:p>
          <a:p>
            <a:endParaRPr lang="ru-RU" sz="2800" dirty="0"/>
          </a:p>
          <a:p>
            <a:r>
              <a:rPr lang="ru-RU" sz="2800" dirty="0"/>
              <a:t> </a:t>
            </a:r>
          </a:p>
          <a:p>
            <a:endParaRPr lang="ru-RU" sz="2800" dirty="0"/>
          </a:p>
          <a:p>
            <a:r>
              <a:rPr lang="ru-RU" sz="2800" dirty="0"/>
              <a:t>От станции к озеру бежит тропинка.</a:t>
            </a:r>
          </a:p>
        </p:txBody>
      </p:sp>
    </p:spTree>
    <p:extLst>
      <p:ext uri="{BB962C8B-B14F-4D97-AF65-F5344CB8AC3E}">
        <p14:creationId xmlns:p14="http://schemas.microsoft.com/office/powerpoint/2010/main" val="1816464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64525" y="2828836"/>
            <a:ext cx="8079475" cy="923330"/>
          </a:xfrm>
          <a:prstGeom prst="rect">
            <a:avLst/>
          </a:prstGeom>
        </p:spPr>
        <p:txBody>
          <a:bodyPr wrap="square">
            <a:spAutoFit/>
          </a:bodyPr>
          <a:lstStyle/>
          <a:p>
            <a:pPr algn="just"/>
            <a:r>
              <a:rPr lang="ru-RU" dirty="0">
                <a:solidFill>
                  <a:srgbClr val="000000"/>
                </a:solidFill>
                <a:latin typeface="Verdana" panose="020B0604030504040204" pitchFamily="34" charset="0"/>
              </a:rPr>
              <a:t>В слове «озеру» все согласные звуки звонкие: [з], [р].</a:t>
            </a:r>
          </a:p>
          <a:p>
            <a:pPr algn="just"/>
            <a:r>
              <a:rPr lang="ru-RU" dirty="0">
                <a:solidFill>
                  <a:srgbClr val="000000"/>
                </a:solidFill>
                <a:latin typeface="Verdana" panose="020B0604030504040204" pitchFamily="34" charset="0"/>
              </a:rPr>
              <a:t> </a:t>
            </a:r>
          </a:p>
          <a:p>
            <a:pPr algn="just"/>
            <a:r>
              <a:rPr lang="ru-RU" dirty="0">
                <a:solidFill>
                  <a:srgbClr val="000000"/>
                </a:solidFill>
                <a:latin typeface="Verdana" panose="020B0604030504040204" pitchFamily="34" charset="0"/>
              </a:rPr>
              <a:t>Ответ: озеру.</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3148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8364" y="423081"/>
            <a:ext cx="11778018" cy="5693866"/>
          </a:xfrm>
          <a:prstGeom prst="rect">
            <a:avLst/>
          </a:prstGeom>
        </p:spPr>
        <p:txBody>
          <a:bodyPr wrap="square">
            <a:spAutoFit/>
          </a:bodyPr>
          <a:lstStyle/>
          <a:p>
            <a:pPr algn="just"/>
            <a:r>
              <a:rPr lang="ru-RU" sz="2000" dirty="0">
                <a:solidFill>
                  <a:srgbClr val="000000"/>
                </a:solidFill>
                <a:latin typeface="Verdana" panose="020B0604030504040204" pitchFamily="34" charset="0"/>
              </a:rPr>
              <a:t>Что хотел сказать автор читателю? Определи и запиши основную мысль текста</a:t>
            </a:r>
            <a:r>
              <a:rPr lang="ru-RU" sz="2000" dirty="0" smtClean="0">
                <a:solidFill>
                  <a:srgbClr val="000000"/>
                </a:solidFill>
                <a:latin typeface="Verdana" panose="020B0604030504040204" pitchFamily="34" charset="0"/>
              </a:rPr>
              <a:t>.</a:t>
            </a: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351018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413338"/>
            <a:ext cx="6096000" cy="2031325"/>
          </a:xfrm>
          <a:prstGeom prst="rect">
            <a:avLst/>
          </a:prstGeom>
        </p:spPr>
        <p:txBody>
          <a:bodyPr>
            <a:spAutoFit/>
          </a:bodyPr>
          <a:lstStyle/>
          <a:p>
            <a:pPr algn="just"/>
            <a:r>
              <a:rPr lang="ru-RU" dirty="0">
                <a:solidFill>
                  <a:srgbClr val="000000"/>
                </a:solidFill>
                <a:latin typeface="Verdana" panose="020B0604030504040204" pitchFamily="34" charset="0"/>
              </a:rPr>
              <a:t>Основная мысль текста:</a:t>
            </a:r>
          </a:p>
          <a:p>
            <a:pPr algn="just"/>
            <a:r>
              <a:rPr lang="ru-RU" dirty="0">
                <a:solidFill>
                  <a:srgbClr val="000000"/>
                </a:solidFill>
                <a:latin typeface="Verdana" panose="020B0604030504040204" pitchFamily="34" charset="0"/>
              </a:rPr>
              <a:t>История появления мороженого берёт своё начало в Китае. Постепенно мороженое совершенствовалось и стало любимым лакомством детей и взрослых.</a:t>
            </a:r>
          </a:p>
          <a:p>
            <a:r>
              <a:rPr lang="ru-RU" dirty="0"/>
              <a:t/>
            </a:r>
            <a:br>
              <a:rPr lang="ru-RU" dirty="0"/>
            </a:br>
            <a:endParaRPr lang="ru-RU" dirty="0"/>
          </a:p>
        </p:txBody>
      </p:sp>
    </p:spTree>
    <p:extLst>
      <p:ext uri="{BB962C8B-B14F-4D97-AF65-F5344CB8AC3E}">
        <p14:creationId xmlns:p14="http://schemas.microsoft.com/office/powerpoint/2010/main" val="26139420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3898" y="259308"/>
            <a:ext cx="11682483" cy="6001643"/>
          </a:xfrm>
          <a:prstGeom prst="rect">
            <a:avLst/>
          </a:prstGeom>
        </p:spPr>
        <p:txBody>
          <a:bodyPr wrap="square">
            <a:spAutoFit/>
          </a:bodyPr>
          <a:lstStyle/>
          <a:p>
            <a:pPr algn="just"/>
            <a:r>
              <a:rPr lang="ru-RU" sz="2000" dirty="0"/>
              <a:t>Составь и запиши план текста из трёх пунктов. В ответе ты можешь использовать сочетания слов или предложения.</a:t>
            </a:r>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40843129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0" y="2828836"/>
            <a:ext cx="6096000" cy="1200329"/>
          </a:xfrm>
          <a:prstGeom prst="rect">
            <a:avLst/>
          </a:prstGeom>
        </p:spPr>
        <p:txBody>
          <a:bodyPr>
            <a:spAutoFit/>
          </a:bodyPr>
          <a:lstStyle/>
          <a:p>
            <a:pPr algn="just"/>
            <a:r>
              <a:rPr lang="ru-RU" dirty="0">
                <a:solidFill>
                  <a:srgbClr val="000000"/>
                </a:solidFill>
                <a:latin typeface="Verdana" panose="020B0604030504040204" pitchFamily="34" charset="0"/>
              </a:rPr>
              <a:t>Примерный план:</a:t>
            </a:r>
          </a:p>
          <a:p>
            <a:pPr algn="just"/>
            <a:r>
              <a:rPr lang="ru-RU" dirty="0">
                <a:solidFill>
                  <a:srgbClr val="000000"/>
                </a:solidFill>
                <a:latin typeface="Verdana" panose="020B0604030504040204" pitchFamily="34" charset="0"/>
              </a:rPr>
              <a:t>1. Любимый десерт - мороженое!</a:t>
            </a:r>
          </a:p>
          <a:p>
            <a:pPr algn="just"/>
            <a:r>
              <a:rPr lang="ru-RU" dirty="0">
                <a:solidFill>
                  <a:srgbClr val="000000"/>
                </a:solidFill>
                <a:latin typeface="Verdana" panose="020B0604030504040204" pitchFamily="34" charset="0"/>
              </a:rPr>
              <a:t>2. История возникновения мороженого.</a:t>
            </a:r>
          </a:p>
          <a:p>
            <a:pPr algn="just"/>
            <a:r>
              <a:rPr lang="ru-RU" dirty="0">
                <a:solidFill>
                  <a:srgbClr val="000000"/>
                </a:solidFill>
                <a:latin typeface="Verdana" panose="020B0604030504040204" pitchFamily="34" charset="0"/>
              </a:rPr>
              <a:t>3. Русское мороженое.</a:t>
            </a:r>
            <a:endParaRPr lang="ru-RU"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13522277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1194" y="259308"/>
            <a:ext cx="11655188" cy="6001643"/>
          </a:xfrm>
          <a:prstGeom prst="rect">
            <a:avLst/>
          </a:prstGeom>
        </p:spPr>
        <p:txBody>
          <a:bodyPr wrap="square">
            <a:spAutoFit/>
          </a:bodyPr>
          <a:lstStyle/>
          <a:p>
            <a:pPr algn="just"/>
            <a:r>
              <a:rPr lang="ru-RU" sz="2000" dirty="0"/>
              <a:t>Задай по тексту вопрос, который поможет определить, насколько точно твои одноклассники поняли содержание текста. Запиши свой вопрос.</a:t>
            </a:r>
            <a:endParaRPr lang="ru-RU" sz="2000" dirty="0" smtClean="0">
              <a:solidFill>
                <a:srgbClr val="000000"/>
              </a:solidFill>
              <a:latin typeface="Verdana" panose="020B0604030504040204" pitchFamily="34" charset="0"/>
            </a:endParaRPr>
          </a:p>
          <a:p>
            <a:pPr algn="just"/>
            <a:r>
              <a:rPr lang="ru-RU" sz="2400" dirty="0" smtClean="0"/>
              <a:t/>
            </a:r>
            <a:br>
              <a:rPr lang="ru-RU" sz="2400" dirty="0" smtClean="0"/>
            </a:br>
            <a:r>
              <a:rPr lang="ru-RU" sz="2000" dirty="0" smtClean="0">
                <a:solidFill>
                  <a:srgbClr val="000000"/>
                </a:solidFill>
                <a:latin typeface="Verdana" panose="020B0604030504040204" pitchFamily="34" charset="0"/>
              </a:rPr>
              <a:t>(1)Каждые три секунды на нашей планете съедают одну порцию мороженого! (2)Сейчас это самый любимый десерт детей и взрослых всего мира, поэтому в каждой стране есть занимательные истории о мороженом.</a:t>
            </a:r>
          </a:p>
          <a:p>
            <a:pPr algn="just"/>
            <a:r>
              <a:rPr lang="ru-RU" sz="2000" dirty="0" smtClean="0">
                <a:solidFill>
                  <a:srgbClr val="000000"/>
                </a:solidFill>
                <a:latin typeface="Verdana" panose="020B0604030504040204" pitchFamily="34" charset="0"/>
              </a:rPr>
              <a:t>(</a:t>
            </a:r>
            <a:r>
              <a:rPr lang="ru-RU" sz="2000" dirty="0">
                <a:solidFill>
                  <a:srgbClr val="000000"/>
                </a:solidFill>
                <a:latin typeface="Verdana" panose="020B0604030504040204" pitchFamily="34" charset="0"/>
              </a:rPr>
              <a:t>3)Родиной мороженого считают Китай: там мороженое было лакомством императоров. (4)Тогда оно больше напоминало фруктовый лёд. (5)В Европу секрет рецепта мороженого привёз итальянский путешественник Марко Поло. (6)Оно долго оставалось государственной тайной Италии. (7)Затем знатная итальянка вышла замуж за французского короля и познакомила с мороженым Францию. (8)В Америке придумали вафельный стаканчик. (9)Как-то на ярмарке у продавца мороженого закончились бумажные блюдца, на которых он подавал свой товар. (10)Не растерявшись, он попросил у торговавшего рядом продавца его продукцию — горячие вафли. (11)Продавцы свернули вафли рожком и наполнили его мороженым, подарив миру новое лакомство.</a:t>
            </a:r>
          </a:p>
          <a:p>
            <a:pPr algn="just"/>
            <a:r>
              <a:rPr lang="ru-RU" sz="2000" dirty="0">
                <a:solidFill>
                  <a:srgbClr val="000000"/>
                </a:solidFill>
                <a:latin typeface="Verdana" panose="020B0604030504040204" pitchFamily="34" charset="0"/>
              </a:rPr>
              <a:t>(12)В России, где льдом и холодом никого не удивишь, тоже было своё мороженое. (13)В деревнях Сибири хозяйки замораживали молоко, потом мелко его стругали, посыпали ледяные стружки ягодами и подавали к столу.</a:t>
            </a:r>
            <a:endParaRPr lang="ru-RU" sz="20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218822027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568</Words>
  <Application>Microsoft Office PowerPoint</Application>
  <PresentationFormat>Широкоэкранный</PresentationFormat>
  <Paragraphs>82</Paragraphs>
  <Slides>24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24</vt:i4>
      </vt:variant>
    </vt:vector>
  </HeadingPairs>
  <TitlesOfParts>
    <vt:vector size="29" baseType="lpstr">
      <vt:lpstr>Arial</vt:lpstr>
      <vt:lpstr>Calibri</vt:lpstr>
      <vt:lpstr>Calibri Light</vt:lpstr>
      <vt:lpstr>Verdana</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Максим</dc:creator>
  <cp:lastModifiedBy>Максим</cp:lastModifiedBy>
  <cp:revision>4</cp:revision>
  <dcterms:created xsi:type="dcterms:W3CDTF">2019-02-14T04:54:49Z</dcterms:created>
  <dcterms:modified xsi:type="dcterms:W3CDTF">2019-02-14T06:07:04Z</dcterms:modified>
</cp:coreProperties>
</file>