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81" r:id="rId3"/>
    <p:sldId id="283" r:id="rId4"/>
    <p:sldId id="282" r:id="rId5"/>
    <p:sldId id="284" r:id="rId6"/>
    <p:sldId id="256" r:id="rId7"/>
    <p:sldId id="278" r:id="rId8"/>
    <p:sldId id="257" r:id="rId9"/>
    <p:sldId id="277" r:id="rId10"/>
    <p:sldId id="258" r:id="rId11"/>
    <p:sldId id="276" r:id="rId12"/>
    <p:sldId id="260" r:id="rId13"/>
    <p:sldId id="275" r:id="rId14"/>
    <p:sldId id="261" r:id="rId15"/>
    <p:sldId id="274" r:id="rId16"/>
    <p:sldId id="262" r:id="rId17"/>
    <p:sldId id="273" r:id="rId18"/>
    <p:sldId id="263" r:id="rId19"/>
    <p:sldId id="272" r:id="rId20"/>
    <p:sldId id="264" r:id="rId21"/>
    <p:sldId id="265" r:id="rId22"/>
    <p:sldId id="271" r:id="rId23"/>
    <p:sldId id="266" r:id="rId24"/>
    <p:sldId id="270" r:id="rId25"/>
    <p:sldId id="267" r:id="rId26"/>
    <p:sldId id="269" r:id="rId27"/>
    <p:sldId id="259" r:id="rId28"/>
    <p:sldId id="268" r:id="rId2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843C125-199F-4FD5-ACA7-A96ED31F3BC6}" type="datetimeFigureOut">
              <a:rPr lang="ru-RU" smtClean="0"/>
              <a:t>18.05.2019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2344045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843C125-199F-4FD5-ACA7-A96ED31F3BC6}" type="datetimeFigureOut">
              <a:rPr lang="ru-RU" smtClean="0"/>
              <a:t>18.05.2019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38680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843C125-199F-4FD5-ACA7-A96ED31F3BC6}" type="datetimeFigureOut">
              <a:rPr lang="ru-RU" smtClean="0"/>
              <a:t>18.05.2019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4181160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843C125-199F-4FD5-ACA7-A96ED31F3BC6}" type="datetimeFigureOut">
              <a:rPr lang="ru-RU" smtClean="0"/>
              <a:t>18.05.2019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3634666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843C125-199F-4FD5-ACA7-A96ED31F3BC6}" type="datetimeFigureOut">
              <a:rPr lang="ru-RU" smtClean="0"/>
              <a:t>18.05.2019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2359604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843C125-199F-4FD5-ACA7-A96ED31F3BC6}" type="datetimeFigureOut">
              <a:rPr lang="ru-RU" smtClean="0"/>
              <a:t>18.05.2019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1368430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843C125-199F-4FD5-ACA7-A96ED31F3BC6}" type="datetimeFigureOut">
              <a:rPr lang="ru-RU" smtClean="0"/>
              <a:t>18.05.2019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3894603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843C125-199F-4FD5-ACA7-A96ED31F3BC6}" type="datetimeFigureOut">
              <a:rPr lang="ru-RU" smtClean="0"/>
              <a:t>18.05.2019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1981303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843C125-199F-4FD5-ACA7-A96ED31F3BC6}" type="datetimeFigureOut">
              <a:rPr lang="ru-RU" smtClean="0"/>
              <a:t>18.05.2019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1424241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843C125-199F-4FD5-ACA7-A96ED31F3BC6}" type="datetimeFigureOut">
              <a:rPr lang="ru-RU" smtClean="0"/>
              <a:t>18.05.2019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1320171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843C125-199F-4FD5-ACA7-A96ED31F3BC6}" type="datetimeFigureOut">
              <a:rPr lang="ru-RU" smtClean="0"/>
              <a:t>18.05.2019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B688972-9582-4BA5-992F-556EB7D2BBFD}" type="slidenum">
              <a:rPr lang="ru-RU" smtClean="0"/>
              <a:t>‹#›</a:t>
            </a:fld>
            <a:endParaRPr lang="ru-RU"/>
          </a:p>
        </p:txBody>
      </p:sp>
    </p:spTree>
    <p:extLst>
      <p:ext uri="{BB962C8B-B14F-4D97-AF65-F5344CB8AC3E}">
        <p14:creationId xmlns:p14="http://schemas.microsoft.com/office/powerpoint/2010/main" val="18995430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43C125-199F-4FD5-ACA7-A96ED31F3BC6}" type="datetimeFigureOut">
              <a:rPr lang="ru-RU" smtClean="0"/>
              <a:t>18.05.2019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688972-9582-4BA5-992F-556EB7D2BBFD}" type="slidenum">
              <a:rPr lang="ru-RU" smtClean="0"/>
              <a:t>‹#›</a:t>
            </a:fld>
            <a:endParaRPr lang="ru-RU"/>
          </a:p>
        </p:txBody>
      </p:sp>
    </p:spTree>
    <p:extLst>
      <p:ext uri="{BB962C8B-B14F-4D97-AF65-F5344CB8AC3E}">
        <p14:creationId xmlns:p14="http://schemas.microsoft.com/office/powerpoint/2010/main" val="14271914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8614" y="102318"/>
            <a:ext cx="8475260" cy="6370975"/>
          </a:xfrm>
          <a:prstGeom prst="rect">
            <a:avLst/>
          </a:prstGeom>
        </p:spPr>
        <p:txBody>
          <a:bodyPr wrap="square">
            <a:spAutoFit/>
          </a:bodyPr>
          <a:lstStyle/>
          <a:p>
            <a:pPr algn="just"/>
            <a:r>
              <a:rPr lang="ru-RU" sz="2400" dirty="0" smtClean="0">
                <a:solidFill>
                  <a:srgbClr val="000000"/>
                </a:solidFill>
                <a:latin typeface="Verdana" panose="020B0604030504040204" pitchFamily="34" charset="0"/>
              </a:rPr>
              <a:t>    Поднялась </a:t>
            </a:r>
            <a:r>
              <a:rPr lang="ru-RU" sz="2400" dirty="0">
                <a:solidFill>
                  <a:srgbClr val="000000"/>
                </a:solidFill>
                <a:latin typeface="Verdana" panose="020B0604030504040204" pitchFamily="34" charset="0"/>
              </a:rPr>
              <a:t>большая и тёмная туча, накрыла солнце. Прошумел по лесным макушкам сильный ветер. Закачались деревья. Закружились над тропинкой листья. Змейкой сверкнула на небе молния. Капля за каплей хлынул тёплый дождь.</a:t>
            </a:r>
          </a:p>
          <a:p>
            <a:pPr algn="just"/>
            <a:r>
              <a:rPr lang="ru-RU" sz="2400" dirty="0" smtClean="0">
                <a:solidFill>
                  <a:srgbClr val="000000"/>
                </a:solidFill>
                <a:latin typeface="Verdana" panose="020B0604030504040204" pitchFamily="34" charset="0"/>
              </a:rPr>
              <a:t>   После </a:t>
            </a:r>
            <a:r>
              <a:rPr lang="ru-RU" sz="2400" dirty="0">
                <a:solidFill>
                  <a:srgbClr val="000000"/>
                </a:solidFill>
                <a:latin typeface="Verdana" panose="020B0604030504040204" pitchFamily="34" charset="0"/>
              </a:rPr>
              <a:t>проливного дождя в лесу сильно пахнет грибами. В траве у тропинки прячутся крепкие боровики, мокрые сыроежки, маслята. Между белыми стволами берёз толпятся молодые подберёзовики.</a:t>
            </a:r>
          </a:p>
          <a:p>
            <a:pPr algn="just"/>
            <a:r>
              <a:rPr lang="ru-RU" sz="2400" dirty="0" smtClean="0">
                <a:solidFill>
                  <a:srgbClr val="000000"/>
                </a:solidFill>
                <a:latin typeface="Verdana" panose="020B0604030504040204" pitchFamily="34" charset="0"/>
              </a:rPr>
              <a:t>   Дальше </a:t>
            </a:r>
            <a:r>
              <a:rPr lang="ru-RU" sz="2400" dirty="0">
                <a:solidFill>
                  <a:srgbClr val="000000"/>
                </a:solidFill>
                <a:latin typeface="Verdana" panose="020B0604030504040204" pitchFamily="34" charset="0"/>
              </a:rPr>
              <a:t>манит в свою гущу частый ельник. Здесь радуют глаз душистые грузди и подосиновики с нарядной красной шляпой. А на полянках показались рыжики и золотые лисички. </a:t>
            </a:r>
            <a:endParaRPr lang="ru-RU" sz="2400" dirty="0" smtClean="0">
              <a:solidFill>
                <a:srgbClr val="000000"/>
              </a:solidFill>
              <a:latin typeface="Verdana" panose="020B0604030504040204" pitchFamily="34" charset="0"/>
            </a:endParaRPr>
          </a:p>
          <a:p>
            <a:pPr algn="just"/>
            <a:endParaRPr lang="ru-RU" sz="2400" b="0" i="0" dirty="0">
              <a:solidFill>
                <a:srgbClr val="000000"/>
              </a:solidFill>
              <a:effectLst/>
              <a:latin typeface="Verdana" panose="020B0604030504040204" pitchFamily="34" charset="0"/>
            </a:endParaRPr>
          </a:p>
          <a:p>
            <a:pPr algn="just"/>
            <a:r>
              <a:rPr lang="ru-RU" sz="2400" i="1" u="sng" dirty="0" smtClean="0">
                <a:solidFill>
                  <a:srgbClr val="FF0000"/>
                </a:solidFill>
                <a:latin typeface="Verdana" panose="020B0604030504040204" pitchFamily="34" charset="0"/>
              </a:rPr>
              <a:t>*Обучающиеся записывают текст под диктовку учителя</a:t>
            </a:r>
            <a:endParaRPr lang="ru-RU" sz="2400" b="0" i="1" u="sng" dirty="0">
              <a:solidFill>
                <a:srgbClr val="FF0000"/>
              </a:solidFill>
              <a:effectLst/>
              <a:latin typeface="Verdana" panose="020B0604030504040204" pitchFamily="34" charset="0"/>
            </a:endParaRPr>
          </a:p>
        </p:txBody>
      </p:sp>
    </p:spTree>
    <p:extLst>
      <p:ext uri="{BB962C8B-B14F-4D97-AF65-F5344CB8AC3E}">
        <p14:creationId xmlns:p14="http://schemas.microsoft.com/office/powerpoint/2010/main" val="2123206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2387" y="372240"/>
            <a:ext cx="10699845" cy="6247864"/>
          </a:xfrm>
          <a:prstGeom prst="rect">
            <a:avLst/>
          </a:prstGeom>
        </p:spPr>
        <p:txBody>
          <a:bodyPr wrap="square">
            <a:spAutoFit/>
          </a:bodyPr>
          <a:lstStyle/>
          <a:p>
            <a:pPr algn="just"/>
            <a:r>
              <a:rPr lang="ru-RU" sz="2000" b="0" i="0" dirty="0" smtClean="0">
                <a:solidFill>
                  <a:srgbClr val="000000"/>
                </a:solidFill>
                <a:effectLst/>
                <a:latin typeface="Verdana" panose="020B0604030504040204" pitchFamily="34" charset="0"/>
              </a:rPr>
              <a:t>Что хотел сказать автор читателю? Определи и запиши основную мысль текста.</a:t>
            </a:r>
          </a:p>
          <a:p>
            <a:pPr algn="just"/>
            <a:r>
              <a:rPr lang="ru-RU" sz="2000" dirty="0" smtClean="0"/>
              <a:t/>
            </a:r>
            <a:br>
              <a:rPr lang="ru-RU" sz="2000" dirty="0" smtClean="0"/>
            </a:br>
            <a:r>
              <a:rPr lang="ru-RU" sz="2000" b="0" i="0" dirty="0" smtClean="0">
                <a:solidFill>
                  <a:srgbClr val="000000"/>
                </a:solidFill>
                <a:effectLst/>
                <a:latin typeface="Verdana" panose="020B0604030504040204" pitchFamily="34" charset="0"/>
              </a:rPr>
              <a:t>(1)Древние люди выкладывали лабиринты на земле и рисовали их на камнях. (2)В Древнем Египте было найдено несколько построек с очень сложной системой комнат, переходов, залов, коридоров и лестниц. (3)Без проводника дорогу там не найти. (4)Постройку таких лабиринтов исследователи связывают с древнеегипетским культом мёртвых. (5)Лабиринт изображает сложный путь в потусторонний мир.</a:t>
            </a:r>
          </a:p>
          <a:p>
            <a:pPr algn="just"/>
            <a:r>
              <a:rPr lang="ru-RU" sz="2000" b="0" i="0" dirty="0" smtClean="0">
                <a:solidFill>
                  <a:srgbClr val="000000"/>
                </a:solidFill>
                <a:effectLst/>
                <a:latin typeface="Verdana" panose="020B0604030504040204" pitchFamily="34" charset="0"/>
              </a:rPr>
              <a:t>(6)Есть множество интересных примеров более поздних лабиринтов. (7)Во французском городе Шартр, на полу огромного собора выложен из камней рисунок лабиринта. (8)Диаметр этого лабиринта — 10 метров, а его длина составляет 261 метр. (9)Около 30 лабиринтов, выложенных из небольших валунов, есть на Белом море, на Соловецких островах. (10)Один из них очень интересно устроен. (11)В нём можно добраться до центра, а потом, не возвращаясь, выбраться из него.</a:t>
            </a:r>
          </a:p>
          <a:p>
            <a:pPr algn="just"/>
            <a:r>
              <a:rPr lang="ru-RU" sz="2000" b="0" i="0" dirty="0" smtClean="0">
                <a:solidFill>
                  <a:srgbClr val="000000"/>
                </a:solidFill>
                <a:effectLst/>
                <a:latin typeface="Verdana" panose="020B0604030504040204" pitchFamily="34" charset="0"/>
              </a:rPr>
              <a:t>(12)Во многих странах и сейчас существует интерес к лабиринтам. (13)Кто-то сооружает их из соломенных брикетов или выкладывает из камней. (14)А кто-то прорубает ходы в кукурузных полях после уборки початков или высаживает красивые кусты вдоль дорожек лабиринта.</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4880342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569493" y="2551837"/>
            <a:ext cx="7574507" cy="1477328"/>
          </a:xfrm>
          <a:prstGeom prst="rect">
            <a:avLst/>
          </a:prstGeom>
        </p:spPr>
        <p:txBody>
          <a:bodyPr wrap="square">
            <a:spAutoFit/>
          </a:bodyPr>
          <a:lstStyle/>
          <a:p>
            <a:pPr algn="just"/>
            <a:r>
              <a:rPr lang="ru-RU" dirty="0">
                <a:solidFill>
                  <a:srgbClr val="000000"/>
                </a:solidFill>
                <a:latin typeface="Verdana" panose="020B0604030504040204" pitchFamily="34" charset="0"/>
              </a:rPr>
              <a:t>Основная мысль текста:</a:t>
            </a:r>
          </a:p>
          <a:p>
            <a:pPr algn="just"/>
            <a:r>
              <a:rPr lang="ru-RU" dirty="0">
                <a:solidFill>
                  <a:srgbClr val="000000"/>
                </a:solidFill>
                <a:latin typeface="Verdana" panose="020B0604030504040204" pitchFamily="34" charset="0"/>
              </a:rPr>
              <a:t>Человек издавна проявлял интерес к лабиринтам, многообразие которых поражает воображение. Этот интерес сохранился до наших дней, поэтому люди продолжают сооружать лабиринты.</a:t>
            </a:r>
            <a:endParaRPr lang="ru-RU"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221371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2387" y="372240"/>
            <a:ext cx="10699845" cy="6247864"/>
          </a:xfrm>
          <a:prstGeom prst="rect">
            <a:avLst/>
          </a:prstGeom>
        </p:spPr>
        <p:txBody>
          <a:bodyPr wrap="square">
            <a:spAutoFit/>
          </a:bodyPr>
          <a:lstStyle/>
          <a:p>
            <a:pPr algn="just"/>
            <a:r>
              <a:rPr lang="ru-RU" sz="2000" dirty="0"/>
              <a:t>Составь и запиши план текста из трёх пунктов. В ответе ты можешь использовать сочетания слов или предложения.</a:t>
            </a:r>
            <a:endParaRPr lang="ru-RU" sz="2000" b="0" i="0" dirty="0" smtClean="0">
              <a:solidFill>
                <a:srgbClr val="000000"/>
              </a:solidFill>
              <a:effectLst/>
              <a:latin typeface="Verdana" panose="020B0604030504040204" pitchFamily="34" charset="0"/>
            </a:endParaRPr>
          </a:p>
          <a:p>
            <a:pPr algn="just"/>
            <a:r>
              <a:rPr lang="ru-RU" sz="2000" dirty="0" smtClean="0"/>
              <a:t/>
            </a:r>
            <a:br>
              <a:rPr lang="ru-RU" sz="2000" dirty="0" smtClean="0"/>
            </a:br>
            <a:r>
              <a:rPr lang="ru-RU" sz="2000" b="0" i="0" dirty="0" smtClean="0">
                <a:solidFill>
                  <a:srgbClr val="000000"/>
                </a:solidFill>
                <a:effectLst/>
                <a:latin typeface="Verdana" panose="020B0604030504040204" pitchFamily="34" charset="0"/>
              </a:rPr>
              <a:t>(1)Древние люди выкладывали лабиринты на земле и рисовали их на камнях. (2)В Древнем Египте было найдено несколько построек с очень сложной системой комнат, переходов, залов, коридоров и лестниц. (3)Без проводника дорогу там не найти. (4)Постройку таких лабиринтов исследователи связывают с древнеегипетским культом мёртвых. (5)Лабиринт изображает сложный путь в потусторонний мир.</a:t>
            </a:r>
          </a:p>
          <a:p>
            <a:pPr algn="just"/>
            <a:r>
              <a:rPr lang="ru-RU" sz="2000" b="0" i="0" dirty="0" smtClean="0">
                <a:solidFill>
                  <a:srgbClr val="000000"/>
                </a:solidFill>
                <a:effectLst/>
                <a:latin typeface="Verdana" panose="020B0604030504040204" pitchFamily="34" charset="0"/>
              </a:rPr>
              <a:t>(6)Есть множество интересных примеров более поздних лабиринтов. (7)Во французском городе Шартр, на полу огромного собора выложен из камней рисунок лабиринта. (8)Диаметр этого лабиринта — 10 метров, а его длина составляет 261 метр. (9)Около 30 лабиринтов, выложенных из небольших валунов, есть на Белом море, на Соловецких островах. (10)Один из них очень интересно устроен. (11)В нём можно добраться до центра, а потом, не возвращаясь, выбраться из него.</a:t>
            </a:r>
          </a:p>
          <a:p>
            <a:pPr algn="just"/>
            <a:r>
              <a:rPr lang="ru-RU" sz="2000" b="0" i="0" dirty="0" smtClean="0">
                <a:solidFill>
                  <a:srgbClr val="000000"/>
                </a:solidFill>
                <a:effectLst/>
                <a:latin typeface="Verdana" panose="020B0604030504040204" pitchFamily="34" charset="0"/>
              </a:rPr>
              <a:t>(12)Во многих странах и сейчас существует интерес к лабиринтам. (13)Кто-то сооружает их из соломенных брикетов или выкладывает из камней. (14)А кто-то прорубает ходы в кукурузных полях после уборки початков или высаживает красивые кусты вдоль дорожек лабиринта.</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487316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60060" y="2690336"/>
            <a:ext cx="7983940" cy="1200329"/>
          </a:xfrm>
          <a:prstGeom prst="rect">
            <a:avLst/>
          </a:prstGeom>
        </p:spPr>
        <p:txBody>
          <a:bodyPr wrap="square">
            <a:spAutoFit/>
          </a:bodyPr>
          <a:lstStyle/>
          <a:p>
            <a:pPr algn="just"/>
            <a:r>
              <a:rPr lang="ru-RU" dirty="0">
                <a:solidFill>
                  <a:srgbClr val="000000"/>
                </a:solidFill>
                <a:latin typeface="Verdana" panose="020B0604030504040204" pitchFamily="34" charset="0"/>
              </a:rPr>
              <a:t>Примерный план:</a:t>
            </a:r>
          </a:p>
          <a:p>
            <a:pPr algn="just"/>
            <a:r>
              <a:rPr lang="ru-RU" dirty="0">
                <a:solidFill>
                  <a:srgbClr val="000000"/>
                </a:solidFill>
                <a:latin typeface="Verdana" panose="020B0604030504040204" pitchFamily="34" charset="0"/>
              </a:rPr>
              <a:t>1. Где обнаружены первые лабиринты?</a:t>
            </a:r>
          </a:p>
          <a:p>
            <a:pPr algn="just"/>
            <a:r>
              <a:rPr lang="ru-RU" dirty="0">
                <a:solidFill>
                  <a:srgbClr val="000000"/>
                </a:solidFill>
                <a:latin typeface="Verdana" panose="020B0604030504040204" pitchFamily="34" charset="0"/>
              </a:rPr>
              <a:t>2. Какие более поздние лабиринты известны?</a:t>
            </a:r>
          </a:p>
          <a:p>
            <a:pPr algn="just"/>
            <a:r>
              <a:rPr lang="ru-RU" dirty="0">
                <a:solidFill>
                  <a:srgbClr val="000000"/>
                </a:solidFill>
                <a:latin typeface="Verdana" panose="020B0604030504040204" pitchFamily="34" charset="0"/>
              </a:rPr>
              <a:t>3. Из чего сооружаются современные лабиринты?</a:t>
            </a:r>
            <a:endParaRPr lang="ru-RU"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2626063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2387" y="222115"/>
            <a:ext cx="10699845" cy="6494085"/>
          </a:xfrm>
          <a:prstGeom prst="rect">
            <a:avLst/>
          </a:prstGeom>
        </p:spPr>
        <p:txBody>
          <a:bodyPr wrap="square">
            <a:spAutoFit/>
          </a:bodyPr>
          <a:lstStyle/>
          <a:p>
            <a:pPr algn="just"/>
            <a:r>
              <a:rPr lang="ru-RU" sz="2000" dirty="0"/>
              <a:t>Задай по тексту вопрос, который поможет определить, насколько точно твои одноклассники поняли содержание текста. Запиши свой вопрос</a:t>
            </a:r>
            <a:r>
              <a:rPr lang="ru-RU" sz="2000" dirty="0" smtClean="0"/>
              <a:t>.</a:t>
            </a:r>
            <a:endParaRPr lang="ru-RU" sz="2000" b="0" i="0" dirty="0" smtClean="0">
              <a:solidFill>
                <a:srgbClr val="000000"/>
              </a:solidFill>
              <a:effectLst/>
              <a:latin typeface="Verdana" panose="020B0604030504040204" pitchFamily="34" charset="0"/>
            </a:endParaRPr>
          </a:p>
          <a:p>
            <a:pPr algn="just"/>
            <a:r>
              <a:rPr lang="ru-RU" sz="2000" dirty="0" smtClean="0"/>
              <a:t/>
            </a:r>
            <a:br>
              <a:rPr lang="ru-RU" sz="2000" dirty="0" smtClean="0"/>
            </a:br>
            <a:r>
              <a:rPr lang="ru-RU" sz="2000" b="0" i="0" dirty="0" smtClean="0">
                <a:solidFill>
                  <a:srgbClr val="000000"/>
                </a:solidFill>
                <a:effectLst/>
                <a:latin typeface="Verdana" panose="020B0604030504040204" pitchFamily="34" charset="0"/>
              </a:rPr>
              <a:t>(1)Древние люди выкладывали лабиринты на земле и рисовали их на камнях. (2)В Древнем Египте было найдено несколько построек с очень сложной системой комнат, переходов, залов, коридоров и лестниц. (3)Без проводника дорогу там не найти. (4)Постройку таких лабиринтов исследователи связывают с древнеегипетским культом мёртвых. (5)Лабиринт изображает сложный путь в потусторонний мир.</a:t>
            </a:r>
          </a:p>
          <a:p>
            <a:pPr algn="just"/>
            <a:r>
              <a:rPr lang="ru-RU" sz="2000" b="0" i="0" dirty="0" smtClean="0">
                <a:solidFill>
                  <a:srgbClr val="000000"/>
                </a:solidFill>
                <a:effectLst/>
                <a:latin typeface="Verdana" panose="020B0604030504040204" pitchFamily="34" charset="0"/>
              </a:rPr>
              <a:t>(6)Есть множество интересных примеров более поздних лабиринтов. (7)Во французском городе Шартр, на полу огромного собора выложен из камней рисунок лабиринта. (8)Диаметр этого лабиринта — 10 метров, а его длина составляет 261 метр. (9)Около 30 лабиринтов, выложенных из небольших валунов, есть на Белом море, на Соловецких островах. (10)Один из них очень интересно устроен. (11)В нём можно добраться до центра, а потом, не возвращаясь, выбраться из него.</a:t>
            </a:r>
          </a:p>
          <a:p>
            <a:pPr algn="just"/>
            <a:r>
              <a:rPr lang="ru-RU" sz="2000" b="0" i="0" dirty="0" smtClean="0">
                <a:solidFill>
                  <a:srgbClr val="000000"/>
                </a:solidFill>
                <a:effectLst/>
                <a:latin typeface="Verdana" panose="020B0604030504040204" pitchFamily="34" charset="0"/>
              </a:rPr>
              <a:t>(12)Во многих странах и сейчас существует интерес к лабиринтам. (13)Кто-то сооружает их из соломенных брикетов или выкладывает из камней. (14)А кто-то прорубает ходы в кукурузных полях после уборки початков или высаживает красивые кусты вдоль дорожек лабиринта.</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520392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2828836"/>
            <a:ext cx="6096000" cy="1200329"/>
          </a:xfrm>
          <a:prstGeom prst="rect">
            <a:avLst/>
          </a:prstGeom>
        </p:spPr>
        <p:txBody>
          <a:bodyPr>
            <a:spAutoFit/>
          </a:bodyPr>
          <a:lstStyle/>
          <a:p>
            <a:pPr algn="just"/>
            <a:r>
              <a:rPr lang="ru-RU" dirty="0">
                <a:solidFill>
                  <a:srgbClr val="000000"/>
                </a:solidFill>
                <a:latin typeface="Verdana" panose="020B0604030504040204" pitchFamily="34" charset="0"/>
              </a:rPr>
              <a:t>Примерные вопросы:</a:t>
            </a:r>
          </a:p>
          <a:p>
            <a:pPr algn="just"/>
            <a:r>
              <a:rPr lang="ru-RU" dirty="0">
                <a:solidFill>
                  <a:srgbClr val="000000"/>
                </a:solidFill>
                <a:latin typeface="Verdana" panose="020B0604030504040204" pitchFamily="34" charset="0"/>
              </a:rPr>
              <a:t>1. Почему с древности до наших дней у людей сохраняется интерес к лабиринтам?</a:t>
            </a:r>
          </a:p>
          <a:p>
            <a:pPr algn="just"/>
            <a:r>
              <a:rPr lang="ru-RU" dirty="0">
                <a:solidFill>
                  <a:srgbClr val="000000"/>
                </a:solidFill>
                <a:latin typeface="Verdana" panose="020B0604030504040204" pitchFamily="34" charset="0"/>
              </a:rPr>
              <a:t>2. Какие лабиринты стали тебе известны?</a:t>
            </a:r>
            <a:endParaRPr lang="ru-RU"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2152313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2387" y="222115"/>
            <a:ext cx="10699845" cy="5940088"/>
          </a:xfrm>
          <a:prstGeom prst="rect">
            <a:avLst/>
          </a:prstGeom>
        </p:spPr>
        <p:txBody>
          <a:bodyPr wrap="square">
            <a:spAutoFit/>
          </a:bodyPr>
          <a:lstStyle/>
          <a:p>
            <a:pPr algn="just"/>
            <a:r>
              <a:rPr lang="ru-RU" sz="2000" dirty="0"/>
              <a:t>Как ты понимаешь значение слова «валун»? Запиши своё объяснение.</a:t>
            </a:r>
            <a:endParaRPr lang="ru-RU" sz="2000" b="0" i="0" dirty="0" smtClean="0">
              <a:solidFill>
                <a:srgbClr val="000000"/>
              </a:solidFill>
              <a:effectLst/>
              <a:latin typeface="Verdana" panose="020B0604030504040204" pitchFamily="34" charset="0"/>
            </a:endParaRPr>
          </a:p>
          <a:p>
            <a:pPr algn="just"/>
            <a:r>
              <a:rPr lang="ru-RU" sz="2000" dirty="0" smtClean="0"/>
              <a:t/>
            </a:r>
            <a:br>
              <a:rPr lang="ru-RU" sz="2000" dirty="0" smtClean="0"/>
            </a:br>
            <a:r>
              <a:rPr lang="ru-RU" sz="2000" b="0" i="0" dirty="0" smtClean="0">
                <a:solidFill>
                  <a:srgbClr val="000000"/>
                </a:solidFill>
                <a:effectLst/>
                <a:latin typeface="Verdana" panose="020B0604030504040204" pitchFamily="34" charset="0"/>
              </a:rPr>
              <a:t>(1)Древние люди выкладывали лабиринты на земле и рисовали их на камнях. (2)В Древнем Египте было найдено несколько построек с очень сложной системой комнат, переходов, залов, коридоров и лестниц. (3)Без проводника дорогу там не найти. (4)Постройку таких лабиринтов исследователи связывают с древнеегипетским культом мёртвых. (5)Лабиринт изображает сложный путь в потусторонний мир.</a:t>
            </a:r>
          </a:p>
          <a:p>
            <a:pPr algn="just"/>
            <a:r>
              <a:rPr lang="ru-RU" sz="2000" b="0" i="0" dirty="0" smtClean="0">
                <a:solidFill>
                  <a:srgbClr val="000000"/>
                </a:solidFill>
                <a:effectLst/>
                <a:latin typeface="Verdana" panose="020B0604030504040204" pitchFamily="34" charset="0"/>
              </a:rPr>
              <a:t>(6)Есть множество интересных примеров более поздних лабиринтов. (7)Во французском городе Шартр, на полу огромного собора выложен из камней рисунок лабиринта. (8)Диаметр этого лабиринта — 10 метров, а его длина составляет 261 метр. (9)Около 30 лабиринтов, выложенных из небольших валунов, есть на Белом море, на Соловецких островах. (10)Один из них очень интересно устроен. (11)В нём можно добраться до центра, а потом, не возвращаясь, выбраться из него.</a:t>
            </a:r>
          </a:p>
          <a:p>
            <a:pPr algn="just"/>
            <a:r>
              <a:rPr lang="ru-RU" sz="2000" b="0" i="0" dirty="0" smtClean="0">
                <a:solidFill>
                  <a:srgbClr val="000000"/>
                </a:solidFill>
                <a:effectLst/>
                <a:latin typeface="Verdana" panose="020B0604030504040204" pitchFamily="34" charset="0"/>
              </a:rPr>
              <a:t>(12)Во многих странах и сейчас существует интерес к лабиринтам. (13)Кто-то сооружает их из соломенных брикетов или выкладывает из камней. (14)А кто-то прорубает ходы в кукурузных полях после уборки початков или высаживает красивые кусты вдоль дорожек лабиринта.</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2977965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67802" y="3244334"/>
            <a:ext cx="3456395" cy="369332"/>
          </a:xfrm>
          <a:prstGeom prst="rect">
            <a:avLst/>
          </a:prstGeom>
        </p:spPr>
        <p:txBody>
          <a:bodyPr wrap="none">
            <a:spAutoFit/>
          </a:bodyPr>
          <a:lstStyle/>
          <a:p>
            <a:r>
              <a:rPr lang="ru-RU" dirty="0">
                <a:solidFill>
                  <a:srgbClr val="000000"/>
                </a:solidFill>
                <a:latin typeface="Verdana" panose="020B0604030504040204" pitchFamily="34" charset="0"/>
              </a:rPr>
              <a:t>Валун — округлый камень.</a:t>
            </a:r>
            <a:endParaRPr lang="ru-RU" dirty="0"/>
          </a:p>
        </p:txBody>
      </p:sp>
    </p:spTree>
    <p:extLst>
      <p:ext uri="{BB962C8B-B14F-4D97-AF65-F5344CB8AC3E}">
        <p14:creationId xmlns:p14="http://schemas.microsoft.com/office/powerpoint/2010/main" val="2763723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2387" y="222115"/>
            <a:ext cx="10699845" cy="5909310"/>
          </a:xfrm>
          <a:prstGeom prst="rect">
            <a:avLst/>
          </a:prstGeom>
        </p:spPr>
        <p:txBody>
          <a:bodyPr wrap="square">
            <a:spAutoFit/>
          </a:bodyPr>
          <a:lstStyle/>
          <a:p>
            <a:pPr algn="just"/>
            <a:r>
              <a:rPr lang="ru-RU" sz="2000" dirty="0"/>
              <a:t>Замени слово «сооружать» (предложение 13) близким по значению словом. Запиши это слово.</a:t>
            </a:r>
            <a:endParaRPr lang="ru-RU" sz="2000" b="0" i="0" dirty="0" smtClean="0">
              <a:solidFill>
                <a:srgbClr val="000000"/>
              </a:solidFill>
              <a:effectLst/>
              <a:latin typeface="Verdana" panose="020B0604030504040204" pitchFamily="34" charset="0"/>
            </a:endParaRPr>
          </a:p>
          <a:p>
            <a:pPr algn="just"/>
            <a:r>
              <a:rPr lang="ru-RU" sz="2000" dirty="0" smtClean="0"/>
              <a:t/>
            </a:r>
            <a:br>
              <a:rPr lang="ru-RU" sz="2000" dirty="0" smtClean="0"/>
            </a:br>
            <a:r>
              <a:rPr lang="ru-RU" sz="2000" b="0" i="0" dirty="0" smtClean="0">
                <a:solidFill>
                  <a:srgbClr val="000000"/>
                </a:solidFill>
                <a:effectLst/>
                <a:latin typeface="Verdana" panose="020B0604030504040204" pitchFamily="34" charset="0"/>
              </a:rPr>
              <a:t>(1)Древние люди выкладывали лабиринты на земле и рисовали их на камнях. (2)В Древнем Египте было найдено несколько построек с очень сложной системой комнат, переходов, залов, коридоров и лестниц. (3)Без проводника дорогу там не найти. (4)Постройку таких лабиринтов исследователи связывают с древнеегипетским культом мёртвых. (5)Лабиринт изображает сложный путь в потусторонний мир.</a:t>
            </a:r>
          </a:p>
          <a:p>
            <a:pPr algn="just"/>
            <a:r>
              <a:rPr lang="ru-RU" sz="2000" b="0" i="0" dirty="0" smtClean="0">
                <a:solidFill>
                  <a:srgbClr val="000000"/>
                </a:solidFill>
                <a:effectLst/>
                <a:latin typeface="Verdana" panose="020B0604030504040204" pitchFamily="34" charset="0"/>
              </a:rPr>
              <a:t>(6)Есть множество интересных примеров более поздних лабиринтов. (7)Во французском городе Шартр, на полу огромного собора выложен из камней рисунок лабиринта. (8)Диаметр этого лабиринта — 10 метров, а его длина составляет 261 метр. (9)Около 30 лабиринтов, выложенных из небольших валунов, есть на Белом море, на Соловецких островах. (10)Один из них очень интересно устроен. (11)В нём можно добраться до центра, а потом, не возвращаясь, выбраться из него.</a:t>
            </a:r>
          </a:p>
          <a:p>
            <a:pPr algn="just"/>
            <a:r>
              <a:rPr lang="ru-RU" sz="2000" b="0" i="0" dirty="0" smtClean="0">
                <a:solidFill>
                  <a:srgbClr val="000000"/>
                </a:solidFill>
                <a:effectLst/>
                <a:latin typeface="Verdana" panose="020B0604030504040204" pitchFamily="34" charset="0"/>
              </a:rPr>
              <a:t>(12)Во многих странах и сейчас существует интерес к лабиринтам. (13)Кто-то сооружает их из соломенных брикетов или выкладывает из камней. (14)А кто-то прорубает ходы в кукурузных полях после уборки початков или высаживает красивые кусты вдоль дорожек лабиринта.</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40360316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048000" y="2967335"/>
            <a:ext cx="6096000" cy="923330"/>
          </a:xfrm>
          <a:prstGeom prst="rect">
            <a:avLst/>
          </a:prstGeom>
        </p:spPr>
        <p:txBody>
          <a:bodyPr>
            <a:spAutoFit/>
          </a:bodyPr>
          <a:lstStyle/>
          <a:p>
            <a:pPr algn="just"/>
            <a:r>
              <a:rPr lang="ru-RU" dirty="0">
                <a:solidFill>
                  <a:srgbClr val="000000"/>
                </a:solidFill>
                <a:latin typeface="Verdana" panose="020B0604030504040204" pitchFamily="34" charset="0"/>
              </a:rPr>
              <a:t>Строить, воздвигать, делать.</a:t>
            </a:r>
          </a:p>
          <a:p>
            <a:r>
              <a:rPr lang="ru-RU" dirty="0"/>
              <a:t/>
            </a:r>
            <a:br>
              <a:rPr lang="ru-RU" dirty="0"/>
            </a:br>
            <a:endParaRPr lang="ru-RU" dirty="0"/>
          </a:p>
        </p:txBody>
      </p:sp>
    </p:spTree>
    <p:extLst>
      <p:ext uri="{BB962C8B-B14F-4D97-AF65-F5344CB8AC3E}">
        <p14:creationId xmlns:p14="http://schemas.microsoft.com/office/powerpoint/2010/main" val="1418281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2828836"/>
            <a:ext cx="8033982" cy="1384995"/>
          </a:xfrm>
          <a:prstGeom prst="rect">
            <a:avLst/>
          </a:prstGeom>
        </p:spPr>
        <p:txBody>
          <a:bodyPr wrap="square">
            <a:spAutoFit/>
          </a:bodyPr>
          <a:lstStyle/>
          <a:p>
            <a:r>
              <a:rPr lang="ru-RU" sz="2800" dirty="0" smtClean="0">
                <a:solidFill>
                  <a:srgbClr val="000000"/>
                </a:solidFill>
                <a:latin typeface="Verdana" panose="020B0604030504040204" pitchFamily="34" charset="0"/>
              </a:rPr>
              <a:t>Выпиши предложение </a:t>
            </a:r>
            <a:r>
              <a:rPr lang="ru-RU" sz="2800" dirty="0">
                <a:solidFill>
                  <a:srgbClr val="000000"/>
                </a:solidFill>
                <a:latin typeface="Verdana" panose="020B0604030504040204" pitchFamily="34" charset="0"/>
              </a:rPr>
              <a:t>с однородными </a:t>
            </a:r>
            <a:r>
              <a:rPr lang="ru-RU" sz="2800" dirty="0" smtClean="0">
                <a:solidFill>
                  <a:srgbClr val="000000"/>
                </a:solidFill>
                <a:latin typeface="Verdana" panose="020B0604030504040204" pitchFamily="34" charset="0"/>
              </a:rPr>
              <a:t>подлежащими и подчеркни </a:t>
            </a:r>
            <a:r>
              <a:rPr lang="ru-RU" sz="2800" dirty="0">
                <a:solidFill>
                  <a:srgbClr val="000000"/>
                </a:solidFill>
                <a:latin typeface="Verdana" panose="020B0604030504040204" pitchFamily="34" charset="0"/>
              </a:rPr>
              <a:t>в нём однородные подлежащие.</a:t>
            </a:r>
            <a:endParaRPr lang="ru-RU" sz="2800" dirty="0"/>
          </a:p>
        </p:txBody>
      </p:sp>
    </p:spTree>
    <p:extLst>
      <p:ext uri="{BB962C8B-B14F-4D97-AF65-F5344CB8AC3E}">
        <p14:creationId xmlns:p14="http://schemas.microsoft.com/office/powerpoint/2010/main" val="32599645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2387" y="222115"/>
            <a:ext cx="10699845" cy="5909310"/>
          </a:xfrm>
          <a:prstGeom prst="rect">
            <a:avLst/>
          </a:prstGeom>
        </p:spPr>
        <p:txBody>
          <a:bodyPr wrap="square">
            <a:spAutoFit/>
          </a:bodyPr>
          <a:lstStyle/>
          <a:p>
            <a:pPr algn="just"/>
            <a:r>
              <a:rPr lang="ru-RU" sz="2000" dirty="0"/>
              <a:t>B предложении 3 найди слово, состав которого соответствует схеме</a:t>
            </a:r>
            <a:r>
              <a:rPr lang="ru-RU" sz="2000" dirty="0" smtClean="0"/>
              <a:t>:</a:t>
            </a:r>
            <a:r>
              <a:rPr lang="en-US" sz="2000" dirty="0" smtClean="0"/>
              <a:t> </a:t>
            </a:r>
            <a:endParaRPr lang="ru-RU" sz="2000" b="0" i="0" dirty="0" smtClean="0">
              <a:solidFill>
                <a:srgbClr val="000000"/>
              </a:solidFill>
              <a:effectLst/>
              <a:latin typeface="Verdana" panose="020B0604030504040204" pitchFamily="34" charset="0"/>
            </a:endParaRPr>
          </a:p>
          <a:p>
            <a:pPr algn="just"/>
            <a:r>
              <a:rPr lang="ru-RU" sz="2000" dirty="0" smtClean="0"/>
              <a:t/>
            </a:r>
            <a:br>
              <a:rPr lang="ru-RU" sz="2000" dirty="0" smtClean="0"/>
            </a:br>
            <a:r>
              <a:rPr lang="ru-RU" sz="2000" b="0" i="0" dirty="0" smtClean="0">
                <a:solidFill>
                  <a:srgbClr val="000000"/>
                </a:solidFill>
                <a:effectLst/>
                <a:latin typeface="Verdana" panose="020B0604030504040204" pitchFamily="34" charset="0"/>
              </a:rPr>
              <a:t>(1)Древние люди выкладывали лабиринты на земле и рисовали их на камнях. (2)В Древнем Египте было найдено несколько построек с очень сложной системой комнат, переходов, залов, коридоров и лестниц. (3)Без проводника дорогу там не найти. (4)Постройку таких лабиринтов исследователи связывают с древнеегипетским культом мёртвых. (5)Лабиринт изображает сложный путь в потусторонний мир.</a:t>
            </a:r>
          </a:p>
          <a:p>
            <a:pPr algn="just"/>
            <a:r>
              <a:rPr lang="ru-RU" sz="2000" b="0" i="0" dirty="0" smtClean="0">
                <a:solidFill>
                  <a:srgbClr val="000000"/>
                </a:solidFill>
                <a:effectLst/>
                <a:latin typeface="Verdana" panose="020B0604030504040204" pitchFamily="34" charset="0"/>
              </a:rPr>
              <a:t>(6)Есть множество интересных примеров более поздних лабиринтов. (7)Во французском городе Шартр, на полу огромного собора выложен из камней рисунок лабиринта. (8)Диаметр этого лабиринта — 10 метров, а его длина составляет 261 метр. (9)Около 30 лабиринтов, выложенных из небольших валунов, есть на Белом море, на Соловецких островах. (10)Один из них очень интересно устроен. (11)В нём можно добраться до центра, а потом, не возвращаясь, выбраться из него.</a:t>
            </a:r>
          </a:p>
          <a:p>
            <a:pPr algn="just"/>
            <a:r>
              <a:rPr lang="ru-RU" sz="2000" b="0" i="0" dirty="0" smtClean="0">
                <a:solidFill>
                  <a:srgbClr val="000000"/>
                </a:solidFill>
                <a:effectLst/>
                <a:latin typeface="Verdana" panose="020B0604030504040204" pitchFamily="34" charset="0"/>
              </a:rPr>
              <a:t>(12)Во многих странах и сейчас существует интерес к лабиринтам. (13)Кто-то сооружает их из соломенных брикетов или выкладывает из камней. (14)А кто-то прорубает ходы в кукурузных полях после уборки початков или высаживает красивые кусты вдоль дорожек лабиринта.</a:t>
            </a:r>
            <a:endParaRPr lang="ru-RU" sz="2000" b="0" i="0" dirty="0">
              <a:solidFill>
                <a:srgbClr val="000000"/>
              </a:solidFill>
              <a:effectLst/>
              <a:latin typeface="Verdana" panose="020B0604030504040204" pitchFamily="34" charset="0"/>
            </a:endParaRPr>
          </a:p>
        </p:txBody>
      </p:sp>
      <p:pic>
        <p:nvPicPr>
          <p:cNvPr id="1028" name="Picture 4" descr="https://rus4-vpr.sdamgia.ru/get_file?id=69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94357" y="222115"/>
            <a:ext cx="1476375" cy="438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03743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6479" y="222115"/>
            <a:ext cx="11245754" cy="6555641"/>
          </a:xfrm>
          <a:prstGeom prst="rect">
            <a:avLst/>
          </a:prstGeom>
        </p:spPr>
        <p:txBody>
          <a:bodyPr wrap="square">
            <a:spAutoFit/>
          </a:bodyPr>
          <a:lstStyle/>
          <a:p>
            <a:pPr algn="just"/>
            <a:r>
              <a:rPr lang="ru-RU" sz="2000" dirty="0"/>
              <a:t>Выпиши из 12-го предложения все имена существительные в той форме, в которой они употреблены в предложении. Укажи род, склонение, число, падеж одной из форм имени существительного (на выбор).</a:t>
            </a:r>
            <a:endParaRPr lang="ru-RU" sz="2000" b="0" i="0" dirty="0" smtClean="0">
              <a:solidFill>
                <a:srgbClr val="000000"/>
              </a:solidFill>
              <a:effectLst/>
              <a:latin typeface="Verdana" panose="020B0604030504040204" pitchFamily="34" charset="0"/>
            </a:endParaRPr>
          </a:p>
          <a:p>
            <a:pPr algn="just"/>
            <a:r>
              <a:rPr lang="ru-RU" sz="2000" dirty="0" smtClean="0"/>
              <a:t/>
            </a:r>
            <a:br>
              <a:rPr lang="ru-RU" sz="2000" dirty="0" smtClean="0"/>
            </a:br>
            <a:r>
              <a:rPr lang="ru-RU" sz="2000" b="0" i="0" dirty="0" smtClean="0">
                <a:solidFill>
                  <a:srgbClr val="000000"/>
                </a:solidFill>
                <a:effectLst/>
                <a:latin typeface="Verdana" panose="020B0604030504040204" pitchFamily="34" charset="0"/>
              </a:rPr>
              <a:t>(1)Древние люди выкладывали лабиринты на земле и рисовали их на камнях. (2)В Древнем Египте было найдено несколько построек с очень сложной системой комнат, переходов, залов, коридоров и лестниц. (3)Без проводника дорогу там не найти. (4)Постройку таких лабиринтов исследователи связывают с древнеегипетским культом мёртвых. (5)Лабиринт изображает сложный путь в потусторонний мир.</a:t>
            </a:r>
          </a:p>
          <a:p>
            <a:pPr algn="just"/>
            <a:r>
              <a:rPr lang="ru-RU" sz="2000" b="0" i="0" dirty="0" smtClean="0">
                <a:solidFill>
                  <a:srgbClr val="000000"/>
                </a:solidFill>
                <a:effectLst/>
                <a:latin typeface="Verdana" panose="020B0604030504040204" pitchFamily="34" charset="0"/>
              </a:rPr>
              <a:t>(6)Есть множество интересных примеров более поздних лабиринтов. (7)Во французском городе Шартр, на полу огромного собора выложен из камней рисунок лабиринта. (8)Диаметр этого лабиринта — 10 метров, а его длина составляет 261 метр. (9)Около 30 лабиринтов, выложенных из небольших валунов, есть на Белом море, на Соловецких островах. (10)Один из них очень интересно устроен. (11)В нём можно добраться до центра, а потом, не возвращаясь, выбраться из него.</a:t>
            </a:r>
          </a:p>
          <a:p>
            <a:pPr algn="just"/>
            <a:r>
              <a:rPr lang="ru-RU" sz="2000" b="0" i="0" dirty="0" smtClean="0">
                <a:solidFill>
                  <a:srgbClr val="000000"/>
                </a:solidFill>
                <a:effectLst/>
                <a:latin typeface="Verdana" panose="020B0604030504040204" pitchFamily="34" charset="0"/>
              </a:rPr>
              <a:t>(12)Во многих странах и сейчас существует интерес к лабиринтам. (13)Кто-то сооружает их из соломенных брикетов или выкладывает из камней. (14)А кто-то прорубает ходы в кукурузных полях после уборки початков или высаживает красивые кусты вдоль дорожек лабиринта.</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5551225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23582" y="2967335"/>
            <a:ext cx="8120418" cy="1200329"/>
          </a:xfrm>
          <a:prstGeom prst="rect">
            <a:avLst/>
          </a:prstGeom>
        </p:spPr>
        <p:txBody>
          <a:bodyPr wrap="square">
            <a:spAutoFit/>
          </a:bodyPr>
          <a:lstStyle/>
          <a:p>
            <a:pPr algn="just"/>
            <a:r>
              <a:rPr lang="ru-RU" sz="2400" dirty="0">
                <a:solidFill>
                  <a:srgbClr val="000000"/>
                </a:solidFill>
                <a:latin typeface="Verdana" panose="020B0604030504040204" pitchFamily="34" charset="0"/>
              </a:rPr>
              <a:t>(В) странах — сущ. </a:t>
            </a:r>
            <a:r>
              <a:rPr lang="ru-RU" sz="2400" dirty="0" err="1">
                <a:solidFill>
                  <a:srgbClr val="000000"/>
                </a:solidFill>
                <a:latin typeface="Verdana" panose="020B0604030504040204" pitchFamily="34" charset="0"/>
              </a:rPr>
              <a:t>ж.р</a:t>
            </a:r>
            <a:r>
              <a:rPr lang="ru-RU" sz="2400" dirty="0">
                <a:solidFill>
                  <a:srgbClr val="000000"/>
                </a:solidFill>
                <a:latin typeface="Verdana" panose="020B0604030504040204" pitchFamily="34" charset="0"/>
              </a:rPr>
              <a:t>., 1-е </a:t>
            </a:r>
            <a:r>
              <a:rPr lang="ru-RU" sz="2400" dirty="0" err="1">
                <a:solidFill>
                  <a:srgbClr val="000000"/>
                </a:solidFill>
                <a:latin typeface="Verdana" panose="020B0604030504040204" pitchFamily="34" charset="0"/>
              </a:rPr>
              <a:t>скл</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мн.ч</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П.п</a:t>
            </a:r>
            <a:r>
              <a:rPr lang="ru-RU" sz="2400" dirty="0">
                <a:solidFill>
                  <a:srgbClr val="000000"/>
                </a:solidFill>
                <a:latin typeface="Verdana" panose="020B0604030504040204" pitchFamily="34" charset="0"/>
              </a:rPr>
              <a:t>.;</a:t>
            </a:r>
          </a:p>
          <a:p>
            <a:pPr algn="just"/>
            <a:r>
              <a:rPr lang="ru-RU" sz="2400" dirty="0">
                <a:solidFill>
                  <a:srgbClr val="000000"/>
                </a:solidFill>
                <a:latin typeface="Verdana" panose="020B0604030504040204" pitchFamily="34" charset="0"/>
              </a:rPr>
              <a:t>Интерес — сущ. </a:t>
            </a:r>
            <a:r>
              <a:rPr lang="ru-RU" sz="2400" dirty="0" err="1">
                <a:solidFill>
                  <a:srgbClr val="000000"/>
                </a:solidFill>
                <a:latin typeface="Verdana" panose="020B0604030504040204" pitchFamily="34" charset="0"/>
              </a:rPr>
              <a:t>м.р</a:t>
            </a:r>
            <a:r>
              <a:rPr lang="ru-RU" sz="2400" dirty="0">
                <a:solidFill>
                  <a:srgbClr val="000000"/>
                </a:solidFill>
                <a:latin typeface="Verdana" panose="020B0604030504040204" pitchFamily="34" charset="0"/>
              </a:rPr>
              <a:t>., 2-е </a:t>
            </a:r>
            <a:r>
              <a:rPr lang="ru-RU" sz="2400" dirty="0" err="1">
                <a:solidFill>
                  <a:srgbClr val="000000"/>
                </a:solidFill>
                <a:latin typeface="Verdana" panose="020B0604030504040204" pitchFamily="34" charset="0"/>
              </a:rPr>
              <a:t>скл</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ед.ч</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И.п</a:t>
            </a:r>
            <a:r>
              <a:rPr lang="ru-RU" sz="2400" dirty="0">
                <a:solidFill>
                  <a:srgbClr val="000000"/>
                </a:solidFill>
                <a:latin typeface="Verdana" panose="020B0604030504040204" pitchFamily="34" charset="0"/>
              </a:rPr>
              <a:t>.;</a:t>
            </a:r>
          </a:p>
          <a:p>
            <a:pPr algn="just"/>
            <a:r>
              <a:rPr lang="ru-RU" sz="2400" dirty="0">
                <a:solidFill>
                  <a:srgbClr val="000000"/>
                </a:solidFill>
                <a:latin typeface="Verdana" panose="020B0604030504040204" pitchFamily="34" charset="0"/>
              </a:rPr>
              <a:t>(К) лабиринтам — сущ. </a:t>
            </a:r>
            <a:r>
              <a:rPr lang="ru-RU" sz="2400" dirty="0" err="1">
                <a:solidFill>
                  <a:srgbClr val="000000"/>
                </a:solidFill>
                <a:latin typeface="Verdana" panose="020B0604030504040204" pitchFamily="34" charset="0"/>
              </a:rPr>
              <a:t>м.р</a:t>
            </a:r>
            <a:r>
              <a:rPr lang="ru-RU" sz="2400" dirty="0">
                <a:solidFill>
                  <a:srgbClr val="000000"/>
                </a:solidFill>
                <a:latin typeface="Verdana" panose="020B0604030504040204" pitchFamily="34" charset="0"/>
              </a:rPr>
              <a:t>., 2-е </a:t>
            </a:r>
            <a:r>
              <a:rPr lang="ru-RU" sz="2400" dirty="0" err="1">
                <a:solidFill>
                  <a:srgbClr val="000000"/>
                </a:solidFill>
                <a:latin typeface="Verdana" panose="020B0604030504040204" pitchFamily="34" charset="0"/>
              </a:rPr>
              <a:t>скл</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мн.ч</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Д.п</a:t>
            </a:r>
            <a:r>
              <a:rPr lang="ru-RU" sz="2400" dirty="0">
                <a:solidFill>
                  <a:srgbClr val="000000"/>
                </a:solidFill>
                <a:latin typeface="Verdana" panose="020B0604030504040204" pitchFamily="34" charset="0"/>
              </a:rPr>
              <a:t>.</a:t>
            </a:r>
            <a:endParaRPr lang="ru-RU" sz="24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517600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6479" y="222115"/>
            <a:ext cx="11245754" cy="6247864"/>
          </a:xfrm>
          <a:prstGeom prst="rect">
            <a:avLst/>
          </a:prstGeom>
        </p:spPr>
        <p:txBody>
          <a:bodyPr wrap="square">
            <a:spAutoFit/>
          </a:bodyPr>
          <a:lstStyle/>
          <a:p>
            <a:r>
              <a:rPr lang="ru-RU" sz="2000" dirty="0"/>
              <a:t>Выпиши из 14-го предложения все формы имён прилагательных с именами существительными, к которым </a:t>
            </a:r>
            <a:r>
              <a:rPr lang="ru-RU" sz="2000" dirty="0" smtClean="0"/>
              <a:t>они</a:t>
            </a:r>
            <a:r>
              <a:rPr lang="en-US" sz="2000" dirty="0" smtClean="0"/>
              <a:t> </a:t>
            </a:r>
            <a:r>
              <a:rPr lang="ru-RU" sz="2000" dirty="0" smtClean="0"/>
              <a:t>относятся</a:t>
            </a:r>
            <a:r>
              <a:rPr lang="ru-RU" sz="2000" dirty="0"/>
              <a:t>. Укажи число, род (если есть), падеж одной из форм имени прилагательного (на выбор</a:t>
            </a:r>
            <a:r>
              <a:rPr lang="ru-RU" sz="2000" dirty="0" smtClean="0"/>
              <a:t>).</a:t>
            </a:r>
            <a:br>
              <a:rPr lang="ru-RU" sz="2000" dirty="0" smtClean="0"/>
            </a:br>
            <a:r>
              <a:rPr lang="ru-RU" sz="2000" b="0" i="0" dirty="0" smtClean="0">
                <a:solidFill>
                  <a:srgbClr val="000000"/>
                </a:solidFill>
                <a:effectLst/>
                <a:latin typeface="Verdana" panose="020B0604030504040204" pitchFamily="34" charset="0"/>
              </a:rPr>
              <a:t>(1)Древние люди выкладывали лабиринты на земле и рисовали их на камнях. (2)В Древнем Египте было найдено несколько построек с очень сложной системой комнат, переходов, залов, коридоров и лестниц. (3)Без проводника дорогу там не найти. (4)Постройку таких лабиринтов исследователи связывают с древнеегипетским культом мёртвых. (5)Лабиринт изображает сложный путь в потусторонний мир.</a:t>
            </a:r>
          </a:p>
          <a:p>
            <a:pPr algn="just"/>
            <a:r>
              <a:rPr lang="ru-RU" sz="2000" b="0" i="0" dirty="0" smtClean="0">
                <a:solidFill>
                  <a:srgbClr val="000000"/>
                </a:solidFill>
                <a:effectLst/>
                <a:latin typeface="Verdana" panose="020B0604030504040204" pitchFamily="34" charset="0"/>
              </a:rPr>
              <a:t>(6)Есть множество интересных примеров более поздних лабиринтов. (7)Во французском городе Шартр, на полу огромного собора выложен из камней рисунок лабиринта. (8)Диаметр этого лабиринта — 10 метров, а его длина составляет 261 метр. (9)Около 30 лабиринтов, выложенных из небольших валунов, есть на Белом море, на Соловецких островах. (10)Один из них очень интересно устроен. (11)В нём можно добраться до центра, а потом, не возвращаясь, выбраться из него.</a:t>
            </a:r>
          </a:p>
          <a:p>
            <a:pPr algn="just"/>
            <a:r>
              <a:rPr lang="ru-RU" sz="2000" b="0" i="0" dirty="0" smtClean="0">
                <a:solidFill>
                  <a:srgbClr val="000000"/>
                </a:solidFill>
                <a:effectLst/>
                <a:latin typeface="Verdana" panose="020B0604030504040204" pitchFamily="34" charset="0"/>
              </a:rPr>
              <a:t>(12)Во многих странах и сейчас существует интерес к лабиринтам. (13)Кто-то сооружает их из соломенных брикетов или выкладывает из камней. (14)А кто-то прорубает ходы в кукурузных полях после уборки початков или высаживает красивые кусты вдоль дорожек лабиринта.</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24021742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97038" y="1500959"/>
            <a:ext cx="8980227" cy="2308324"/>
          </a:xfrm>
          <a:prstGeom prst="rect">
            <a:avLst/>
          </a:prstGeom>
        </p:spPr>
        <p:txBody>
          <a:bodyPr wrap="square">
            <a:spAutoFit/>
          </a:bodyPr>
          <a:lstStyle/>
          <a:p>
            <a:pPr algn="just"/>
            <a:r>
              <a:rPr lang="ru-RU" sz="2400" b="1" dirty="0">
                <a:solidFill>
                  <a:srgbClr val="000000"/>
                </a:solidFill>
                <a:latin typeface="Verdana" panose="020B0604030504040204" pitchFamily="34" charset="0"/>
              </a:rPr>
              <a:t>Пояснение.</a:t>
            </a:r>
            <a:r>
              <a:rPr lang="ru-RU" sz="2400" dirty="0"/>
              <a:t/>
            </a:r>
            <a:br>
              <a:rPr lang="ru-RU" sz="2400" dirty="0"/>
            </a:br>
            <a:r>
              <a:rPr lang="ru-RU" sz="2400" dirty="0">
                <a:solidFill>
                  <a:srgbClr val="000000"/>
                </a:solidFill>
                <a:latin typeface="Verdana" panose="020B0604030504040204" pitchFamily="34" charset="0"/>
              </a:rPr>
              <a:t>(В) кукурузных (полях) — прил. </a:t>
            </a:r>
            <a:r>
              <a:rPr lang="ru-RU" sz="2400" dirty="0" err="1">
                <a:solidFill>
                  <a:srgbClr val="000000"/>
                </a:solidFill>
                <a:latin typeface="Verdana" panose="020B0604030504040204" pitchFamily="34" charset="0"/>
              </a:rPr>
              <a:t>мн.ч</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Р.п</a:t>
            </a:r>
            <a:r>
              <a:rPr lang="ru-RU" sz="2400" dirty="0">
                <a:solidFill>
                  <a:srgbClr val="000000"/>
                </a:solidFill>
                <a:latin typeface="Verdana" panose="020B0604030504040204" pitchFamily="34" charset="0"/>
              </a:rPr>
              <a:t>.;</a:t>
            </a:r>
          </a:p>
          <a:p>
            <a:pPr algn="just"/>
            <a:r>
              <a:rPr lang="ru-RU" sz="2400" dirty="0">
                <a:solidFill>
                  <a:srgbClr val="000000"/>
                </a:solidFill>
                <a:latin typeface="Verdana" panose="020B0604030504040204" pitchFamily="34" charset="0"/>
              </a:rPr>
              <a:t>Красивые (кусты) — прил. </a:t>
            </a:r>
            <a:r>
              <a:rPr lang="ru-RU" sz="2400" dirty="0" err="1">
                <a:solidFill>
                  <a:srgbClr val="000000"/>
                </a:solidFill>
                <a:latin typeface="Verdana" panose="020B0604030504040204" pitchFamily="34" charset="0"/>
              </a:rPr>
              <a:t>мн.ч</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В.п</a:t>
            </a:r>
            <a:r>
              <a:rPr lang="ru-RU" sz="2400" dirty="0">
                <a:solidFill>
                  <a:srgbClr val="000000"/>
                </a:solidFill>
                <a:latin typeface="Verdana" panose="020B0604030504040204" pitchFamily="34" charset="0"/>
              </a:rPr>
              <a:t>.</a:t>
            </a:r>
          </a:p>
          <a:p>
            <a:pPr algn="just"/>
            <a:r>
              <a:rPr lang="ru-RU" sz="2400" dirty="0">
                <a:solidFill>
                  <a:srgbClr val="000000"/>
                </a:solidFill>
                <a:latin typeface="Verdana" panose="020B0604030504040204" pitchFamily="34" charset="0"/>
              </a:rPr>
              <a:t> </a:t>
            </a:r>
          </a:p>
          <a:p>
            <a:pPr algn="just"/>
            <a:r>
              <a:rPr lang="ru-RU" sz="2400" dirty="0">
                <a:solidFill>
                  <a:srgbClr val="000000"/>
                </a:solidFill>
                <a:latin typeface="Verdana" panose="020B0604030504040204" pitchFamily="34" charset="0"/>
              </a:rPr>
              <a:t>Во множественном числе род прилагательных не определяется.</a:t>
            </a:r>
            <a:endParaRPr lang="ru-RU" sz="24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7406357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6479" y="222115"/>
            <a:ext cx="11245754" cy="6247864"/>
          </a:xfrm>
          <a:prstGeom prst="rect">
            <a:avLst/>
          </a:prstGeom>
        </p:spPr>
        <p:txBody>
          <a:bodyPr wrap="square">
            <a:spAutoFit/>
          </a:bodyPr>
          <a:lstStyle/>
          <a:p>
            <a:r>
              <a:rPr lang="ru-RU" sz="2000" dirty="0"/>
              <a:t>Выпиши из 1-го предложения все глаголы в той форме, в котором они употреблены в предложении. Укажи спряжение, время, лицо (если есть), число, род (если есть) одной из форм глагола (на выбор</a:t>
            </a:r>
            <a:r>
              <a:rPr lang="ru-RU" sz="2000" dirty="0" smtClean="0"/>
              <a:t>).</a:t>
            </a:r>
            <a:endParaRPr lang="en-US" sz="2000" dirty="0" smtClean="0"/>
          </a:p>
          <a:p>
            <a:r>
              <a:rPr lang="ru-RU" sz="2000" dirty="0" smtClean="0"/>
              <a:t/>
            </a:r>
            <a:br>
              <a:rPr lang="ru-RU" sz="2000" dirty="0" smtClean="0"/>
            </a:br>
            <a:r>
              <a:rPr lang="ru-RU" sz="2000" b="0" i="0" dirty="0" smtClean="0">
                <a:solidFill>
                  <a:srgbClr val="000000"/>
                </a:solidFill>
                <a:effectLst/>
                <a:latin typeface="Verdana" panose="020B0604030504040204" pitchFamily="34" charset="0"/>
              </a:rPr>
              <a:t>(1)Древние люди выкладывали лабиринты на земле и рисовали их на камнях. (2)В Древнем Египте было найдено несколько построек с очень сложной системой комнат, переходов, залов, коридоров и лестниц. (3)Без проводника дорогу там не найти. (4)Постройку таких лабиринтов исследователи связывают с древнеегипетским культом мёртвых. (5)Лабиринт изображает сложный путь в потусторонний мир.</a:t>
            </a:r>
          </a:p>
          <a:p>
            <a:pPr algn="just"/>
            <a:r>
              <a:rPr lang="ru-RU" sz="2000" b="0" i="0" dirty="0" smtClean="0">
                <a:solidFill>
                  <a:srgbClr val="000000"/>
                </a:solidFill>
                <a:effectLst/>
                <a:latin typeface="Verdana" panose="020B0604030504040204" pitchFamily="34" charset="0"/>
              </a:rPr>
              <a:t>(6)Есть множество интересных примеров более поздних лабиринтов. (7)Во французском городе Шартр, на полу огромного собора выложен из камней рисунок лабиринта. (8)Диаметр этого лабиринта — 10 метров, а его длина составляет 261 метр. (9)Около 30 лабиринтов, выложенных из небольших валунов, есть на Белом море, на Соловецких островах. (10)Один из них очень интересно устроен. (11)В нём можно добраться до центра, а потом, не возвращаясь, выбраться из него.</a:t>
            </a:r>
          </a:p>
          <a:p>
            <a:pPr algn="just"/>
            <a:r>
              <a:rPr lang="ru-RU" sz="2000" b="0" i="0" dirty="0" smtClean="0">
                <a:solidFill>
                  <a:srgbClr val="000000"/>
                </a:solidFill>
                <a:effectLst/>
                <a:latin typeface="Verdana" panose="020B0604030504040204" pitchFamily="34" charset="0"/>
              </a:rPr>
              <a:t>(12)Во многих странах и сейчас существует интерес к лабиринтам. (13)Кто-то сооружает их из соломенных брикетов или выкладывает из камней. (14)А кто-то прорубает ходы в кукурузных полях после уборки початков или высаживает красивые кусты вдоль дорожек лабиринта.</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4056176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9116" y="3105835"/>
            <a:ext cx="8024884" cy="830997"/>
          </a:xfrm>
          <a:prstGeom prst="rect">
            <a:avLst/>
          </a:prstGeom>
        </p:spPr>
        <p:txBody>
          <a:bodyPr wrap="square">
            <a:spAutoFit/>
          </a:bodyPr>
          <a:lstStyle/>
          <a:p>
            <a:pPr algn="just"/>
            <a:r>
              <a:rPr lang="ru-RU" sz="2400" dirty="0">
                <a:solidFill>
                  <a:srgbClr val="000000"/>
                </a:solidFill>
                <a:latin typeface="Verdana" panose="020B0604030504040204" pitchFamily="34" charset="0"/>
              </a:rPr>
              <a:t>Выкладывали — гл. </a:t>
            </a:r>
            <a:r>
              <a:rPr lang="ru-RU" sz="2400" dirty="0" err="1">
                <a:solidFill>
                  <a:srgbClr val="000000"/>
                </a:solidFill>
                <a:latin typeface="Verdana" panose="020B0604030504040204" pitchFamily="34" charset="0"/>
              </a:rPr>
              <a:t>прош</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вр</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мн.ч</a:t>
            </a:r>
            <a:r>
              <a:rPr lang="ru-RU" sz="2400" dirty="0" smtClean="0">
                <a:solidFill>
                  <a:srgbClr val="000000"/>
                </a:solidFill>
                <a:latin typeface="Verdana" panose="020B0604030504040204" pitchFamily="34" charset="0"/>
              </a:rPr>
              <a:t>., </a:t>
            </a:r>
            <a:r>
              <a:rPr lang="en-US" sz="2400" dirty="0" smtClean="0">
                <a:solidFill>
                  <a:srgbClr val="000000"/>
                </a:solidFill>
                <a:latin typeface="Verdana" panose="020B0604030504040204" pitchFamily="34" charset="0"/>
              </a:rPr>
              <a:t>I </a:t>
            </a:r>
            <a:r>
              <a:rPr lang="ru-RU" sz="2400" dirty="0" err="1" smtClean="0">
                <a:solidFill>
                  <a:srgbClr val="000000"/>
                </a:solidFill>
                <a:latin typeface="Verdana" panose="020B0604030504040204" pitchFamily="34" charset="0"/>
              </a:rPr>
              <a:t>спр</a:t>
            </a:r>
            <a:r>
              <a:rPr lang="ru-RU" sz="2400" dirty="0" smtClean="0">
                <a:solidFill>
                  <a:srgbClr val="000000"/>
                </a:solidFill>
                <a:latin typeface="Verdana" panose="020B0604030504040204" pitchFamily="34" charset="0"/>
              </a:rPr>
              <a:t>.;</a:t>
            </a:r>
            <a:endParaRPr lang="ru-RU" sz="2400" dirty="0">
              <a:solidFill>
                <a:srgbClr val="000000"/>
              </a:solidFill>
              <a:latin typeface="Verdana" panose="020B0604030504040204" pitchFamily="34" charset="0"/>
            </a:endParaRPr>
          </a:p>
          <a:p>
            <a:pPr algn="just"/>
            <a:r>
              <a:rPr lang="ru-RU" sz="2400" dirty="0">
                <a:solidFill>
                  <a:srgbClr val="000000"/>
                </a:solidFill>
                <a:latin typeface="Verdana" panose="020B0604030504040204" pitchFamily="34" charset="0"/>
              </a:rPr>
              <a:t>Рисовали — гл. </a:t>
            </a:r>
            <a:r>
              <a:rPr lang="ru-RU" sz="2400" dirty="0" err="1">
                <a:solidFill>
                  <a:srgbClr val="000000"/>
                </a:solidFill>
                <a:latin typeface="Verdana" panose="020B0604030504040204" pitchFamily="34" charset="0"/>
              </a:rPr>
              <a:t>прош</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вр</a:t>
            </a:r>
            <a:r>
              <a:rPr lang="ru-RU" sz="2400" dirty="0">
                <a:solidFill>
                  <a:srgbClr val="000000"/>
                </a:solidFill>
                <a:latin typeface="Verdana" panose="020B0604030504040204" pitchFamily="34" charset="0"/>
              </a:rPr>
              <a:t>., </a:t>
            </a:r>
            <a:r>
              <a:rPr lang="ru-RU" sz="2400" dirty="0" err="1">
                <a:solidFill>
                  <a:srgbClr val="000000"/>
                </a:solidFill>
                <a:latin typeface="Verdana" panose="020B0604030504040204" pitchFamily="34" charset="0"/>
              </a:rPr>
              <a:t>мн.ч</a:t>
            </a:r>
            <a:r>
              <a:rPr lang="ru-RU" sz="2400" dirty="0" smtClean="0">
                <a:solidFill>
                  <a:srgbClr val="000000"/>
                </a:solidFill>
                <a:latin typeface="Verdana" panose="020B0604030504040204" pitchFamily="34" charset="0"/>
              </a:rPr>
              <a:t>., </a:t>
            </a:r>
            <a:r>
              <a:rPr lang="en-US" sz="2400" dirty="0">
                <a:solidFill>
                  <a:srgbClr val="000000"/>
                </a:solidFill>
                <a:latin typeface="Verdana" panose="020B0604030504040204" pitchFamily="34" charset="0"/>
              </a:rPr>
              <a:t>I </a:t>
            </a:r>
            <a:r>
              <a:rPr lang="ru-RU" sz="2400" dirty="0" err="1">
                <a:solidFill>
                  <a:srgbClr val="000000"/>
                </a:solidFill>
                <a:latin typeface="Verdana" panose="020B0604030504040204" pitchFamily="34" charset="0"/>
              </a:rPr>
              <a:t>спр</a:t>
            </a:r>
            <a:r>
              <a:rPr lang="ru-RU" sz="2400" dirty="0">
                <a:solidFill>
                  <a:srgbClr val="000000"/>
                </a:solidFill>
                <a:latin typeface="Verdana" panose="020B0604030504040204" pitchFamily="34" charset="0"/>
              </a:rPr>
              <a:t>.;</a:t>
            </a:r>
            <a:endParaRPr lang="ru-RU" sz="24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9894202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01505" y="988410"/>
            <a:ext cx="7438030" cy="1200329"/>
          </a:xfrm>
          <a:prstGeom prst="rect">
            <a:avLst/>
          </a:prstGeom>
        </p:spPr>
        <p:txBody>
          <a:bodyPr wrap="square">
            <a:spAutoFit/>
          </a:bodyPr>
          <a:lstStyle/>
          <a:p>
            <a:r>
              <a:rPr lang="ru-RU" sz="2400" dirty="0">
                <a:solidFill>
                  <a:srgbClr val="000000"/>
                </a:solidFill>
                <a:latin typeface="Verdana" panose="020B0604030504040204" pitchFamily="34" charset="0"/>
              </a:rPr>
              <a:t>Представь, что тебе предложили перейти через дорогу не по пешеходному переходу и нарушить правила. Запиши свой отказ.</a:t>
            </a:r>
            <a:endParaRPr lang="ru-RU" sz="2400" dirty="0"/>
          </a:p>
        </p:txBody>
      </p:sp>
    </p:spTree>
    <p:extLst>
      <p:ext uri="{BB962C8B-B14F-4D97-AF65-F5344CB8AC3E}">
        <p14:creationId xmlns:p14="http://schemas.microsoft.com/office/powerpoint/2010/main" val="23470365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46161" y="2274838"/>
            <a:ext cx="8297839" cy="2954655"/>
          </a:xfrm>
          <a:prstGeom prst="rect">
            <a:avLst/>
          </a:prstGeom>
        </p:spPr>
        <p:txBody>
          <a:bodyPr wrap="square">
            <a:spAutoFit/>
          </a:bodyPr>
          <a:lstStyle/>
          <a:p>
            <a:pPr algn="just"/>
            <a:r>
              <a:rPr lang="ru-RU" b="1" dirty="0">
                <a:solidFill>
                  <a:srgbClr val="000000"/>
                </a:solidFill>
                <a:latin typeface="Verdana" panose="020B0604030504040204" pitchFamily="34" charset="0"/>
              </a:rPr>
              <a:t>Пояснение.</a:t>
            </a:r>
            <a:r>
              <a:rPr lang="ru-RU" dirty="0"/>
              <a:t/>
            </a:r>
            <a:br>
              <a:rPr lang="ru-RU" dirty="0"/>
            </a:br>
            <a:r>
              <a:rPr lang="ru-RU" sz="2400" dirty="0">
                <a:solidFill>
                  <a:srgbClr val="000000"/>
                </a:solidFill>
                <a:latin typeface="Verdana" panose="020B0604030504040204" pitchFamily="34" charset="0"/>
              </a:rPr>
              <a:t>Я не стану нарушать правила, потому что это опасно, и вам не советую этого делать. Спасибо, что вы меня правильно поняли.</a:t>
            </a:r>
          </a:p>
          <a:p>
            <a:pPr algn="just"/>
            <a:r>
              <a:rPr lang="ru-RU" sz="2400" dirty="0">
                <a:solidFill>
                  <a:srgbClr val="000000"/>
                </a:solidFill>
                <a:latin typeface="Verdana" panose="020B0604030504040204" pitchFamily="34" charset="0"/>
              </a:rPr>
              <a:t> </a:t>
            </a:r>
          </a:p>
          <a:p>
            <a:pPr algn="just"/>
            <a:r>
              <a:rPr lang="ru-RU" sz="2400" dirty="0">
                <a:solidFill>
                  <a:srgbClr val="000000"/>
                </a:solidFill>
                <a:latin typeface="Verdana" panose="020B0604030504040204" pitchFamily="34" charset="0"/>
              </a:rPr>
              <a:t>Примечание: в предложении использовано этикетное слово «спасибо», позволяющее вежливо сформулировать отказ.</a:t>
            </a:r>
            <a:endParaRPr lang="ru-RU" sz="24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543566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74460" y="1836593"/>
            <a:ext cx="9144000" cy="830997"/>
          </a:xfrm>
          <a:prstGeom prst="rect">
            <a:avLst/>
          </a:prstGeom>
        </p:spPr>
        <p:txBody>
          <a:bodyPr wrap="square">
            <a:spAutoFit/>
          </a:bodyPr>
          <a:lstStyle/>
          <a:p>
            <a:r>
              <a:rPr lang="ru-RU" sz="2400" dirty="0">
                <a:solidFill>
                  <a:srgbClr val="000000"/>
                </a:solidFill>
                <a:latin typeface="Verdana" panose="020B0604030504040204" pitchFamily="34" charset="0"/>
              </a:rPr>
              <a:t>В траве у тропинки прячутся крепкие боровики, мокрые сыроежки, маслята.</a:t>
            </a:r>
            <a:endParaRPr lang="ru-RU" sz="2400" dirty="0"/>
          </a:p>
        </p:txBody>
      </p:sp>
    </p:spTree>
    <p:extLst>
      <p:ext uri="{BB962C8B-B14F-4D97-AF65-F5344CB8AC3E}">
        <p14:creationId xmlns:p14="http://schemas.microsoft.com/office/powerpoint/2010/main" val="1696167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19367" y="2690336"/>
            <a:ext cx="7724633" cy="1938992"/>
          </a:xfrm>
          <a:prstGeom prst="rect">
            <a:avLst/>
          </a:prstGeom>
        </p:spPr>
        <p:txBody>
          <a:bodyPr wrap="square">
            <a:spAutoFit/>
          </a:bodyPr>
          <a:lstStyle/>
          <a:p>
            <a:pPr algn="just"/>
            <a:r>
              <a:rPr lang="ru-RU" sz="2400" dirty="0">
                <a:solidFill>
                  <a:srgbClr val="000000"/>
                </a:solidFill>
                <a:latin typeface="Verdana" panose="020B0604030504040204" pitchFamily="34" charset="0"/>
              </a:rPr>
              <a:t>Выпиши из текста 6-е предложение.</a:t>
            </a:r>
          </a:p>
          <a:p>
            <a:pPr algn="just"/>
            <a:r>
              <a:rPr lang="ru-RU" sz="2400" dirty="0">
                <a:solidFill>
                  <a:srgbClr val="000000"/>
                </a:solidFill>
                <a:latin typeface="Verdana" panose="020B0604030504040204" pitchFamily="34" charset="0"/>
              </a:rPr>
              <a:t> </a:t>
            </a:r>
          </a:p>
          <a:p>
            <a:pPr algn="just"/>
            <a:r>
              <a:rPr lang="ru-RU" sz="2400" dirty="0">
                <a:solidFill>
                  <a:srgbClr val="000000"/>
                </a:solidFill>
                <a:latin typeface="Verdana" panose="020B0604030504040204" pitchFamily="34" charset="0"/>
              </a:rPr>
              <a:t>1) Подчеркни главные члены.</a:t>
            </a:r>
          </a:p>
          <a:p>
            <a:pPr algn="just"/>
            <a:r>
              <a:rPr lang="ru-RU" sz="2400" dirty="0">
                <a:solidFill>
                  <a:srgbClr val="000000"/>
                </a:solidFill>
                <a:latin typeface="Verdana" panose="020B0604030504040204" pitchFamily="34" charset="0"/>
              </a:rPr>
              <a:t>2) Над каждым словом напиши, какой частью речи оно является.</a:t>
            </a:r>
            <a:endParaRPr lang="ru-RU" sz="24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1128304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33266" y="3105835"/>
            <a:ext cx="7410734" cy="461665"/>
          </a:xfrm>
          <a:prstGeom prst="rect">
            <a:avLst/>
          </a:prstGeom>
        </p:spPr>
        <p:txBody>
          <a:bodyPr wrap="square">
            <a:spAutoFit/>
          </a:bodyPr>
          <a:lstStyle/>
          <a:p>
            <a:r>
              <a:rPr lang="ru-RU" sz="2400" dirty="0" smtClean="0">
                <a:solidFill>
                  <a:srgbClr val="000000"/>
                </a:solidFill>
                <a:latin typeface="Verdana" panose="020B0604030504040204" pitchFamily="34" charset="0"/>
              </a:rPr>
              <a:t>Капля</a:t>
            </a:r>
            <a:r>
              <a:rPr lang="ru-RU" sz="2400" dirty="0">
                <a:solidFill>
                  <a:srgbClr val="000000"/>
                </a:solidFill>
                <a:latin typeface="Verdana" panose="020B0604030504040204" pitchFamily="34" charset="0"/>
              </a:rPr>
              <a:t> </a:t>
            </a:r>
            <a:r>
              <a:rPr lang="ru-RU" sz="2400" dirty="0" smtClean="0">
                <a:solidFill>
                  <a:srgbClr val="000000"/>
                </a:solidFill>
                <a:latin typeface="Verdana" panose="020B0604030504040204" pitchFamily="34" charset="0"/>
              </a:rPr>
              <a:t>за</a:t>
            </a:r>
            <a:r>
              <a:rPr lang="ru-RU" sz="2400" dirty="0">
                <a:solidFill>
                  <a:srgbClr val="000000"/>
                </a:solidFill>
                <a:latin typeface="Verdana" panose="020B0604030504040204" pitchFamily="34" charset="0"/>
              </a:rPr>
              <a:t>     </a:t>
            </a:r>
            <a:r>
              <a:rPr lang="ru-RU" sz="2400" dirty="0" smtClean="0">
                <a:solidFill>
                  <a:srgbClr val="000000"/>
                </a:solidFill>
                <a:latin typeface="Verdana" panose="020B0604030504040204" pitchFamily="34" charset="0"/>
              </a:rPr>
              <a:t>каплей</a:t>
            </a:r>
            <a:r>
              <a:rPr lang="ru-RU" sz="2400" dirty="0">
                <a:solidFill>
                  <a:srgbClr val="000000"/>
                </a:solidFill>
                <a:latin typeface="Verdana" panose="020B0604030504040204" pitchFamily="34" charset="0"/>
              </a:rPr>
              <a:t> </a:t>
            </a:r>
            <a:r>
              <a:rPr lang="ru-RU" sz="2400" dirty="0" smtClean="0">
                <a:solidFill>
                  <a:srgbClr val="000000"/>
                </a:solidFill>
                <a:latin typeface="Verdana" panose="020B0604030504040204" pitchFamily="34" charset="0"/>
              </a:rPr>
              <a:t>хлынул</a:t>
            </a:r>
            <a:r>
              <a:rPr lang="ru-RU" sz="2400" dirty="0">
                <a:solidFill>
                  <a:srgbClr val="000000"/>
                </a:solidFill>
                <a:latin typeface="Verdana" panose="020B0604030504040204" pitchFamily="34" charset="0"/>
              </a:rPr>
              <a:t> </a:t>
            </a:r>
            <a:r>
              <a:rPr lang="ru-RU" sz="2400" dirty="0" smtClean="0">
                <a:solidFill>
                  <a:srgbClr val="000000"/>
                </a:solidFill>
                <a:latin typeface="Verdana" panose="020B0604030504040204" pitchFamily="34" charset="0"/>
              </a:rPr>
              <a:t>тёплый</a:t>
            </a:r>
            <a:r>
              <a:rPr lang="ru-RU" sz="2400" dirty="0">
                <a:solidFill>
                  <a:srgbClr val="000000"/>
                </a:solidFill>
                <a:latin typeface="Verdana" panose="020B0604030504040204" pitchFamily="34" charset="0"/>
              </a:rPr>
              <a:t> </a:t>
            </a:r>
            <a:r>
              <a:rPr lang="ru-RU" sz="2400" dirty="0" smtClean="0">
                <a:solidFill>
                  <a:srgbClr val="000000"/>
                </a:solidFill>
                <a:latin typeface="Verdana" panose="020B0604030504040204" pitchFamily="34" charset="0"/>
              </a:rPr>
              <a:t>дождь</a:t>
            </a:r>
            <a:r>
              <a:rPr lang="ru-RU" sz="2400" dirty="0">
                <a:solidFill>
                  <a:srgbClr val="000000"/>
                </a:solidFill>
                <a:latin typeface="Verdana" panose="020B0604030504040204" pitchFamily="34" charset="0"/>
              </a:rPr>
              <a:t>.</a:t>
            </a:r>
            <a:endParaRPr lang="ru-RU" sz="2400" dirty="0"/>
          </a:p>
        </p:txBody>
      </p:sp>
      <p:sp>
        <p:nvSpPr>
          <p:cNvPr id="3" name="Прямоугольник 2"/>
          <p:cNvSpPr/>
          <p:nvPr/>
        </p:nvSpPr>
        <p:spPr>
          <a:xfrm>
            <a:off x="2021390" y="2921169"/>
            <a:ext cx="732893" cy="369332"/>
          </a:xfrm>
          <a:prstGeom prst="rect">
            <a:avLst/>
          </a:prstGeom>
        </p:spPr>
        <p:txBody>
          <a:bodyPr wrap="none">
            <a:spAutoFit/>
          </a:bodyPr>
          <a:lstStyle/>
          <a:p>
            <a:r>
              <a:rPr lang="ru-RU" dirty="0">
                <a:solidFill>
                  <a:srgbClr val="000000"/>
                </a:solidFill>
                <a:latin typeface="Verdana" panose="020B0604030504040204" pitchFamily="34" charset="0"/>
              </a:rPr>
              <a:t>сущ.</a:t>
            </a:r>
            <a:endParaRPr lang="ru-RU" dirty="0"/>
          </a:p>
        </p:txBody>
      </p:sp>
      <p:sp>
        <p:nvSpPr>
          <p:cNvPr id="4" name="Прямоугольник 3"/>
          <p:cNvSpPr/>
          <p:nvPr/>
        </p:nvSpPr>
        <p:spPr>
          <a:xfrm>
            <a:off x="2754283" y="2921169"/>
            <a:ext cx="984565" cy="369332"/>
          </a:xfrm>
          <a:prstGeom prst="rect">
            <a:avLst/>
          </a:prstGeom>
        </p:spPr>
        <p:txBody>
          <a:bodyPr wrap="none">
            <a:spAutoFit/>
          </a:bodyPr>
          <a:lstStyle/>
          <a:p>
            <a:r>
              <a:rPr lang="ru-RU" dirty="0">
                <a:solidFill>
                  <a:srgbClr val="000000"/>
                </a:solidFill>
                <a:latin typeface="Verdana" panose="020B0604030504040204" pitchFamily="34" charset="0"/>
              </a:rPr>
              <a:t>предл.</a:t>
            </a:r>
            <a:endParaRPr lang="ru-RU" dirty="0"/>
          </a:p>
        </p:txBody>
      </p:sp>
      <p:sp>
        <p:nvSpPr>
          <p:cNvPr id="5" name="Прямоугольник 4"/>
          <p:cNvSpPr/>
          <p:nvPr/>
        </p:nvSpPr>
        <p:spPr>
          <a:xfrm>
            <a:off x="4105294" y="2921169"/>
            <a:ext cx="732893" cy="369332"/>
          </a:xfrm>
          <a:prstGeom prst="rect">
            <a:avLst/>
          </a:prstGeom>
        </p:spPr>
        <p:txBody>
          <a:bodyPr wrap="none">
            <a:spAutoFit/>
          </a:bodyPr>
          <a:lstStyle/>
          <a:p>
            <a:r>
              <a:rPr lang="ru-RU" dirty="0">
                <a:solidFill>
                  <a:srgbClr val="000000"/>
                </a:solidFill>
                <a:latin typeface="Verdana" panose="020B0604030504040204" pitchFamily="34" charset="0"/>
              </a:rPr>
              <a:t>сущ.</a:t>
            </a:r>
            <a:endParaRPr lang="ru-RU" dirty="0"/>
          </a:p>
        </p:txBody>
      </p:sp>
      <p:sp>
        <p:nvSpPr>
          <p:cNvPr id="6" name="Прямоугольник 5"/>
          <p:cNvSpPr/>
          <p:nvPr/>
        </p:nvSpPr>
        <p:spPr>
          <a:xfrm>
            <a:off x="5204633" y="2828836"/>
            <a:ext cx="766557" cy="369332"/>
          </a:xfrm>
          <a:prstGeom prst="rect">
            <a:avLst/>
          </a:prstGeom>
        </p:spPr>
        <p:txBody>
          <a:bodyPr wrap="none">
            <a:spAutoFit/>
          </a:bodyPr>
          <a:lstStyle/>
          <a:p>
            <a:r>
              <a:rPr lang="ru-RU" dirty="0">
                <a:solidFill>
                  <a:srgbClr val="000000"/>
                </a:solidFill>
                <a:latin typeface="Verdana" panose="020B0604030504040204" pitchFamily="34" charset="0"/>
              </a:rPr>
              <a:t>глаг.</a:t>
            </a:r>
            <a:endParaRPr lang="ru-RU" dirty="0"/>
          </a:p>
        </p:txBody>
      </p:sp>
      <p:sp>
        <p:nvSpPr>
          <p:cNvPr id="7" name="Прямоугольник 6"/>
          <p:cNvSpPr/>
          <p:nvPr/>
        </p:nvSpPr>
        <p:spPr>
          <a:xfrm>
            <a:off x="6566137" y="2828836"/>
            <a:ext cx="849913" cy="369332"/>
          </a:xfrm>
          <a:prstGeom prst="rect">
            <a:avLst/>
          </a:prstGeom>
        </p:spPr>
        <p:txBody>
          <a:bodyPr wrap="none">
            <a:spAutoFit/>
          </a:bodyPr>
          <a:lstStyle/>
          <a:p>
            <a:r>
              <a:rPr lang="ru-RU" dirty="0">
                <a:solidFill>
                  <a:srgbClr val="000000"/>
                </a:solidFill>
                <a:latin typeface="Verdana" panose="020B0604030504040204" pitchFamily="34" charset="0"/>
              </a:rPr>
              <a:t>прил.</a:t>
            </a:r>
            <a:endParaRPr lang="ru-RU" dirty="0"/>
          </a:p>
        </p:txBody>
      </p:sp>
      <p:sp>
        <p:nvSpPr>
          <p:cNvPr id="8" name="Прямоугольник 7"/>
          <p:cNvSpPr/>
          <p:nvPr/>
        </p:nvSpPr>
        <p:spPr>
          <a:xfrm>
            <a:off x="7772003" y="2782670"/>
            <a:ext cx="649537" cy="369332"/>
          </a:xfrm>
          <a:prstGeom prst="rect">
            <a:avLst/>
          </a:prstGeom>
        </p:spPr>
        <p:txBody>
          <a:bodyPr wrap="none">
            <a:spAutoFit/>
          </a:bodyPr>
          <a:lstStyle/>
          <a:p>
            <a:r>
              <a:rPr lang="ru-RU" dirty="0" err="1">
                <a:solidFill>
                  <a:srgbClr val="000000"/>
                </a:solidFill>
                <a:latin typeface="Verdana" panose="020B0604030504040204" pitchFamily="34" charset="0"/>
              </a:rPr>
              <a:t>сущ</a:t>
            </a:r>
            <a:endParaRPr lang="ru-RU" dirty="0"/>
          </a:p>
        </p:txBody>
      </p:sp>
      <p:cxnSp>
        <p:nvCxnSpPr>
          <p:cNvPr id="10" name="Прямая соединительная линия 9"/>
          <p:cNvCxnSpPr/>
          <p:nvPr/>
        </p:nvCxnSpPr>
        <p:spPr>
          <a:xfrm>
            <a:off x="7537213" y="3553852"/>
            <a:ext cx="1119116" cy="13648"/>
          </a:xfrm>
          <a:prstGeom prst="line">
            <a:avLst/>
          </a:prstGeom>
        </p:spPr>
        <p:style>
          <a:lnRef idx="1">
            <a:schemeClr val="dk1"/>
          </a:lnRef>
          <a:fillRef idx="0">
            <a:schemeClr val="dk1"/>
          </a:fillRef>
          <a:effectRef idx="0">
            <a:schemeClr val="dk1"/>
          </a:effectRef>
          <a:fontRef idx="minor">
            <a:schemeClr val="tx1"/>
          </a:fontRef>
        </p:style>
      </p:cxnSp>
      <p:cxnSp>
        <p:nvCxnSpPr>
          <p:cNvPr id="11" name="Прямая соединительная линия 10"/>
          <p:cNvCxnSpPr/>
          <p:nvPr/>
        </p:nvCxnSpPr>
        <p:spPr>
          <a:xfrm>
            <a:off x="5072945" y="3638393"/>
            <a:ext cx="1119116" cy="13648"/>
          </a:xfrm>
          <a:prstGeom prst="line">
            <a:avLst/>
          </a:prstGeom>
        </p:spPr>
        <p:style>
          <a:lnRef idx="1">
            <a:schemeClr val="dk1"/>
          </a:lnRef>
          <a:fillRef idx="0">
            <a:schemeClr val="dk1"/>
          </a:fillRef>
          <a:effectRef idx="0">
            <a:schemeClr val="dk1"/>
          </a:effectRef>
          <a:fontRef idx="minor">
            <a:schemeClr val="tx1"/>
          </a:fontRef>
        </p:style>
      </p:cxnSp>
      <p:cxnSp>
        <p:nvCxnSpPr>
          <p:cNvPr id="12" name="Прямая соединительная линия 11"/>
          <p:cNvCxnSpPr/>
          <p:nvPr/>
        </p:nvCxnSpPr>
        <p:spPr>
          <a:xfrm>
            <a:off x="5028353" y="3546060"/>
            <a:ext cx="1119116" cy="13648"/>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112028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047999" y="655093"/>
            <a:ext cx="7310651" cy="2677656"/>
          </a:xfrm>
          <a:prstGeom prst="rect">
            <a:avLst/>
          </a:prstGeom>
        </p:spPr>
        <p:txBody>
          <a:bodyPr wrap="square">
            <a:spAutoFit/>
          </a:bodyPr>
          <a:lstStyle/>
          <a:p>
            <a:r>
              <a:rPr lang="ru-RU" sz="2800" dirty="0" smtClean="0"/>
              <a:t>Произнеси данные ниже слова, поставь в них знак ударения над ударными гласными.</a:t>
            </a:r>
          </a:p>
          <a:p>
            <a:endParaRPr lang="ru-RU" sz="2800" dirty="0" smtClean="0"/>
          </a:p>
          <a:p>
            <a:r>
              <a:rPr lang="ru-RU" sz="2800" dirty="0" smtClean="0"/>
              <a:t> </a:t>
            </a:r>
          </a:p>
          <a:p>
            <a:endParaRPr lang="ru-RU" sz="2800" dirty="0" smtClean="0"/>
          </a:p>
          <a:p>
            <a:r>
              <a:rPr lang="ru-RU" sz="2800" dirty="0" smtClean="0"/>
              <a:t>Включит, поняла, арбуз, ожила.</a:t>
            </a:r>
            <a:endParaRPr lang="ru-RU" sz="2800" dirty="0"/>
          </a:p>
        </p:txBody>
      </p:sp>
    </p:spTree>
    <p:extLst>
      <p:ext uri="{BB962C8B-B14F-4D97-AF65-F5344CB8AC3E}">
        <p14:creationId xmlns:p14="http://schemas.microsoft.com/office/powerpoint/2010/main" val="358477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96895" y="3244334"/>
            <a:ext cx="3998210" cy="369332"/>
          </a:xfrm>
          <a:prstGeom prst="rect">
            <a:avLst/>
          </a:prstGeom>
        </p:spPr>
        <p:txBody>
          <a:bodyPr wrap="none">
            <a:spAutoFit/>
          </a:bodyPr>
          <a:lstStyle/>
          <a:p>
            <a:r>
              <a:rPr lang="ru-RU" dirty="0" err="1">
                <a:solidFill>
                  <a:srgbClr val="000000"/>
                </a:solidFill>
                <a:latin typeface="Verdana" panose="020B0604030504040204" pitchFamily="34" charset="0"/>
              </a:rPr>
              <a:t>Включи́т</a:t>
            </a:r>
            <a:r>
              <a:rPr lang="ru-RU" dirty="0">
                <a:solidFill>
                  <a:srgbClr val="000000"/>
                </a:solidFill>
                <a:latin typeface="Verdana" panose="020B0604030504040204" pitchFamily="34" charset="0"/>
              </a:rPr>
              <a:t>, поняла́, </a:t>
            </a:r>
            <a:r>
              <a:rPr lang="ru-RU" dirty="0" err="1">
                <a:solidFill>
                  <a:srgbClr val="000000"/>
                </a:solidFill>
                <a:latin typeface="Verdana" panose="020B0604030504040204" pitchFamily="34" charset="0"/>
              </a:rPr>
              <a:t>арбу́з</a:t>
            </a:r>
            <a:r>
              <a:rPr lang="ru-RU">
                <a:solidFill>
                  <a:srgbClr val="000000"/>
                </a:solidFill>
                <a:latin typeface="Verdana" panose="020B0604030504040204" pitchFamily="34" charset="0"/>
              </a:rPr>
              <a:t>, ожила́</a:t>
            </a:r>
            <a:endParaRPr lang="ru-RU"/>
          </a:p>
        </p:txBody>
      </p:sp>
    </p:spTree>
    <p:extLst>
      <p:ext uri="{BB962C8B-B14F-4D97-AF65-F5344CB8AC3E}">
        <p14:creationId xmlns:p14="http://schemas.microsoft.com/office/powerpoint/2010/main" val="1648526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28299" y="2551837"/>
            <a:ext cx="7915701" cy="2308324"/>
          </a:xfrm>
          <a:prstGeom prst="rect">
            <a:avLst/>
          </a:prstGeom>
        </p:spPr>
        <p:txBody>
          <a:bodyPr wrap="square">
            <a:spAutoFit/>
          </a:bodyPr>
          <a:lstStyle/>
          <a:p>
            <a:r>
              <a:rPr lang="ru-RU" sz="2400" dirty="0" smtClean="0"/>
              <a:t>В данном ниже предложении найди слово, в котором все согласные звуки мягкие. Выпиши это слово.</a:t>
            </a:r>
          </a:p>
          <a:p>
            <a:endParaRPr lang="ru-RU" sz="2400" dirty="0" smtClean="0"/>
          </a:p>
          <a:p>
            <a:r>
              <a:rPr lang="ru-RU" sz="2400" dirty="0" smtClean="0"/>
              <a:t> </a:t>
            </a:r>
          </a:p>
          <a:p>
            <a:endParaRPr lang="ru-RU" sz="2400" dirty="0" smtClean="0"/>
          </a:p>
          <a:p>
            <a:r>
              <a:rPr lang="ru-RU" sz="2400" dirty="0" smtClean="0"/>
              <a:t>Петя долго искал дневник, поэтому опоздал в школу.</a:t>
            </a:r>
            <a:endParaRPr lang="ru-RU" sz="2400" dirty="0"/>
          </a:p>
        </p:txBody>
      </p:sp>
    </p:spTree>
    <p:extLst>
      <p:ext uri="{BB962C8B-B14F-4D97-AF65-F5344CB8AC3E}">
        <p14:creationId xmlns:p14="http://schemas.microsoft.com/office/powerpoint/2010/main" val="2249240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3105835"/>
            <a:ext cx="6096000" cy="646331"/>
          </a:xfrm>
          <a:prstGeom prst="rect">
            <a:avLst/>
          </a:prstGeom>
        </p:spPr>
        <p:txBody>
          <a:bodyPr>
            <a:spAutoFit/>
          </a:bodyPr>
          <a:lstStyle/>
          <a:p>
            <a:pPr algn="just"/>
            <a:r>
              <a:rPr lang="ru-RU" dirty="0">
                <a:solidFill>
                  <a:srgbClr val="000000"/>
                </a:solidFill>
                <a:latin typeface="Verdana" panose="020B0604030504040204" pitchFamily="34" charset="0"/>
              </a:rPr>
              <a:t>В слове «Петя» все согласные звуки мягкие.</a:t>
            </a:r>
          </a:p>
          <a:p>
            <a:pPr algn="just"/>
            <a:r>
              <a:rPr lang="ru-RU" dirty="0">
                <a:solidFill>
                  <a:srgbClr val="000000"/>
                </a:solidFill>
                <a:latin typeface="Verdana" panose="020B0604030504040204" pitchFamily="34" charset="0"/>
              </a:rPr>
              <a:t>Ответ: Петя</a:t>
            </a:r>
            <a:endParaRPr lang="ru-RU"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06562126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599</Words>
  <Application>Microsoft Office PowerPoint</Application>
  <PresentationFormat>Широкоэкранный</PresentationFormat>
  <Paragraphs>91</Paragraphs>
  <Slides>28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28</vt:i4>
      </vt:variant>
    </vt:vector>
  </HeadingPairs>
  <TitlesOfParts>
    <vt:vector size="33" baseType="lpstr">
      <vt:lpstr>Arial</vt:lpstr>
      <vt:lpstr>Calibri</vt:lpstr>
      <vt:lpstr>Calibri Light</vt:lpstr>
      <vt:lpstr>Verdana</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Максим</dc:creator>
  <cp:lastModifiedBy>Максим</cp:lastModifiedBy>
  <cp:revision>6</cp:revision>
  <dcterms:created xsi:type="dcterms:W3CDTF">2019-03-10T03:40:40Z</dcterms:created>
  <dcterms:modified xsi:type="dcterms:W3CDTF">2019-05-18T01:40:39Z</dcterms:modified>
</cp:coreProperties>
</file>