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7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90B44-0169-48C5-98A8-2F4BF5B6B31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62EB-4629-4A18-9E20-97132CB65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90B44-0169-48C5-98A8-2F4BF5B6B31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62EB-4629-4A18-9E20-97132CB65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90B44-0169-48C5-98A8-2F4BF5B6B31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62EB-4629-4A18-9E20-97132CB65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90B44-0169-48C5-98A8-2F4BF5B6B31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62EB-4629-4A18-9E20-97132CB65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90B44-0169-48C5-98A8-2F4BF5B6B31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62EB-4629-4A18-9E20-97132CB65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90B44-0169-48C5-98A8-2F4BF5B6B31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62EB-4629-4A18-9E20-97132CB65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90B44-0169-48C5-98A8-2F4BF5B6B31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62EB-4629-4A18-9E20-97132CB65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90B44-0169-48C5-98A8-2F4BF5B6B31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62EB-4629-4A18-9E20-97132CB65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90B44-0169-48C5-98A8-2F4BF5B6B31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62EB-4629-4A18-9E20-97132CB65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90B44-0169-48C5-98A8-2F4BF5B6B31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62EB-4629-4A18-9E20-97132CB65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90B44-0169-48C5-98A8-2F4BF5B6B31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762EB-4629-4A18-9E20-97132CB65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90B44-0169-48C5-98A8-2F4BF5B6B319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762EB-4629-4A18-9E20-97132CB65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4;&#1086;&#1084;\Documents\&#1069;&#1083;&#1080;&#1096;&#1077;&#1085;&#1100;&#1082;&#1072;\&#1057;&#1082;&#1072;&#1079;&#1086;&#1095;&#1085;&#1072;&#1103;%20&#1075;&#1077;&#1086;&#1075;&#1088;&#1072;&#1092;&#1080;&#1103;\V_Gostyah_U_Skazki_-_V_gostyah_u_skazki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worldfb.ru/misc/i/gallery/30048/1008407.jpg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http://bogislavyan.ru/wp-content/uploads/2015/01/1-finist-87g.jpg" TargetMode="Externa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https://i.ytimg.com/vi/pvh8njlH54o/maxresdefault.jpg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https://myslide.ru/documents_3/a931efd03ac5bcdf6499fe7b595e3125/img15.jpg" TargetMode="External"/><Relationship Id="rId5" Type="http://schemas.openxmlformats.org/officeDocument/2006/relationships/image" Target="../media/image30.jpeg"/><Relationship Id="rId4" Type="http://schemas.openxmlformats.org/officeDocument/2006/relationships/image" Target="http://my-ussr.ru/images/diafilmy/avtorskie-skazki/alenkij-cvetochek/12-alenkij-cvetochek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http://dostoyanieplaneti.ru/images/the-frog-princess-a-fairy-tale-d01fac-h900.jpg" TargetMode="External"/><Relationship Id="rId5" Type="http://schemas.openxmlformats.org/officeDocument/2006/relationships/image" Target="../media/image33.jpeg"/><Relationship Id="rId4" Type="http://schemas.openxmlformats.org/officeDocument/2006/relationships/image" Target="https://ds02.infourok.ru/uploads/ex/0091/0001ae40-66654fbe/4/img20.jpg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http://detectivebooks.ru/img/d/?src=28896635&amp;i=4&amp;ext=jpg" TargetMode="External"/><Relationship Id="rId3" Type="http://schemas.openxmlformats.org/officeDocument/2006/relationships/image" Target="https://prazdnikson.ru/wp-content/uploads/2016/12/00-1-383x445.png" TargetMode="External"/><Relationship Id="rId7" Type="http://schemas.openxmlformats.org/officeDocument/2006/relationships/image" Target="https://s.poembook.ru/theme/10/79/a6/47a4ff6ad21a8f384fdd0940be06148378667869.jpeg" TargetMode="External"/><Relationship Id="rId12" Type="http://schemas.openxmlformats.org/officeDocument/2006/relationships/image" Target="../media/image39.jpeg"/><Relationship Id="rId17" Type="http://schemas.openxmlformats.org/officeDocument/2006/relationships/image" Target="http://www.playcast.ru/uploads/2012/07/28/3598900.jpg" TargetMode="External"/><Relationship Id="rId2" Type="http://schemas.openxmlformats.org/officeDocument/2006/relationships/image" Target="../media/image34.png"/><Relationship Id="rId16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11" Type="http://schemas.openxmlformats.org/officeDocument/2006/relationships/image" Target="http://100legend.ru/wp-content/uploads/2011/03/gorynych_6.jpg" TargetMode="External"/><Relationship Id="rId5" Type="http://schemas.openxmlformats.org/officeDocument/2006/relationships/image" Target="https://prikolnye-kartinki.ru/img/picture/Nov/06/9b276a00bf58fa03ef5b7b1766248212/6.jpg" TargetMode="External"/><Relationship Id="rId15" Type="http://schemas.openxmlformats.org/officeDocument/2006/relationships/image" Target="https://ds04.infourok.ru/uploads/ex/02d4/00008b8b-cbdb392d/hello_html_6fe0764a.jpg" TargetMode="External"/><Relationship Id="rId10" Type="http://schemas.openxmlformats.org/officeDocument/2006/relationships/image" Target="../media/image38.jpeg"/><Relationship Id="rId4" Type="http://schemas.openxmlformats.org/officeDocument/2006/relationships/image" Target="../media/image35.jpeg"/><Relationship Id="rId9" Type="http://schemas.openxmlformats.org/officeDocument/2006/relationships/image" Target="http://multfilmi.at.ua/4/tsarevna.lagushka.0-05-27.783.jpg" TargetMode="External"/><Relationship Id="rId1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my-musica.ru/uploads/images/aleksandr_sergeevich_pushkin_1799_1837_skazka_o_zolotom_petushke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https://mamontenok-online.ru/wp-content/uploads/skazka-o-zolotom-petushke-mp3.jpg" TargetMode="Externa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gcshelp.org/upload/news_images/00/03/76/68/87Ipal4ugr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https://arhivurokov.ru/kopilka/uploads/user_file_562f232ee1a42/img_user_file_562f232ee1a42_18.jpg" TargetMode="Externa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babyroom24.ru/d/790365/d/6340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https://baikalru.ru/upload/wysiwyg/f468381e74451b3870505da5aeb4443d.jpg" TargetMode="Externa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s://assets1.bmstatic.com/assets/bookshelves-covers/54/54/c4d33f8ab230449401dde55b9ed83cca-KTSVlOIc-ipad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yavix.ru/i/5/5/7/e4cef97f6cf36c1e9216cddef9e10.jpg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s://bookz.ru/authors/narodnoe-tvor4estvo-fol_klor/mifi-rus_360/i1_007.png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music-fantasy.ru/files/gallery/vasnecov-v-bogatyr-1920.jpg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http://aurora.network/images/articles/1495018477_xl.jpg" TargetMode="Externa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https://image.jimcdn.com/app/cms/image/transf/dimension=476x1024:format=png/path/sb7b23e7dec2668b8/image/i963ef0183c05f81b/version/1476254790/imag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714752"/>
            <a:ext cx="4533900" cy="2476501"/>
          </a:xfrm>
          <a:prstGeom prst="rect">
            <a:avLst/>
          </a:prstGeom>
          <a:noFill/>
        </p:spPr>
      </p:pic>
      <p:pic>
        <p:nvPicPr>
          <p:cNvPr id="10242" name="Picture 2" descr="http://hcenter-irk.info/sites/default/files/shutterstock_663756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0694" y="214290"/>
            <a:ext cx="2821875" cy="271464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57224" y="2500306"/>
            <a:ext cx="74720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«Сказочная география» </a:t>
            </a:r>
          </a:p>
        </p:txBody>
      </p:sp>
      <p:pic>
        <p:nvPicPr>
          <p:cNvPr id="10248" name="Picture 8" descr="http://yavix.ru/i/c/0/9/9f510291b9b43302373856652beb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786" y="285728"/>
            <a:ext cx="3178855" cy="2347892"/>
          </a:xfrm>
          <a:prstGeom prst="rect">
            <a:avLst/>
          </a:prstGeom>
          <a:noFill/>
        </p:spPr>
      </p:pic>
      <p:pic>
        <p:nvPicPr>
          <p:cNvPr id="8" name="V_Gostyah_U_Skazki_-_V_gostyah_u_skazk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571472" y="628652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3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428604"/>
            <a:ext cx="33483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Скатерть Самобранка</a:t>
            </a:r>
            <a:endParaRPr lang="ru-RU" dirty="0"/>
          </a:p>
        </p:txBody>
      </p:sp>
      <p:pic>
        <p:nvPicPr>
          <p:cNvPr id="3074" name="Picture 2" descr="http://worldfb.ru/misc/i/gallery/30048/1008407.jpg"/>
          <p:cNvPicPr>
            <a:picLocks noChangeAspect="1" noChangeArrowheads="1"/>
          </p:cNvPicPr>
          <p:nvPr/>
        </p:nvPicPr>
        <p:blipFill>
          <a:blip r:embed="rId2" r:link="rId3" cstate="email"/>
          <a:srcRect/>
          <a:stretch>
            <a:fillRect/>
          </a:stretch>
        </p:blipFill>
        <p:spPr bwMode="auto">
          <a:xfrm>
            <a:off x="1042988" y="1052513"/>
            <a:ext cx="2949575" cy="2065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500562" y="1214422"/>
            <a:ext cx="414340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Скатерть-Самобранка – кухни народов мира. Роскошные яства всегда готова сотворить из ничего скатерть-самобранка, работающая по принципу «все включено». </a:t>
            </a:r>
            <a:endParaRPr lang="ru-RU" dirty="0"/>
          </a:p>
        </p:txBody>
      </p:sp>
      <p:pic>
        <p:nvPicPr>
          <p:cNvPr id="3075" name="Picture 3" descr="http://bogislavyan.ru/wp-content/uploads/2015/01/1-finist-87g.jpg"/>
          <p:cNvPicPr>
            <a:picLocks noChangeAspect="1" noChangeArrowheads="1"/>
          </p:cNvPicPr>
          <p:nvPr/>
        </p:nvPicPr>
        <p:blipFill>
          <a:blip r:embed="rId4" r:link="rId5" cstate="email"/>
          <a:srcRect/>
          <a:stretch>
            <a:fillRect/>
          </a:stretch>
        </p:blipFill>
        <p:spPr bwMode="auto">
          <a:xfrm>
            <a:off x="6143636" y="3143248"/>
            <a:ext cx="2014538" cy="2805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71670" y="3286124"/>
            <a:ext cx="32738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Финист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– Ясный Сокол</a:t>
            </a:r>
            <a:endParaRPr lang="ru-RU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714348" y="3857628"/>
            <a:ext cx="492922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Сказка повествует о «Космическом путешествии наших предков» на большом торговом космическом корабле за тридевять Земель – это за пределы Солнечной системы (3х9=27 планет) с описанием обуви на металлических подошвах для передвижения в невесомости и железные хлеба – это тюбики с едой.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6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76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48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307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0496" y="285728"/>
            <a:ext cx="13127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Колобок</a:t>
            </a:r>
            <a:endParaRPr lang="ru-RU" dirty="0"/>
          </a:p>
        </p:txBody>
      </p:sp>
      <p:pic>
        <p:nvPicPr>
          <p:cNvPr id="23554" name="Picture 2" descr="https://i.ytimg.com/vi/pvh8njlH54o/maxresdefault.jpg"/>
          <p:cNvPicPr>
            <a:picLocks noChangeAspect="1" noChangeArrowheads="1"/>
          </p:cNvPicPr>
          <p:nvPr/>
        </p:nvPicPr>
        <p:blipFill>
          <a:blip r:embed="rId2" r:link="rId3" cstate="email"/>
          <a:srcRect/>
          <a:stretch>
            <a:fillRect/>
          </a:stretch>
        </p:blipFill>
        <p:spPr bwMode="auto">
          <a:xfrm>
            <a:off x="1214414" y="857232"/>
            <a:ext cx="240495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429124" y="857232"/>
            <a:ext cx="40719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Сказка «Колобок» открывается Мудрость Предков: эта сказка является образным описанием астрономического наблюдения Предков за движением Месяца по небосклону от полнолуния к новолунию.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571876"/>
            <a:ext cx="40719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Малахитовая шкатулка» «Хозяйка горы медной» «Серебряное копытце»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492919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Хозяйка красива и мудра, великодушна и справедлива, в ней заключена мощь самой природы, её богатство.</a:t>
            </a:r>
          </a:p>
        </p:txBody>
      </p:sp>
      <p:pic>
        <p:nvPicPr>
          <p:cNvPr id="23555" name="Рисунок 5"/>
          <p:cNvPicPr>
            <a:picLocks noChangeArrowheads="1"/>
          </p:cNvPicPr>
          <p:nvPr/>
        </p:nvPicPr>
        <p:blipFill>
          <a:blip r:embed="rId4" cstate="email"/>
          <a:srcRect t="-206" r="-186" b="-275"/>
          <a:stretch>
            <a:fillRect/>
          </a:stretch>
        </p:blipFill>
        <p:spPr bwMode="auto">
          <a:xfrm>
            <a:off x="4427538" y="2924175"/>
            <a:ext cx="182880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6" descr="с.jpg"/>
          <p:cNvPicPr>
            <a:picLocks noChangeArrowheads="1"/>
          </p:cNvPicPr>
          <p:nvPr/>
        </p:nvPicPr>
        <p:blipFill>
          <a:blip r:embed="rId5" cstate="email"/>
          <a:srcRect t="-380" r="-169" b="-632"/>
          <a:stretch>
            <a:fillRect/>
          </a:stretch>
        </p:blipFill>
        <p:spPr bwMode="auto">
          <a:xfrm>
            <a:off x="5500694" y="3716338"/>
            <a:ext cx="1858956" cy="1855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7" descr="C:\Users\Казакова\Pictures\скачанные файлы (10).jpg"/>
          <p:cNvPicPr>
            <a:picLocks noChangeArrowheads="1"/>
          </p:cNvPicPr>
          <p:nvPr/>
        </p:nvPicPr>
        <p:blipFill>
          <a:blip r:embed="rId6" cstate="email"/>
          <a:srcRect t="-514" r="-168" b="-856"/>
          <a:stretch>
            <a:fillRect/>
          </a:stretch>
        </p:blipFill>
        <p:spPr bwMode="auto">
          <a:xfrm>
            <a:off x="6500826" y="4652963"/>
            <a:ext cx="1830374" cy="1776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32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82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22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22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72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22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68" y="428604"/>
            <a:ext cx="17200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Снегурочка</a:t>
            </a:r>
            <a:endParaRPr lang="ru-RU" dirty="0"/>
          </a:p>
        </p:txBody>
      </p:sp>
      <p:pic>
        <p:nvPicPr>
          <p:cNvPr id="24578" name="Рисунок 8" descr="снегуроч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071546"/>
            <a:ext cx="3598795" cy="18033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596" y="1214422"/>
            <a:ext cx="42148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сказке описан «</a:t>
            </a:r>
            <a:r>
              <a:rPr lang="ru-RU" i="1" dirty="0" smtClean="0"/>
              <a:t>Круговорот воды в природе</a:t>
            </a:r>
            <a:r>
              <a:rPr lang="ru-RU" dirty="0" smtClean="0"/>
              <a:t>». Снегурочку слепили из снега, когда она пошла гулять и играть с подружками, прыгнула через костер и растаяла, превратилась в облако.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786058"/>
            <a:ext cx="30103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Аленький цветочек</a:t>
            </a:r>
          </a:p>
          <a:p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Цветик </a:t>
            </a:r>
            <a:r>
              <a:rPr lang="ru-RU" sz="2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семицветик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3357562"/>
            <a:ext cx="392909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Особое внимание в сказках уделяется взаимоотношению человека и природы.</a:t>
            </a:r>
          </a:p>
          <a:p>
            <a:r>
              <a:rPr lang="ru-RU" dirty="0" smtClean="0"/>
              <a:t>В дивном саду был сорван цветок героем сказки, печальные последствия ждали героев.</a:t>
            </a:r>
          </a:p>
          <a:p>
            <a:r>
              <a:rPr lang="ru-RU" dirty="0" smtClean="0"/>
              <a:t>Лепестки цветика </a:t>
            </a:r>
            <a:r>
              <a:rPr lang="ru-RU" dirty="0" err="1" smtClean="0"/>
              <a:t>семицветика</a:t>
            </a:r>
            <a:r>
              <a:rPr lang="ru-RU" dirty="0" smtClean="0"/>
              <a:t> были потрачены </a:t>
            </a:r>
            <a:r>
              <a:rPr lang="ru-RU" dirty="0" err="1" smtClean="0"/>
              <a:t>напросно</a:t>
            </a:r>
            <a:r>
              <a:rPr lang="ru-RU" dirty="0" smtClean="0"/>
              <a:t>, кроме последнего использованного на дело и благо.</a:t>
            </a:r>
          </a:p>
        </p:txBody>
      </p:sp>
      <p:pic>
        <p:nvPicPr>
          <p:cNvPr id="24580" name="Picture 4" descr="http://my-ussr.ru/images/diafilmy/avtorskie-skazki/alenkij-cvetochek/12-alenkij-cvetochek.jpg"/>
          <p:cNvPicPr>
            <a:picLocks noChangeAspect="1" noChangeArrowheads="1"/>
          </p:cNvPicPr>
          <p:nvPr/>
        </p:nvPicPr>
        <p:blipFill>
          <a:blip r:embed="rId3" r:link="rId4" cstate="email"/>
          <a:srcRect/>
          <a:stretch>
            <a:fillRect/>
          </a:stretch>
        </p:blipFill>
        <p:spPr bwMode="auto">
          <a:xfrm>
            <a:off x="395288" y="3716338"/>
            <a:ext cx="2217737" cy="166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https://myslide.ru/documents_3/a931efd03ac5bcdf6499fe7b595e3125/img15.jpg"/>
          <p:cNvPicPr>
            <a:picLocks noChangeAspect="1" noChangeArrowheads="1"/>
          </p:cNvPicPr>
          <p:nvPr/>
        </p:nvPicPr>
        <p:blipFill>
          <a:blip r:embed="rId5" r:link="rId6" cstate="email"/>
          <a:srcRect/>
          <a:stretch>
            <a:fillRect/>
          </a:stretch>
        </p:blipFill>
        <p:spPr bwMode="auto">
          <a:xfrm>
            <a:off x="1979613" y="4581525"/>
            <a:ext cx="2354262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440"/>
                            </p:stCondLst>
                            <p:childTnLst>
                              <p:par>
                                <p:cTn id="1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44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76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760"/>
                            </p:stCondLst>
                            <p:childTnLst>
                              <p:par>
                                <p:cTn id="2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44" y="357166"/>
            <a:ext cx="16786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Лукоморье</a:t>
            </a:r>
            <a:endParaRPr lang="ru-RU" dirty="0"/>
          </a:p>
        </p:txBody>
      </p:sp>
      <p:pic>
        <p:nvPicPr>
          <p:cNvPr id="25605" name="Рисунок 9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1000108"/>
            <a:ext cx="3830637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28596" y="857232"/>
            <a:ext cx="402433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 smtClean="0"/>
              <a:t>В наше время естественных участков практически не остаётся. Уникальный мир сохраняется на специально отведенных участках заповедниках и национальных парках.</a:t>
            </a:r>
          </a:p>
          <a:p>
            <a:pPr algn="just">
              <a:spcAft>
                <a:spcPts val="0"/>
              </a:spcAft>
            </a:pPr>
            <a:r>
              <a:rPr lang="ru-RU" dirty="0" smtClean="0"/>
              <a:t>Лукоморьем наши предки называли побережье Белого моря, потому что форма линии побережья напоминала лук. </a:t>
            </a:r>
          </a:p>
        </p:txBody>
      </p:sp>
      <p:pic>
        <p:nvPicPr>
          <p:cNvPr id="25606" name="Picture 6" descr="https://ds02.infourok.ru/uploads/ex/0091/0001ae40-66654fbe/4/img20.jpg"/>
          <p:cNvPicPr>
            <a:picLocks noChangeAspect="1" noChangeArrowheads="1"/>
          </p:cNvPicPr>
          <p:nvPr/>
        </p:nvPicPr>
        <p:blipFill>
          <a:blip r:embed="rId3" r:link="rId4" cstate="email"/>
          <a:srcRect/>
          <a:stretch>
            <a:fillRect/>
          </a:stretch>
        </p:blipFill>
        <p:spPr bwMode="auto">
          <a:xfrm>
            <a:off x="6072198" y="3000372"/>
            <a:ext cx="2773363" cy="2079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7" name="Picture 7" descr="http://dostoyanieplaneti.ru/images/the-frog-princess-a-fairy-tale-d01fac-h900.jpg"/>
          <p:cNvPicPr>
            <a:picLocks noChangeAspect="1" noChangeArrowheads="1"/>
          </p:cNvPicPr>
          <p:nvPr/>
        </p:nvPicPr>
        <p:blipFill>
          <a:blip r:embed="rId5" r:link="rId6" cstate="email"/>
          <a:srcRect/>
          <a:stretch>
            <a:fillRect/>
          </a:stretch>
        </p:blipFill>
        <p:spPr bwMode="auto">
          <a:xfrm>
            <a:off x="4643438" y="4643446"/>
            <a:ext cx="2787650" cy="1866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428728" y="3286124"/>
            <a:ext cx="38727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«Сказка о рыбаке и рыбке»</a:t>
            </a:r>
          </a:p>
          <a:p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«Царевна лягушка»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4429132"/>
            <a:ext cx="45720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Сказки учат о том, что природа очень щедрая, она даёт нам свои богатства и мы должны рационально ими пользоваться, </a:t>
            </a:r>
          </a:p>
          <a:p>
            <a:r>
              <a:rPr lang="ru-RU" dirty="0" smtClean="0"/>
              <a:t>иначе человечество рискует «остаться у разбитого корыта».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4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90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420"/>
                            </p:stCondLst>
                            <p:childTnLst>
                              <p:par>
                                <p:cTn id="2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42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92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24702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n w="1905"/>
                <a:gradFill>
                  <a:gsLst>
                    <a:gs pos="0">
                      <a:srgbClr val="0070C0"/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Сказочные герои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358082" y="2786058"/>
            <a:ext cx="12378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Monotype Corsiva" pitchFamily="66" charset="0"/>
                <a:ea typeface="Times New Roman"/>
              </a:rPr>
              <a:t>Дед Мороз</a:t>
            </a:r>
            <a:endParaRPr lang="ru-RU" sz="2000" dirty="0">
              <a:latin typeface="Monotype Corsiva" pitchFamily="66" charset="0"/>
            </a:endParaRPr>
          </a:p>
        </p:txBody>
      </p:sp>
      <p:pic>
        <p:nvPicPr>
          <p:cNvPr id="26626" name="Picture 2" descr="https://prazdnikson.ru/wp-content/uploads/2016/12/00-1-383x445.png"/>
          <p:cNvPicPr>
            <a:picLocks noChangeAspect="1" noChangeArrowheads="1"/>
          </p:cNvPicPr>
          <p:nvPr/>
        </p:nvPicPr>
        <p:blipFill>
          <a:blip r:embed="rId2" r:link="rId3" cstate="email"/>
          <a:srcRect/>
          <a:stretch>
            <a:fillRect/>
          </a:stretch>
        </p:blipFill>
        <p:spPr bwMode="auto">
          <a:xfrm>
            <a:off x="6933816" y="285728"/>
            <a:ext cx="2032401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500694" y="3357562"/>
            <a:ext cx="12586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Monotype Corsiva" pitchFamily="66" charset="0"/>
                <a:ea typeface="Times New Roman"/>
              </a:rPr>
              <a:t>Снегурочка</a:t>
            </a:r>
          </a:p>
        </p:txBody>
      </p:sp>
      <p:pic>
        <p:nvPicPr>
          <p:cNvPr id="26627" name="Picture 3" descr="https://prikolnye-kartinki.ru/img/picture/Nov/06/9b276a00bf58fa03ef5b7b1766248212/6.jpg"/>
          <p:cNvPicPr>
            <a:picLocks noChangeAspect="1" noChangeArrowheads="1"/>
          </p:cNvPicPr>
          <p:nvPr/>
        </p:nvPicPr>
        <p:blipFill>
          <a:blip r:embed="rId4" r:link="rId5" cstate="email"/>
          <a:srcRect/>
          <a:stretch>
            <a:fillRect/>
          </a:stretch>
        </p:blipFill>
        <p:spPr bwMode="auto">
          <a:xfrm>
            <a:off x="5072066" y="571480"/>
            <a:ext cx="1624010" cy="27040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214678" y="3429000"/>
            <a:ext cx="10486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Monotype Corsiva" pitchFamily="66" charset="0"/>
                <a:ea typeface="Times New Roman"/>
              </a:rPr>
              <a:t>Баба-Яга</a:t>
            </a:r>
          </a:p>
        </p:txBody>
      </p:sp>
      <p:pic>
        <p:nvPicPr>
          <p:cNvPr id="26628" name="Picture 4" descr="https://s.poembook.ru/theme/10/79/a6/47a4ff6ad21a8f384fdd0940be06148378667869.jpeg"/>
          <p:cNvPicPr>
            <a:picLocks noChangeAspect="1" noChangeArrowheads="1"/>
          </p:cNvPicPr>
          <p:nvPr/>
        </p:nvPicPr>
        <p:blipFill>
          <a:blip r:embed="rId6" r:link="rId7" cstate="email"/>
          <a:srcRect/>
          <a:stretch>
            <a:fillRect/>
          </a:stretch>
        </p:blipFill>
        <p:spPr bwMode="auto">
          <a:xfrm>
            <a:off x="2928926" y="857232"/>
            <a:ext cx="182755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http://multfilmi.at.ua/4/tsarevna.lagushka.0-05-27.783.jpg"/>
          <p:cNvPicPr>
            <a:picLocks noChangeAspect="1" noChangeArrowheads="1"/>
          </p:cNvPicPr>
          <p:nvPr/>
        </p:nvPicPr>
        <p:blipFill>
          <a:blip r:embed="rId8" r:link="rId9" cstate="email"/>
          <a:srcRect/>
          <a:stretch>
            <a:fillRect/>
          </a:stretch>
        </p:blipFill>
        <p:spPr bwMode="auto">
          <a:xfrm>
            <a:off x="571472" y="1000108"/>
            <a:ext cx="1857388" cy="1982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500034" y="3071810"/>
            <a:ext cx="2247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Monotype Corsiva" pitchFamily="66" charset="0"/>
                <a:ea typeface="Times New Roman"/>
              </a:rPr>
              <a:t>Кощей Бессмертный </a:t>
            </a:r>
          </a:p>
        </p:txBody>
      </p:sp>
      <p:pic>
        <p:nvPicPr>
          <p:cNvPr id="26631" name="Picture 7" descr="http://100legend.ru/wp-content/uploads/2011/03/gorynych_6.jpg"/>
          <p:cNvPicPr>
            <a:picLocks noChangeAspect="1" noChangeArrowheads="1"/>
          </p:cNvPicPr>
          <p:nvPr/>
        </p:nvPicPr>
        <p:blipFill>
          <a:blip r:embed="rId10" r:link="rId11" cstate="email"/>
          <a:srcRect/>
          <a:stretch>
            <a:fillRect/>
          </a:stretch>
        </p:blipFill>
        <p:spPr bwMode="auto">
          <a:xfrm>
            <a:off x="642910" y="3857628"/>
            <a:ext cx="1857388" cy="1928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642910" y="5929330"/>
            <a:ext cx="16385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Monotype Corsiva" pitchFamily="66" charset="0"/>
                <a:ea typeface="Times New Roman"/>
              </a:rPr>
              <a:t>Змей Горыныч</a:t>
            </a:r>
          </a:p>
        </p:txBody>
      </p:sp>
      <p:pic>
        <p:nvPicPr>
          <p:cNvPr id="26632" name="Picture 8" descr="http://detectivebooks.ru/img/d/?src=28896635&amp;i=4&amp;ext=jpg"/>
          <p:cNvPicPr>
            <a:picLocks noChangeAspect="1" noChangeArrowheads="1"/>
          </p:cNvPicPr>
          <p:nvPr/>
        </p:nvPicPr>
        <p:blipFill>
          <a:blip r:embed="rId12" r:link="rId13" cstate="email"/>
          <a:srcRect/>
          <a:stretch>
            <a:fillRect/>
          </a:stretch>
        </p:blipFill>
        <p:spPr bwMode="auto">
          <a:xfrm>
            <a:off x="2857488" y="4643446"/>
            <a:ext cx="1972666" cy="1638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3214678" y="6286520"/>
            <a:ext cx="11865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Monotype Corsiva" pitchFamily="66" charset="0"/>
                <a:ea typeface="Times New Roman"/>
              </a:rPr>
              <a:t>Кикимора</a:t>
            </a:r>
          </a:p>
        </p:txBody>
      </p:sp>
      <p:pic>
        <p:nvPicPr>
          <p:cNvPr id="26633" name="Picture 9" descr="https://ds04.infourok.ru/uploads/ex/02d4/00008b8b-cbdb392d/hello_html_6fe0764a.jpg"/>
          <p:cNvPicPr>
            <a:picLocks noChangeAspect="1" noChangeArrowheads="1"/>
          </p:cNvPicPr>
          <p:nvPr/>
        </p:nvPicPr>
        <p:blipFill>
          <a:blip r:embed="rId14" r:link="rId15" cstate="email"/>
          <a:srcRect/>
          <a:stretch>
            <a:fillRect/>
          </a:stretch>
        </p:blipFill>
        <p:spPr bwMode="auto">
          <a:xfrm>
            <a:off x="4929190" y="4143380"/>
            <a:ext cx="1857388" cy="15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5500694" y="5786454"/>
            <a:ext cx="8290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Monotype Corsiva" pitchFamily="66" charset="0"/>
                <a:ea typeface="Times New Roman"/>
              </a:rPr>
              <a:t>Леший</a:t>
            </a:r>
          </a:p>
        </p:txBody>
      </p:sp>
      <p:pic>
        <p:nvPicPr>
          <p:cNvPr id="26634" name="Picture 10" descr="http://www.playcast.ru/uploads/2012/07/28/3598900.jpg"/>
          <p:cNvPicPr>
            <a:picLocks noChangeAspect="1" noChangeArrowheads="1"/>
          </p:cNvPicPr>
          <p:nvPr/>
        </p:nvPicPr>
        <p:blipFill>
          <a:blip r:embed="rId16" r:link="rId17" cstate="email"/>
          <a:srcRect/>
          <a:stretch>
            <a:fillRect/>
          </a:stretch>
        </p:blipFill>
        <p:spPr bwMode="auto">
          <a:xfrm>
            <a:off x="7000892" y="3786190"/>
            <a:ext cx="1900067" cy="142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7500958" y="5357826"/>
            <a:ext cx="10038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Monotype Corsiva" pitchFamily="66" charset="0"/>
                <a:ea typeface="Times New Roman"/>
              </a:rPr>
              <a:t>Водяной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1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600"/>
                            </p:stCondLst>
                            <p:childTnLst>
                              <p:par>
                                <p:cTn id="4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100"/>
                            </p:stCondLst>
                            <p:childTnLst>
                              <p:par>
                                <p:cTn id="5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600"/>
                            </p:stCondLst>
                            <p:childTnLst>
                              <p:par>
                                <p:cTn id="5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100"/>
                            </p:stCondLst>
                            <p:childTnLst>
                              <p:par>
                                <p:cTn id="6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7" grpId="0"/>
      <p:bldP spid="10" grpId="0"/>
      <p:bldP spid="13" grpId="0"/>
      <p:bldP spid="15" grpId="0"/>
      <p:bldP spid="17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ages.vfl.ru/ii/1480203034/6045a0d3/151147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06" y="357166"/>
            <a:ext cx="8979335" cy="5405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3000364" y="5857892"/>
            <a:ext cx="30588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n w="1905"/>
                <a:gradFill>
                  <a:gsLst>
                    <a:gs pos="0">
                      <a:srgbClr val="0070C0"/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214290"/>
            <a:ext cx="7358082" cy="6463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Актуальность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Я считаю, что, несмотря на сказочность, моя работа актуальна.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Сказки – это начало будущих знаний географии, астрономии, биологии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857488" y="857232"/>
            <a:ext cx="5786446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выявить особенности  географических объектов, процессов, приборов посредством сказок; показать взаимосвязь географии с литературными произведениями,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узнать, где живут герои русских народных сказок.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5720" y="1976802"/>
            <a:ext cx="5929322" cy="280076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Задачи: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сопоставить возможные вымышленные (сказочные) предметы, персонажи с    географической  информацией;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составить описание сравниваемых объектов;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pitchFamily="34" charset="0"/>
              </a:rPr>
              <a:t>узнать о существовании  Сказочной картой России;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cs typeface="Arial" pitchFamily="34" charset="0"/>
              </a:rPr>
              <a:t>выяснить, где и как  живут сказочные герои;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бережно относиться к природным ресурсам;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научить любить свой край; 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воспитывать чувство причастности к благополучию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в природе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28694" y="4719119"/>
            <a:ext cx="3500430" cy="113877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Методами исследования являются: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поисковый;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описательный;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метод анализа и обобщения.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5720" y="5857892"/>
            <a:ext cx="428624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Гипотеза: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 сказках наши предки предугадали появление в будущем карт, навигационных приборов, приборов видения и т.д.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9220" name="Picture 4" descr="https://walldeco.ua/img/gallery/2/thumbs/thumb_l_30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2571744"/>
            <a:ext cx="3991698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1" animBg="1"/>
      <p:bldP spid="1026" grpId="0" animBg="1"/>
      <p:bldP spid="1027" grpId="0" animBg="1"/>
      <p:bldP spid="1028" grpId="0" animBg="1"/>
      <p:bldP spid="10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050" y="428604"/>
            <a:ext cx="35004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</a:t>
            </a:r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Золотой петушок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</a:p>
        </p:txBody>
      </p:sp>
      <p:pic>
        <p:nvPicPr>
          <p:cNvPr id="15363" name="Picture 3" descr="http://my-musica.ru/uploads/images/aleksandr_sergeevich_pushkin_1799_1837_skazka_o_zolotom_petushke.jpg"/>
          <p:cNvPicPr>
            <a:picLocks noChangeAspect="1" noChangeArrowheads="1"/>
          </p:cNvPicPr>
          <p:nvPr/>
        </p:nvPicPr>
        <p:blipFill>
          <a:blip r:embed="rId2" r:link="rId3" cstate="email"/>
          <a:srcRect/>
          <a:stretch>
            <a:fillRect/>
          </a:stretch>
        </p:blipFill>
        <p:spPr bwMode="auto">
          <a:xfrm>
            <a:off x="5072066" y="2786058"/>
            <a:ext cx="3143272" cy="35739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4" name="Picture 4" descr="https://mamontenok-online.ru/wp-content/uploads/skazka-o-zolotom-petushke-mp3.jpg"/>
          <p:cNvPicPr>
            <a:picLocks noChangeAspect="1" noChangeArrowheads="1"/>
          </p:cNvPicPr>
          <p:nvPr/>
        </p:nvPicPr>
        <p:blipFill>
          <a:blip r:embed="rId4" r:link="rId5" cstate="email"/>
          <a:srcRect/>
          <a:stretch>
            <a:fillRect/>
          </a:stretch>
        </p:blipFill>
        <p:spPr bwMode="auto">
          <a:xfrm>
            <a:off x="357158" y="1709730"/>
            <a:ext cx="4253115" cy="27194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214942" y="1071546"/>
            <a:ext cx="30003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Флюгер  -метеорологический </a:t>
            </a:r>
            <a:r>
              <a:rPr lang="ru-RU" dirty="0"/>
              <a:t>прибор для измерения направления и скорости </a:t>
            </a:r>
            <a:r>
              <a:rPr lang="ru-RU" dirty="0" smtClean="0"/>
              <a:t>ветра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8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68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500042"/>
            <a:ext cx="23837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«Гуси – лебеди» </a:t>
            </a:r>
          </a:p>
        </p:txBody>
      </p:sp>
      <p:pic>
        <p:nvPicPr>
          <p:cNvPr id="16386" name="Picture 2" descr="http://gcshelp.org/upload/news_images/00/03/76/68/87Ipal4ugr.jpg"/>
          <p:cNvPicPr>
            <a:picLocks noChangeAspect="1" noChangeArrowheads="1"/>
          </p:cNvPicPr>
          <p:nvPr/>
        </p:nvPicPr>
        <p:blipFill>
          <a:blip r:embed="rId2" r:link="rId3" cstate="email"/>
          <a:srcRect/>
          <a:stretch>
            <a:fillRect/>
          </a:stretch>
        </p:blipFill>
        <p:spPr bwMode="auto">
          <a:xfrm>
            <a:off x="4786314" y="1285860"/>
            <a:ext cx="4000528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7" name="Picture 3" descr="https://arhivurokov.ru/kopilka/uploads/user_file_562f232ee1a42/img_user_file_562f232ee1a42_18.jpg"/>
          <p:cNvPicPr>
            <a:picLocks noChangeAspect="1" noChangeArrowheads="1"/>
          </p:cNvPicPr>
          <p:nvPr/>
        </p:nvPicPr>
        <p:blipFill>
          <a:blip r:embed="rId4" r:link="rId5" cstate="email"/>
          <a:srcRect/>
          <a:stretch>
            <a:fillRect/>
          </a:stretch>
        </p:blipFill>
        <p:spPr bwMode="auto">
          <a:xfrm>
            <a:off x="411742" y="3286124"/>
            <a:ext cx="4088820" cy="26432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34" y="1500174"/>
            <a:ext cx="42148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Трудный путь в сказке прокладывается по маршруту </a:t>
            </a:r>
            <a:r>
              <a:rPr lang="ru-RU" dirty="0"/>
              <a:t>через лес, </a:t>
            </a:r>
            <a:r>
              <a:rPr lang="ru-RU" dirty="0" smtClean="0"/>
              <a:t>реку знакомя нас с условными знаками плана местности.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6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357166"/>
            <a:ext cx="2952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</a:t>
            </a:r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Красная шапочка» </a:t>
            </a:r>
          </a:p>
        </p:txBody>
      </p:sp>
      <p:pic>
        <p:nvPicPr>
          <p:cNvPr id="17410" name="Picture 2" descr="http://babyroom24.ru/d/790365/d/6340.jpg"/>
          <p:cNvPicPr>
            <a:picLocks noChangeAspect="1" noChangeArrowheads="1"/>
          </p:cNvPicPr>
          <p:nvPr/>
        </p:nvPicPr>
        <p:blipFill>
          <a:blip r:embed="rId2" r:link="rId3" cstate="email"/>
          <a:srcRect/>
          <a:stretch>
            <a:fillRect/>
          </a:stretch>
        </p:blipFill>
        <p:spPr bwMode="auto">
          <a:xfrm>
            <a:off x="714348" y="2786058"/>
            <a:ext cx="3830082" cy="3298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1" name="Picture 3" descr="https://baikalru.ru/upload/wysiwyg/f468381e74451b3870505da5aeb4443d.jpg"/>
          <p:cNvPicPr>
            <a:picLocks noChangeAspect="1" noChangeArrowheads="1"/>
          </p:cNvPicPr>
          <p:nvPr/>
        </p:nvPicPr>
        <p:blipFill>
          <a:blip r:embed="rId4" r:link="rId5" cstate="email"/>
          <a:srcRect/>
          <a:stretch>
            <a:fillRect/>
          </a:stretch>
        </p:blipFill>
        <p:spPr bwMode="auto">
          <a:xfrm>
            <a:off x="5357818" y="2928934"/>
            <a:ext cx="3171820" cy="37164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Рисунок 2" descr="C:\Users\Казакова\Pictures\скачанные файлы (2).jpg"/>
          <p:cNvPicPr>
            <a:picLocks noChangeArrowheads="1"/>
          </p:cNvPicPr>
          <p:nvPr/>
        </p:nvPicPr>
        <p:blipFill>
          <a:blip r:embed="rId6" cstate="email"/>
          <a:srcRect t="-632" r="-316" b="-1054"/>
          <a:stretch>
            <a:fillRect/>
          </a:stretch>
        </p:blipFill>
        <p:spPr bwMode="auto">
          <a:xfrm>
            <a:off x="6357950" y="1142984"/>
            <a:ext cx="1722438" cy="1339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00034" y="1071546"/>
            <a:ext cx="550072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Роль универсального навигатора в сказках играет волшебный клубочек ниток. </a:t>
            </a:r>
            <a:endParaRPr lang="ru-RU" dirty="0" smtClean="0"/>
          </a:p>
          <a:p>
            <a:r>
              <a:rPr lang="ru-RU" dirty="0" smtClean="0"/>
              <a:t>Это </a:t>
            </a:r>
            <a:r>
              <a:rPr lang="ru-RU" dirty="0"/>
              <a:t>чудо приспособление -  дальний родственник прибору компасу, устройству, облегчающее ориентирование на местности.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8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680"/>
                            </p:stCondLst>
                            <p:childTnLst>
                              <p:par>
                                <p:cTn id="1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500042"/>
            <a:ext cx="80709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«Сказке об Иване-царевиче, Жар-птице и о Сером волке» </a:t>
            </a:r>
          </a:p>
        </p:txBody>
      </p:sp>
      <p:pic>
        <p:nvPicPr>
          <p:cNvPr id="18434" name="Picture 2" descr="https://assets1.bmstatic.com/assets/bookshelves-covers/54/54/c4d33f8ab230449401dde55b9ed83cca-KTSVlOIc-ipad.jpg"/>
          <p:cNvPicPr>
            <a:picLocks noChangeAspect="1" noChangeArrowheads="1"/>
          </p:cNvPicPr>
          <p:nvPr/>
        </p:nvPicPr>
        <p:blipFill>
          <a:blip r:embed="rId2" r:link="rId3" cstate="email"/>
          <a:srcRect/>
          <a:stretch>
            <a:fillRect/>
          </a:stretch>
        </p:blipFill>
        <p:spPr bwMode="auto">
          <a:xfrm>
            <a:off x="4857752" y="1081507"/>
            <a:ext cx="3643338" cy="2039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5" name="Рисунок 2" descr="камень2.jpg"/>
          <p:cNvPicPr>
            <a:picLocks noChangeArrowheads="1"/>
          </p:cNvPicPr>
          <p:nvPr/>
        </p:nvPicPr>
        <p:blipFill>
          <a:blip r:embed="rId4" cstate="email"/>
          <a:srcRect l="-2316" r="-9752"/>
          <a:stretch>
            <a:fillRect/>
          </a:stretch>
        </p:blipFill>
        <p:spPr bwMode="auto">
          <a:xfrm>
            <a:off x="571472" y="1285860"/>
            <a:ext cx="2730528" cy="1638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1" descr="ориент.jpg"/>
          <p:cNvPicPr>
            <a:picLocks noChangeArrowheads="1"/>
          </p:cNvPicPr>
          <p:nvPr/>
        </p:nvPicPr>
        <p:blipFill>
          <a:blip r:embed="rId5" cstate="email"/>
          <a:srcRect l="-10458" r="-1293"/>
          <a:stretch>
            <a:fillRect/>
          </a:stretch>
        </p:blipFill>
        <p:spPr bwMode="auto">
          <a:xfrm>
            <a:off x="6572264" y="3643314"/>
            <a:ext cx="1608137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1" descr="C:\Users\Казакова\Pictures\b982c0aa40c1a0e8f1b3d593c2b601f7.jpg"/>
          <p:cNvPicPr>
            <a:picLocks noChangeArrowheads="1"/>
          </p:cNvPicPr>
          <p:nvPr/>
        </p:nvPicPr>
        <p:blipFill>
          <a:blip r:embed="rId6" cstate="email"/>
          <a:srcRect l="-188" t="-284" r="-93" b="-570"/>
          <a:stretch>
            <a:fillRect/>
          </a:stretch>
        </p:blipFill>
        <p:spPr bwMode="auto">
          <a:xfrm>
            <a:off x="928662" y="4500570"/>
            <a:ext cx="1722437" cy="17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214414" y="3000372"/>
            <a:ext cx="55721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</a:t>
            </a:r>
            <a:r>
              <a:rPr lang="ru-RU" dirty="0"/>
              <a:t>сказках </a:t>
            </a:r>
            <a:r>
              <a:rPr lang="ru-RU" dirty="0" smtClean="0"/>
              <a:t>встречаются:</a:t>
            </a:r>
          </a:p>
          <a:p>
            <a:pPr marL="342900" indent="-342900">
              <a:buAutoNum type="arabicParenR"/>
            </a:pPr>
            <a:r>
              <a:rPr lang="ru-RU" dirty="0" smtClean="0"/>
              <a:t>указательный </a:t>
            </a:r>
            <a:r>
              <a:rPr lang="ru-RU" dirty="0"/>
              <a:t>камень - это либо топографический план, ориентир, либо указатель сторон </a:t>
            </a:r>
            <a:r>
              <a:rPr lang="ru-RU" dirty="0" smtClean="0"/>
              <a:t>горизонта;</a:t>
            </a:r>
          </a:p>
          <a:p>
            <a:pPr marL="342900" indent="-342900">
              <a:buAutoNum type="arabicParenR"/>
            </a:pPr>
            <a:r>
              <a:rPr lang="ru-RU" dirty="0" smtClean="0"/>
              <a:t>волшебная тарелочка с яблочком.</a:t>
            </a:r>
          </a:p>
          <a:p>
            <a:pPr marL="342900" indent="-342900"/>
            <a:endParaRPr lang="ru-RU" dirty="0" smtClean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86116" y="5143512"/>
            <a:ext cx="48577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Сравнивая волшебную тарелочку с глобусом, можно выделить общие черты: форма (круглая), движение (совершают движение), назначение (показывает объекты)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8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88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500042"/>
            <a:ext cx="27814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«О царе </a:t>
            </a:r>
            <a:r>
              <a:rPr lang="ru-RU" sz="2400" b="1" i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Салтане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 </a:t>
            </a:r>
            <a:endParaRPr lang="ru-RU" sz="2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9458" name="Picture 2" descr="http://yavix.ru/i/5/5/7/e4cef97f6cf36c1e9216cddef9e10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3286116" y="1357298"/>
            <a:ext cx="5236669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00034" y="1857364"/>
            <a:ext cx="27146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Цунами</a:t>
            </a:r>
            <a:r>
              <a:rPr lang="ru-RU" dirty="0"/>
              <a:t> - длинные волны, порождаемые мощным воздействием на всю толщу воды в океане или другом водоёме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600"/>
                            </p:stCondLst>
                            <p:childTnLst>
                              <p:par>
                                <p:cTn id="1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050" y="571480"/>
            <a:ext cx="30654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Соловей – </a:t>
            </a:r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разбойник</a:t>
            </a:r>
            <a:endParaRPr lang="ru-RU" dirty="0"/>
          </a:p>
        </p:txBody>
      </p:sp>
      <p:pic>
        <p:nvPicPr>
          <p:cNvPr id="1026" name="Picture 2" descr="https://bookz.ru/authors/narodnoe-tvor4estvo-fol_klor/mifi-rus_360/i1_007.pn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4714876" y="857232"/>
            <a:ext cx="3824287" cy="3111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3" descr="C:\Users\Казакова\Pictures\images (5).jpg"/>
          <p:cNvPicPr>
            <a:picLocks noChangeArrowheads="1"/>
          </p:cNvPicPr>
          <p:nvPr/>
        </p:nvPicPr>
        <p:blipFill>
          <a:blip r:embed="rId4" cstate="email"/>
          <a:srcRect t="-395" r="-175" b="-659"/>
          <a:stretch>
            <a:fillRect/>
          </a:stretch>
        </p:blipFill>
        <p:spPr bwMode="auto">
          <a:xfrm>
            <a:off x="571472" y="2786058"/>
            <a:ext cx="378621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1428736"/>
            <a:ext cx="42148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Дуновение Соловей - разбойника могло вызвать страшный ветер, который поднимал в воздух различные предметы, целые войска.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4143380"/>
            <a:ext cx="43687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С точки зрения географии, аналогичными свойствами обладает атмосферный вихрь, возникающий в </a:t>
            </a:r>
            <a:r>
              <a:rPr lang="ru-RU" dirty="0" err="1" smtClean="0">
                <a:solidFill>
                  <a:prstClr val="black"/>
                </a:solidFill>
              </a:rPr>
              <a:t>кучево</a:t>
            </a:r>
            <a:r>
              <a:rPr lang="ru-RU" dirty="0" smtClean="0">
                <a:solidFill>
                  <a:prstClr val="black"/>
                </a:solidFill>
              </a:rPr>
              <a:t>–дождевом (грозовом) облаке и распространяющийся вниз, в виде облачного рукава диаметром в десятки и сотни метров.</a:t>
            </a:r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2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720"/>
                            </p:stCondLst>
                            <p:childTnLst>
                              <p:par>
                                <p:cTn id="1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20"/>
                            </p:stCondLst>
                            <p:childTnLst>
                              <p:par>
                                <p:cTn id="2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0430" y="428604"/>
            <a:ext cx="22382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Иван - Царевич</a:t>
            </a:r>
            <a:endParaRPr lang="ru-RU" dirty="0"/>
          </a:p>
        </p:txBody>
      </p:sp>
      <p:pic>
        <p:nvPicPr>
          <p:cNvPr id="2050" name="Picture 2" descr="http://music-fantasy.ru/files/gallery/vasnecov-v-bogatyr-1920.jpg"/>
          <p:cNvPicPr>
            <a:picLocks noChangeAspect="1" noChangeArrowheads="1"/>
          </p:cNvPicPr>
          <p:nvPr/>
        </p:nvPicPr>
        <p:blipFill>
          <a:blip r:embed="rId2" r:link="rId3" cstate="email"/>
          <a:srcRect/>
          <a:stretch>
            <a:fillRect/>
          </a:stretch>
        </p:blipFill>
        <p:spPr bwMode="auto">
          <a:xfrm>
            <a:off x="5219699" y="1071546"/>
            <a:ext cx="3291013" cy="2220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http://aurora.network/images/articles/1495018477_xl.jpg"/>
          <p:cNvPicPr>
            <a:picLocks noChangeAspect="1" noChangeArrowheads="1"/>
          </p:cNvPicPr>
          <p:nvPr/>
        </p:nvPicPr>
        <p:blipFill>
          <a:blip r:embed="rId4" r:link="rId5" cstate="email"/>
          <a:srcRect/>
          <a:stretch>
            <a:fillRect/>
          </a:stretch>
        </p:blipFill>
        <p:spPr bwMode="auto">
          <a:xfrm>
            <a:off x="857224" y="3573463"/>
            <a:ext cx="3151214" cy="2423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14282" y="1142984"/>
            <a:ext cx="488952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сказке про Ивана-царевича: вот мчится Иван – царевич на своём быстром и могучем коне: </a:t>
            </a:r>
          </a:p>
          <a:p>
            <a:r>
              <a:rPr lang="ru-RU" dirty="0" smtClean="0"/>
              <a:t>«Конь бежит, земля дрожит. Из ноздрей пламя пышет, из ушей дым валит, следом горячие головешки летят». </a:t>
            </a:r>
          </a:p>
          <a:p>
            <a:r>
              <a:rPr lang="ru-RU" dirty="0" smtClean="0"/>
              <a:t>В могучем коне изображены три стихии - гром, молния и ветер.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3571876"/>
            <a:ext cx="37657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Трехглавый Змей Горыныч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4214818"/>
            <a:ext cx="40401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dirty="0" smtClean="0"/>
              <a:t>«Налетела туча чёрная, скрыла Ярило Красное, поднялся ветер великий. Налетел той тучей чёрною Трёхглавый змей Горыныч. Избы разломал, стога разметал, людей и скот в полон увёз». Это образное описание смерча.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2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400"/>
                            </p:stCondLst>
                            <p:childTnLst>
                              <p:par>
                                <p:cTn id="2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671</Words>
  <Application>Microsoft Office PowerPoint</Application>
  <PresentationFormat>Экран (4:3)</PresentationFormat>
  <Paragraphs>72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38</cp:revision>
  <dcterms:created xsi:type="dcterms:W3CDTF">2018-03-05T21:08:00Z</dcterms:created>
  <dcterms:modified xsi:type="dcterms:W3CDTF">2019-05-18T09:51:57Z</dcterms:modified>
</cp:coreProperties>
</file>