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0" r:id="rId5"/>
    <p:sldId id="261" r:id="rId6"/>
    <p:sldId id="264" r:id="rId7"/>
    <p:sldId id="259" r:id="rId8"/>
    <p:sldId id="262" r:id="rId9"/>
    <p:sldId id="265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18.05.2019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18.05.2019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18.05.2019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18.05.2019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18.05.2019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1403648" y="2348880"/>
            <a:ext cx="552636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 smtClean="0">
                <a:latin typeface="+mj-lt"/>
              </a:rPr>
              <a:t>Людвиг </a:t>
            </a:r>
            <a:r>
              <a:rPr lang="ru-RU" sz="3200" dirty="0" err="1" smtClean="0">
                <a:latin typeface="+mj-lt"/>
              </a:rPr>
              <a:t>ван</a:t>
            </a:r>
            <a:r>
              <a:rPr lang="ru-RU" sz="3200" dirty="0" smtClean="0">
                <a:latin typeface="+mj-lt"/>
              </a:rPr>
              <a:t> Бетховен «Патетическая соната»</a:t>
            </a:r>
            <a:endParaRPr lang="ru-RU" sz="3200" dirty="0">
              <a:latin typeface="+mj-lt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516216" y="4149080"/>
            <a:ext cx="45720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Выполнила </a:t>
            </a:r>
          </a:p>
          <a:p>
            <a:r>
              <a:rPr lang="ru-RU" dirty="0" smtClean="0"/>
              <a:t>ученица  7 «а» </a:t>
            </a:r>
            <a:r>
              <a:rPr lang="ru-RU" dirty="0" smtClean="0"/>
              <a:t>класса </a:t>
            </a:r>
          </a:p>
          <a:p>
            <a:r>
              <a:rPr lang="ru-RU" dirty="0" smtClean="0"/>
              <a:t>МБОУ школа №101</a:t>
            </a:r>
            <a:endParaRPr lang="ru-RU" dirty="0" smtClean="0"/>
          </a:p>
          <a:p>
            <a:r>
              <a:rPr lang="ru-RU" b="1" dirty="0" err="1" smtClean="0"/>
              <a:t>Дуйсенбаева</a:t>
            </a:r>
            <a:r>
              <a:rPr lang="ru-RU" b="1" dirty="0" smtClean="0"/>
              <a:t> </a:t>
            </a:r>
            <a:r>
              <a:rPr lang="ru-RU" b="1" dirty="0" err="1" smtClean="0"/>
              <a:t>Сауя</a:t>
            </a:r>
            <a:endParaRPr lang="ru-RU" b="1" dirty="0" smtClean="0"/>
          </a:p>
          <a:p>
            <a:r>
              <a:rPr lang="ru-RU" dirty="0" smtClean="0"/>
              <a:t>Учитель: </a:t>
            </a:r>
          </a:p>
          <a:p>
            <a:r>
              <a:rPr lang="ru-RU" dirty="0" err="1" smtClean="0"/>
              <a:t>Кудашкина</a:t>
            </a:r>
            <a:r>
              <a:rPr lang="ru-RU" dirty="0" smtClean="0"/>
              <a:t> О.А</a:t>
            </a:r>
            <a:r>
              <a:rPr lang="ru-RU" b="1" dirty="0" smtClean="0"/>
              <a:t>.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3645024"/>
            <a:ext cx="8820472" cy="4253104"/>
          </a:xfrm>
        </p:spPr>
        <p:txBody>
          <a:bodyPr/>
          <a:lstStyle/>
          <a:p>
            <a:r>
              <a:rPr lang="ru-RU" dirty="0" smtClean="0"/>
              <a:t>Соната для фортепиано № 8(«Патетическая») — музыкальное произведение, написанное немецким композитором Людвигом </a:t>
            </a:r>
            <a:r>
              <a:rPr lang="ru-RU" dirty="0" err="1" smtClean="0"/>
              <a:t>ван</a:t>
            </a:r>
            <a:r>
              <a:rPr lang="ru-RU" dirty="0" smtClean="0"/>
              <a:t> Бетховеном в 1798—1799 годах и впервые опубликованное в декабре 1799 года под названием «Большая патетическая соната».</a:t>
            </a:r>
            <a:endParaRPr lang="ru-RU" dirty="0"/>
          </a:p>
        </p:txBody>
      </p:sp>
      <p:pic>
        <p:nvPicPr>
          <p:cNvPr id="1026" name="Picture 2" descr="https://im0-tub-ru.yandex.net/i?id=c7723e4657c764e22e85ca93c71e42a9-srl&amp;n=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476672"/>
            <a:ext cx="4536504" cy="3024336"/>
          </a:xfrm>
          <a:prstGeom prst="rect">
            <a:avLst/>
          </a:prstGeom>
          <a:noFill/>
        </p:spPr>
      </p:pic>
      <p:pic>
        <p:nvPicPr>
          <p:cNvPr id="1028" name="Picture 4" descr="https://im0-tub-ru.yandex.net/i?id=4233f9e6e07fb76ad9549e1f18879ebf-l&amp;n=1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4048" y="908720"/>
            <a:ext cx="3888432" cy="2520280"/>
          </a:xfrm>
          <a:prstGeom prst="rect">
            <a:avLst/>
          </a:prstGeom>
          <a:noFill/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88640"/>
            <a:ext cx="8229600" cy="1066800"/>
          </a:xfrm>
        </p:spPr>
        <p:txBody>
          <a:bodyPr/>
          <a:lstStyle/>
          <a:p>
            <a:r>
              <a:rPr lang="ru-RU" b="1" dirty="0" smtClean="0"/>
              <a:t>История создания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556792"/>
            <a:ext cx="8229600" cy="432511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     Соната посвящена, близкому другу и почитателю творчества Бетховена - князю </a:t>
            </a:r>
            <a:r>
              <a:rPr lang="ru-RU" dirty="0" err="1" smtClean="0"/>
              <a:t>Лихновскому</a:t>
            </a:r>
            <a:r>
              <a:rPr lang="ru-RU" dirty="0" smtClean="0"/>
              <a:t>.</a:t>
            </a:r>
          </a:p>
        </p:txBody>
      </p:sp>
      <p:grpSp>
        <p:nvGrpSpPr>
          <p:cNvPr id="6" name="Группа 5"/>
          <p:cNvGrpSpPr/>
          <p:nvPr/>
        </p:nvGrpSpPr>
        <p:grpSpPr>
          <a:xfrm>
            <a:off x="4067944" y="2969568"/>
            <a:ext cx="2970685" cy="3888432"/>
            <a:chOff x="6876256" y="1916832"/>
            <a:chExt cx="2970685" cy="3888432"/>
          </a:xfrm>
        </p:grpSpPr>
        <p:pic>
          <p:nvPicPr>
            <p:cNvPr id="27650" name="Picture 2" descr="https://www.awesomestories.com/images/user/585e716dae.JP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6948264" y="2276872"/>
              <a:ext cx="2808312" cy="3528392"/>
            </a:xfrm>
            <a:prstGeom prst="rect">
              <a:avLst/>
            </a:prstGeom>
            <a:noFill/>
          </p:spPr>
        </p:pic>
        <p:sp>
          <p:nvSpPr>
            <p:cNvPr id="5" name="Прямоугольник 4"/>
            <p:cNvSpPr/>
            <p:nvPr/>
          </p:nvSpPr>
          <p:spPr>
            <a:xfrm>
              <a:off x="6876256" y="1916832"/>
              <a:ext cx="2970685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b="1" i="1" dirty="0" smtClean="0"/>
                <a:t>Карл фон </a:t>
              </a:r>
              <a:r>
                <a:rPr lang="ru-RU" b="1" i="1" dirty="0" err="1" smtClean="0"/>
                <a:t>Лихновский</a:t>
              </a:r>
              <a:endParaRPr lang="ru-RU" b="1" i="1" dirty="0"/>
            </a:p>
          </p:txBody>
        </p:sp>
      </p:grp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88640"/>
            <a:ext cx="8229600" cy="1066800"/>
          </a:xfrm>
        </p:spPr>
        <p:txBody>
          <a:bodyPr/>
          <a:lstStyle/>
          <a:p>
            <a:r>
              <a:rPr lang="ru-RU" b="1" dirty="0" smtClean="0"/>
              <a:t>История создания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-180528" y="3645024"/>
            <a:ext cx="9433048" cy="3212976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Во время написания произведения  стали заметны первые признаки скорой глухоты. Работа над сочинением велась около года. Это было тяжелое время в жизни: ежедневно слух становился все хуже и хуже, а прогнозы врачей были неутешительны. Но Бетховен все с тем же рвением сочинял совершенно новые по стилю произведения, которые наполнялись кардинально иными смыслами. Вся боль и вера в лучшее были реализованы в Патетической сонате.</a:t>
            </a:r>
          </a:p>
          <a:p>
            <a:endParaRPr lang="ru-RU" dirty="0" smtClean="0"/>
          </a:p>
          <a:p>
            <a:pPr>
              <a:buNone/>
            </a:pPr>
            <a:endParaRPr lang="ru-RU" dirty="0" smtClean="0"/>
          </a:p>
        </p:txBody>
      </p:sp>
      <p:pic>
        <p:nvPicPr>
          <p:cNvPr id="28674" name="Picture 2" descr="https://www.paxo.com.ng/wp-content/uploads/2017/06/o-DEPRESSION-facebook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124744"/>
            <a:ext cx="4932040" cy="2466020"/>
          </a:xfrm>
          <a:prstGeom prst="rect">
            <a:avLst/>
          </a:prstGeom>
          <a:noFill/>
        </p:spPr>
      </p:pic>
      <p:pic>
        <p:nvPicPr>
          <p:cNvPr id="28678" name="Picture 6" descr="https://requirementsinc.com/wp-content/uploads/2018/11/zingeving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20072" y="1052736"/>
            <a:ext cx="3686909" cy="2592636"/>
          </a:xfrm>
          <a:prstGeom prst="rect">
            <a:avLst/>
          </a:prstGeom>
          <a:noFill/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692696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Содержание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-289048" y="2708920"/>
            <a:ext cx="9433048" cy="432511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     Свое название соната получила именно от автора, что было достаточно редко, так как Бетховен не особо часто старался создавать программные сочинения. Композитор отсылает нас к термину «Патетика», который впервые был употреблен известнейшим философом Шиллером. Патетика означает силу трагедии, страсть к торжеству справедливости, а также стремление к концепции преодоления.</a:t>
            </a:r>
            <a:endParaRPr lang="ru-RU" dirty="0"/>
          </a:p>
        </p:txBody>
      </p:sp>
      <p:pic>
        <p:nvPicPr>
          <p:cNvPr id="31746" name="Picture 2" descr="https://i.ytimg.com/vi/iiTUoIgeQ20/maxresdefault.jpg"/>
          <p:cNvPicPr>
            <a:picLocks noChangeAspect="1" noChangeArrowheads="1"/>
          </p:cNvPicPr>
          <p:nvPr/>
        </p:nvPicPr>
        <p:blipFill>
          <a:blip r:embed="rId2" cstate="print"/>
          <a:srcRect l="1613" t="25944" r="3226" b="9197"/>
          <a:stretch>
            <a:fillRect/>
          </a:stretch>
        </p:blipFill>
        <p:spPr bwMode="auto">
          <a:xfrm>
            <a:off x="2123728" y="1196752"/>
            <a:ext cx="4248472" cy="1440160"/>
          </a:xfrm>
          <a:prstGeom prst="rect">
            <a:avLst/>
          </a:prstGeom>
          <a:noFill/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692696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Содержание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556792"/>
            <a:ext cx="9433048" cy="432511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dirty="0" smtClean="0"/>
              <a:t>    «Патетическая соната» Бетховена</a:t>
            </a:r>
            <a:r>
              <a:rPr lang="ru-RU" dirty="0" smtClean="0"/>
              <a:t> имеет классическую структуру из трех частей:</a:t>
            </a:r>
          </a:p>
          <a:p>
            <a:r>
              <a:rPr lang="ru-RU" dirty="0" smtClean="0"/>
              <a:t>Первая часть в темпе </a:t>
            </a:r>
            <a:r>
              <a:rPr lang="ru-RU" dirty="0" err="1" smtClean="0"/>
              <a:t>Allegro</a:t>
            </a:r>
            <a:r>
              <a:rPr lang="ru-RU" dirty="0" smtClean="0"/>
              <a:t> </a:t>
            </a:r>
            <a:r>
              <a:rPr lang="ru-RU" dirty="0" err="1" smtClean="0"/>
              <a:t>con</a:t>
            </a:r>
            <a:r>
              <a:rPr lang="ru-RU" dirty="0" smtClean="0"/>
              <a:t> </a:t>
            </a:r>
            <a:r>
              <a:rPr lang="ru-RU" dirty="0" err="1" smtClean="0"/>
              <a:t>brio</a:t>
            </a:r>
            <a:r>
              <a:rPr lang="ru-RU" dirty="0" smtClean="0"/>
              <a:t> с медленным вступлением в темпе </a:t>
            </a:r>
            <a:r>
              <a:rPr lang="ru-RU" dirty="0" err="1" smtClean="0"/>
              <a:t>Grave</a:t>
            </a:r>
            <a:r>
              <a:rPr lang="ru-RU" dirty="0" smtClean="0"/>
              <a:t>.</a:t>
            </a:r>
          </a:p>
          <a:p>
            <a:endParaRPr lang="ru-RU" dirty="0" smtClean="0"/>
          </a:p>
          <a:p>
            <a:r>
              <a:rPr lang="ru-RU" dirty="0" smtClean="0"/>
              <a:t>Вторая </a:t>
            </a:r>
            <a:r>
              <a:rPr lang="ru-RU" dirty="0" smtClean="0"/>
              <a:t>часть написана в темпе </a:t>
            </a:r>
            <a:r>
              <a:rPr lang="ru-RU" dirty="0" err="1" smtClean="0"/>
              <a:t>Adagio</a:t>
            </a:r>
            <a:r>
              <a:rPr lang="ru-RU" dirty="0" smtClean="0"/>
              <a:t> </a:t>
            </a:r>
            <a:r>
              <a:rPr lang="ru-RU" dirty="0" err="1" smtClean="0"/>
              <a:t>cantabile</a:t>
            </a:r>
            <a:r>
              <a:rPr lang="ru-RU" dirty="0" smtClean="0"/>
              <a:t>.</a:t>
            </a:r>
          </a:p>
          <a:p>
            <a:endParaRPr lang="ru-RU" dirty="0" smtClean="0"/>
          </a:p>
          <a:p>
            <a:r>
              <a:rPr lang="ru-RU" dirty="0" smtClean="0"/>
              <a:t>Третья </a:t>
            </a:r>
            <a:r>
              <a:rPr lang="ru-RU" dirty="0" smtClean="0"/>
              <a:t>часть создана в форме скорого рондо.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404664"/>
            <a:ext cx="8229600" cy="1066800"/>
          </a:xfrm>
        </p:spPr>
        <p:txBody>
          <a:bodyPr/>
          <a:lstStyle/>
          <a:p>
            <a:r>
              <a:rPr lang="ru-RU" b="1" dirty="0" smtClean="0"/>
              <a:t>Интересные факты: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-396552" y="2636912"/>
            <a:ext cx="5688632" cy="292951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/>
              <a:t>   Стоит отметить, что к появлению глухоты привела привычка Людвига перед очередным сочинением произведений опускать голову в ледяную воду.</a:t>
            </a:r>
          </a:p>
          <a:p>
            <a:endParaRPr lang="ru-RU" dirty="0"/>
          </a:p>
        </p:txBody>
      </p:sp>
      <p:pic>
        <p:nvPicPr>
          <p:cNvPr id="29698" name="Picture 2" descr="https://i1.ujarani.com/fb/1/1flLl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60032" y="2627216"/>
            <a:ext cx="4283968" cy="2241943"/>
          </a:xfrm>
          <a:prstGeom prst="rect">
            <a:avLst/>
          </a:prstGeom>
          <a:noFill/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404664"/>
            <a:ext cx="8229600" cy="1066800"/>
          </a:xfrm>
        </p:spPr>
        <p:txBody>
          <a:bodyPr/>
          <a:lstStyle/>
          <a:p>
            <a:r>
              <a:rPr lang="ru-RU" b="1" dirty="0" smtClean="0"/>
              <a:t>Интересные факты: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-468560" y="1628800"/>
            <a:ext cx="5688632" cy="5085184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sz="2400" dirty="0" smtClean="0"/>
              <a:t>   </a:t>
            </a:r>
          </a:p>
          <a:p>
            <a:r>
              <a:rPr lang="ru-RU" sz="3800" dirty="0" smtClean="0"/>
              <a:t>Соната является по-настоящему революционным произведением, так, после первого исполнения композиции, слушатели разделились на два лагеря. Одни говорили, что это новаторство, которое заслуживает поощрения автора, другие же полагали, что нельзя выставлять напоказ чувства, и считали сочинение вульгарным и недостойным. </a:t>
            </a:r>
          </a:p>
          <a:p>
            <a:endParaRPr lang="ru-RU" dirty="0"/>
          </a:p>
        </p:txBody>
      </p:sp>
      <p:pic>
        <p:nvPicPr>
          <p:cNvPr id="30722" name="Picture 2" descr="https://joor.me/uploads/block/2016-04-28/JMm6r1sFdKSpvDv4fKacXSHiDldAlypV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76056" y="1556792"/>
            <a:ext cx="3840427" cy="2160240"/>
          </a:xfrm>
          <a:prstGeom prst="rect">
            <a:avLst/>
          </a:prstGeom>
          <a:noFill/>
        </p:spPr>
      </p:pic>
      <p:pic>
        <p:nvPicPr>
          <p:cNvPr id="30724" name="Picture 4" descr="https://static.elitsy.ru/media/src/db/2a/db2ac7ca99084926be8c90708dfdf1b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20072" y="3789040"/>
            <a:ext cx="3779239" cy="2520280"/>
          </a:xfrm>
          <a:prstGeom prst="rect">
            <a:avLst/>
          </a:prstGeom>
          <a:noFill/>
        </p:spPr>
      </p:pic>
    </p:spTree>
  </p:cSld>
  <p:clrMapOvr>
    <a:masterClrMapping/>
  </p:clrMapOvr>
  <p:transition>
    <p:cut thruBlk="1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066800"/>
          </a:xfrm>
        </p:spPr>
        <p:txBody>
          <a:bodyPr/>
          <a:lstStyle/>
          <a:p>
            <a:r>
              <a:rPr lang="ru-RU" dirty="0" smtClean="0"/>
              <a:t>Заключение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844824"/>
            <a:ext cx="8229600" cy="432511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i="1" dirty="0" smtClean="0"/>
              <a:t>     Фортепианное творчество Венского классика Людвига </a:t>
            </a:r>
            <a:r>
              <a:rPr lang="ru-RU" i="1" dirty="0" err="1" smtClean="0"/>
              <a:t>ван</a:t>
            </a:r>
            <a:r>
              <a:rPr lang="ru-RU" i="1" dirty="0" smtClean="0"/>
              <a:t> Бетховена можно назвать бессмертным наследием, которое отражает не только внутренние переживания композитора, но и перемены в эпохе. Патетическая соната Бетховена является одним из ярчайших произведений среднего творческого периода жизни Бетховена. </a:t>
            </a:r>
            <a:endParaRPr lang="ru-RU" i="1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47</TotalTime>
  <Words>274</Words>
  <Application>Microsoft Office PowerPoint</Application>
  <PresentationFormat>Экран (4:3)</PresentationFormat>
  <Paragraphs>29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Городская</vt:lpstr>
      <vt:lpstr>Слайд 1</vt:lpstr>
      <vt:lpstr>Слайд 2</vt:lpstr>
      <vt:lpstr>История создания</vt:lpstr>
      <vt:lpstr>История создания</vt:lpstr>
      <vt:lpstr>Содержание  </vt:lpstr>
      <vt:lpstr>Содержание  </vt:lpstr>
      <vt:lpstr>Интересные факты:</vt:lpstr>
      <vt:lpstr>Интересные факты:</vt:lpstr>
      <vt:lpstr>Заключение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Windows</dc:creator>
  <cp:lastModifiedBy>Учитель</cp:lastModifiedBy>
  <cp:revision>10</cp:revision>
  <dcterms:created xsi:type="dcterms:W3CDTF">2019-02-21T18:15:03Z</dcterms:created>
  <dcterms:modified xsi:type="dcterms:W3CDTF">2019-05-18T06:55:24Z</dcterms:modified>
</cp:coreProperties>
</file>