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9" r:id="rId1"/>
  </p:sldMasterIdLst>
  <p:sldIdLst>
    <p:sldId id="278" r:id="rId2"/>
    <p:sldId id="279" r:id="rId3"/>
    <p:sldId id="280" r:id="rId4"/>
    <p:sldId id="281" r:id="rId5"/>
    <p:sldId id="282" r:id="rId6"/>
    <p:sldId id="284" r:id="rId7"/>
    <p:sldId id="257" r:id="rId8"/>
    <p:sldId id="258" r:id="rId9"/>
    <p:sldId id="259" r:id="rId10"/>
    <p:sldId id="260" r:id="rId11"/>
    <p:sldId id="263" r:id="rId12"/>
    <p:sldId id="264" r:id="rId13"/>
    <p:sldId id="265" r:id="rId14"/>
    <p:sldId id="266" r:id="rId15"/>
    <p:sldId id="267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86" r:id="rId2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99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49" autoAdjust="0"/>
    <p:restoredTop sz="94660"/>
  </p:normalViewPr>
  <p:slideViewPr>
    <p:cSldViewPr>
      <p:cViewPr>
        <p:scale>
          <a:sx n="114" d="100"/>
          <a:sy n="114" d="100"/>
        </p:scale>
        <p:origin x="-132" y="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8763000" cy="5943600"/>
            <a:chOff x="0" y="0"/>
            <a:chExt cx="5520" cy="3744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1104" cy="3072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2400">
                <a:latin typeface="Times New Roman" pitchFamily="18" charset="0"/>
              </a:endParaRPr>
            </a:p>
          </p:txBody>
        </p:sp>
        <p:grpSp>
          <p:nvGrpSpPr>
            <p:cNvPr id="6" name="Group 4"/>
            <p:cNvGrpSpPr>
              <a:grpSpLocks/>
            </p:cNvGrpSpPr>
            <p:nvPr userDrawn="1"/>
          </p:nvGrpSpPr>
          <p:grpSpPr bwMode="auto">
            <a:xfrm>
              <a:off x="0" y="2208"/>
              <a:ext cx="5520" cy="1536"/>
              <a:chOff x="0" y="2208"/>
              <a:chExt cx="5520" cy="1536"/>
            </a:xfrm>
          </p:grpSpPr>
          <p:sp>
            <p:nvSpPr>
              <p:cNvPr id="10" name="Rectangle 5"/>
              <p:cNvSpPr>
                <a:spLocks noChangeArrowheads="1"/>
              </p:cNvSpPr>
              <p:nvPr/>
            </p:nvSpPr>
            <p:spPr bwMode="ltGray">
              <a:xfrm>
                <a:off x="624" y="2208"/>
                <a:ext cx="4896" cy="1536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11" name="Rectangle 6"/>
              <p:cNvSpPr>
                <a:spLocks noChangeArrowheads="1"/>
              </p:cNvSpPr>
              <p:nvPr/>
            </p:nvSpPr>
            <p:spPr bwMode="white">
              <a:xfrm>
                <a:off x="654" y="2352"/>
                <a:ext cx="4818" cy="1347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12" name="Line 7"/>
              <p:cNvSpPr>
                <a:spLocks noChangeShapeType="1"/>
              </p:cNvSpPr>
              <p:nvPr/>
            </p:nvSpPr>
            <p:spPr bwMode="auto">
              <a:xfrm>
                <a:off x="0" y="3072"/>
                <a:ext cx="624" cy="0"/>
              </a:xfrm>
              <a:prstGeom prst="line">
                <a:avLst/>
              </a:prstGeom>
              <a:noFill/>
              <a:ln w="508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7" name="Group 8"/>
            <p:cNvGrpSpPr>
              <a:grpSpLocks/>
            </p:cNvGrpSpPr>
            <p:nvPr userDrawn="1"/>
          </p:nvGrpSpPr>
          <p:grpSpPr bwMode="auto">
            <a:xfrm>
              <a:off x="400" y="336"/>
              <a:ext cx="5088" cy="192"/>
              <a:chOff x="400" y="336"/>
              <a:chExt cx="5088" cy="192"/>
            </a:xfrm>
          </p:grpSpPr>
          <p:sp>
            <p:nvSpPr>
              <p:cNvPr id="8" name="Rectangle 9"/>
              <p:cNvSpPr>
                <a:spLocks noChangeArrowheads="1"/>
              </p:cNvSpPr>
              <p:nvPr/>
            </p:nvSpPr>
            <p:spPr bwMode="auto">
              <a:xfrm>
                <a:off x="3952" y="336"/>
                <a:ext cx="1536" cy="19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9" name="Line 10"/>
              <p:cNvSpPr>
                <a:spLocks noChangeShapeType="1"/>
              </p:cNvSpPr>
              <p:nvPr/>
            </p:nvSpPr>
            <p:spPr bwMode="auto">
              <a:xfrm>
                <a:off x="400" y="432"/>
                <a:ext cx="5088" cy="0"/>
              </a:xfrm>
              <a:prstGeom prst="line">
                <a:avLst/>
              </a:prstGeom>
              <a:noFill/>
              <a:ln w="444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79883" name="Rectangle 11"/>
          <p:cNvSpPr>
            <a:spLocks noGrp="1" noChangeArrowheads="1"/>
          </p:cNvSpPr>
          <p:nvPr>
            <p:ph type="ctrTitle"/>
          </p:nvPr>
        </p:nvSpPr>
        <p:spPr>
          <a:xfrm>
            <a:off x="2057400" y="1143000"/>
            <a:ext cx="6629400" cy="2209800"/>
          </a:xfr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79884" name="Rectangle 1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962400"/>
            <a:ext cx="6858000" cy="1600200"/>
          </a:xfrm>
        </p:spPr>
        <p:txBody>
          <a:bodyPr anchor="ctr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dt" sz="half" idx="10"/>
          </p:nvPr>
        </p:nvSpPr>
        <p:spPr>
          <a:xfrm>
            <a:off x="912813" y="6251575"/>
            <a:ext cx="1905000" cy="457200"/>
          </a:xfrm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ftr" sz="quarter" idx="11"/>
          </p:nvPr>
        </p:nvSpPr>
        <p:spPr>
          <a:xfrm>
            <a:off x="3354388" y="6248400"/>
            <a:ext cx="2895600" cy="457200"/>
          </a:xfrm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715E4B8-50EC-4366-8C9A-0D0980FF63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103958-1765-4D30-A918-B4465A0294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43700" y="277813"/>
            <a:ext cx="19431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7813"/>
            <a:ext cx="56769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2D0842-2AB4-49D4-92D1-0B84310EE7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A91450-9666-4CCC-A627-B4FFE2E311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76702D-1A7A-4BC6-AF79-0BEB4DB7CA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914400" y="1600200"/>
            <a:ext cx="38100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876800" y="1600200"/>
            <a:ext cx="38100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4947A1-F074-46C8-BD31-50A75D597C3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1DDB26-3D7C-4BA8-8C04-0BEA24E13B7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52F593-7BB9-4B8C-83AD-B48FB55539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E8501C-D7FF-4EFA-940E-0492A3DDE3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F85002-E42C-4C6E-B517-0BF173E9E8B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211E0C-E7C9-4842-8183-CE9CD2AED6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8686800" cy="4876800"/>
            <a:chOff x="0" y="0"/>
            <a:chExt cx="5472" cy="3072"/>
          </a:xfrm>
        </p:grpSpPr>
        <p:sp>
          <p:nvSpPr>
            <p:cNvPr id="1033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384" cy="3072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2400">
                <a:latin typeface="Times New Roman" pitchFamily="18" charset="0"/>
              </a:endParaRPr>
            </a:p>
          </p:txBody>
        </p:sp>
        <p:grpSp>
          <p:nvGrpSpPr>
            <p:cNvPr id="1034" name="Group 4"/>
            <p:cNvGrpSpPr>
              <a:grpSpLocks/>
            </p:cNvGrpSpPr>
            <p:nvPr/>
          </p:nvGrpSpPr>
          <p:grpSpPr bwMode="auto">
            <a:xfrm>
              <a:off x="240" y="893"/>
              <a:ext cx="5232" cy="115"/>
              <a:chOff x="240" y="893"/>
              <a:chExt cx="5232" cy="115"/>
            </a:xfrm>
          </p:grpSpPr>
          <p:sp>
            <p:nvSpPr>
              <p:cNvPr id="1035" name="Rectangle 5"/>
              <p:cNvSpPr>
                <a:spLocks noChangeArrowheads="1"/>
              </p:cNvSpPr>
              <p:nvPr/>
            </p:nvSpPr>
            <p:spPr bwMode="auto">
              <a:xfrm>
                <a:off x="4320" y="893"/>
                <a:ext cx="1152" cy="115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1036" name="Line 6"/>
              <p:cNvSpPr>
                <a:spLocks noChangeShapeType="1"/>
              </p:cNvSpPr>
              <p:nvPr/>
            </p:nvSpPr>
            <p:spPr bwMode="auto">
              <a:xfrm>
                <a:off x="240" y="941"/>
                <a:ext cx="5232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1027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277813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600200"/>
            <a:ext cx="77724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78857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51575"/>
            <a:ext cx="1981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8858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2484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8859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smtClean="0"/>
            </a:lvl1pPr>
          </a:lstStyle>
          <a:p>
            <a:pPr>
              <a:defRPr/>
            </a:pPr>
            <a:fld id="{232D8541-4C11-4F70-A3CE-273A974585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32" name="Line 12"/>
          <p:cNvSpPr>
            <a:spLocks noChangeShapeType="1"/>
          </p:cNvSpPr>
          <p:nvPr/>
        </p:nvSpPr>
        <p:spPr bwMode="auto">
          <a:xfrm>
            <a:off x="0" y="4876800"/>
            <a:ext cx="609600" cy="0"/>
          </a:xfrm>
          <a:prstGeom prst="line">
            <a:avLst/>
          </a:prstGeom>
          <a:noFill/>
          <a:ln w="44450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Char char="n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n"/>
        <a:defRPr sz="26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5000"/>
        <a:buFont typeface="Wingdings" pitchFamily="2" charset="2"/>
        <a:buChar char="n"/>
        <a:defRPr sz="23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school-russia.prosv.ru/info.aspx?ob_no=18227" TargetMode="Externa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hyperlink" Target="http://school-russia.prosv.ru/info.aspx?ob_no=18245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hyperlink" Target="http://school-russia.prosv.ru/info.aspx?ob_no=18216" TargetMode="Externa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7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2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wmf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oleObject" Target="../embeddings/oleObject1.bin"/><Relationship Id="rId7" Type="http://schemas.openxmlformats.org/officeDocument/2006/relationships/image" Target="../media/image7.jpeg"/><Relationship Id="rId12" Type="http://schemas.openxmlformats.org/officeDocument/2006/relationships/image" Target="../media/image11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slide" Target="slide10.xml"/><Relationship Id="rId11" Type="http://schemas.openxmlformats.org/officeDocument/2006/relationships/oleObject" Target="../embeddings/oleObject2.bin"/><Relationship Id="rId5" Type="http://schemas.openxmlformats.org/officeDocument/2006/relationships/image" Target="../media/image6.jpeg"/><Relationship Id="rId10" Type="http://schemas.openxmlformats.org/officeDocument/2006/relationships/image" Target="../media/image10.png"/><Relationship Id="rId4" Type="http://schemas.openxmlformats.org/officeDocument/2006/relationships/image" Target="../media/image5.jpeg"/><Relationship Id="rId9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250825" y="765175"/>
            <a:ext cx="8497888" cy="2835275"/>
          </a:xfrm>
        </p:spPr>
        <p:txBody>
          <a:bodyPr/>
          <a:lstStyle/>
          <a:p>
            <a:pPr algn="ctr" eaLnBrk="1" hangingPunct="1"/>
            <a:r>
              <a:rPr lang="ru-RU" sz="7200" b="1" smtClean="0">
                <a:solidFill>
                  <a:srgbClr val="990000"/>
                </a:solidFill>
              </a:rPr>
              <a:t>УМК </a:t>
            </a:r>
            <a:br>
              <a:rPr lang="ru-RU" sz="7200" b="1" smtClean="0">
                <a:solidFill>
                  <a:srgbClr val="990000"/>
                </a:solidFill>
              </a:rPr>
            </a:br>
            <a:r>
              <a:rPr lang="ru-RU" sz="7200" b="1" smtClean="0">
                <a:solidFill>
                  <a:srgbClr val="990000"/>
                </a:solidFill>
              </a:rPr>
              <a:t>«Школа России»</a:t>
            </a:r>
            <a:br>
              <a:rPr lang="ru-RU" sz="7200" b="1" smtClean="0">
                <a:solidFill>
                  <a:srgbClr val="990000"/>
                </a:solidFill>
              </a:rPr>
            </a:br>
            <a:endParaRPr lang="ru-RU" sz="7200" b="1" smtClean="0">
              <a:solidFill>
                <a:srgbClr val="990000"/>
              </a:solidFill>
            </a:endParaRPr>
          </a:p>
        </p:txBody>
      </p:sp>
      <p:pic>
        <p:nvPicPr>
          <p:cNvPr id="3075" name="Picture 5" descr="Attachment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76375" y="3573463"/>
            <a:ext cx="6191250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2291" name="Picture 5" descr="Attachmen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404813"/>
            <a:ext cx="8572500" cy="60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371600" y="277813"/>
            <a:ext cx="7772400" cy="1143000"/>
          </a:xfrm>
        </p:spPr>
        <p:txBody>
          <a:bodyPr/>
          <a:lstStyle/>
          <a:p>
            <a:pPr eaLnBrk="1" hangingPunct="1"/>
            <a:r>
              <a:rPr lang="ru-RU" sz="3800" smtClean="0">
                <a:hlinkClick r:id="rId2"/>
              </a:rPr>
              <a:t/>
            </a:r>
            <a:br>
              <a:rPr lang="ru-RU" sz="3800" smtClean="0">
                <a:hlinkClick r:id="rId2"/>
              </a:rPr>
            </a:br>
            <a:r>
              <a:rPr lang="ru-RU" sz="2500" b="1" smtClean="0">
                <a:solidFill>
                  <a:srgbClr val="990000"/>
                </a:solidFill>
                <a:hlinkClick r:id="rId2"/>
              </a:rPr>
              <a:t>Литературное чтение: Учебник в 2 ч</a:t>
            </a:r>
            <a:r>
              <a:rPr lang="ru-RU" sz="2500" b="1" smtClean="0">
                <a:solidFill>
                  <a:srgbClr val="990000"/>
                </a:solidFill>
              </a:rPr>
              <a:t>астях</a:t>
            </a:r>
            <a:r>
              <a:rPr lang="ru-RU" sz="2500" b="1" smtClean="0"/>
              <a:t/>
            </a:r>
            <a:br>
              <a:rPr lang="ru-RU" sz="2500" b="1" smtClean="0"/>
            </a:br>
            <a:r>
              <a:rPr lang="ru-RU" sz="2500" smtClean="0"/>
              <a:t> Климанова Л. Ф., Горецкий В. Г.,Голованова М. В. </a:t>
            </a:r>
          </a:p>
        </p:txBody>
      </p:sp>
      <p:sp>
        <p:nvSpPr>
          <p:cNvPr id="15363" name="Rectangle 9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4932363" y="1700213"/>
            <a:ext cx="3960812" cy="4824412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ru-RU" sz="1800" smtClean="0"/>
          </a:p>
          <a:p>
            <a:pPr eaLnBrk="1" hangingPunct="1">
              <a:lnSpc>
                <a:spcPct val="90000"/>
              </a:lnSpc>
            </a:pPr>
            <a:r>
              <a:rPr lang="ru-RU" sz="2400" smtClean="0"/>
              <a:t>Классические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400" smtClean="0"/>
              <a:t>    и современные произведения разных жанров помогут привить ребенку интерес и любовь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400" smtClean="0"/>
              <a:t>    к художественной книге, расширить кругозор, развить самостоятельное творческое мышление. </a:t>
            </a:r>
          </a:p>
        </p:txBody>
      </p:sp>
      <p:pic>
        <p:nvPicPr>
          <p:cNvPr id="15364" name="Picture 5" descr="Attachmen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88" y="1628775"/>
            <a:ext cx="2314575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Picture 7" descr="Attachment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11413" y="3500438"/>
            <a:ext cx="2314575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371600" y="277813"/>
            <a:ext cx="7772400" cy="1143000"/>
          </a:xfrm>
        </p:spPr>
        <p:txBody>
          <a:bodyPr/>
          <a:lstStyle/>
          <a:p>
            <a:pPr algn="ctr" eaLnBrk="1" hangingPunct="1"/>
            <a:r>
              <a:rPr lang="ru-RU" sz="2400" b="1" smtClean="0"/>
              <a:t>Бойкина М. В., Виноградская Л. А. Литературное чтение: Рабочая тетрадь</a:t>
            </a:r>
            <a:br>
              <a:rPr lang="ru-RU" sz="2400" b="1" smtClean="0"/>
            </a:br>
            <a:endParaRPr lang="ru-RU" sz="2400" b="1" smtClean="0"/>
          </a:p>
        </p:txBody>
      </p:sp>
      <p:pic>
        <p:nvPicPr>
          <p:cNvPr id="16387" name="Picture 5" descr="Attachmen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650" y="1412875"/>
            <a:ext cx="2790825" cy="453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Picture 9" descr="Attachmen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35375" y="1557338"/>
            <a:ext cx="3424238" cy="230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Picture 11" descr="Attachment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6825" y="4221163"/>
            <a:ext cx="3671888" cy="233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sz="3800" smtClean="0">
                <a:hlinkClick r:id="rId2"/>
              </a:rPr>
              <a:t/>
            </a:r>
            <a:br>
              <a:rPr lang="ru-RU" sz="3800" smtClean="0">
                <a:hlinkClick r:id="rId2"/>
              </a:rPr>
            </a:br>
            <a:r>
              <a:rPr lang="ru-RU" sz="2400" b="1" smtClean="0">
                <a:hlinkClick r:id="rId2"/>
              </a:rPr>
              <a:t>Математика: Учебник в 2 частях</a:t>
            </a:r>
            <a:br>
              <a:rPr lang="ru-RU" sz="2400" b="1" smtClean="0">
                <a:hlinkClick r:id="rId2"/>
              </a:rPr>
            </a:br>
            <a:r>
              <a:rPr lang="ru-RU" sz="2400" b="1" smtClean="0">
                <a:hlinkClick r:id="rId2"/>
              </a:rPr>
              <a:t> </a:t>
            </a:r>
            <a:r>
              <a:rPr lang="ru-RU" sz="2400" smtClean="0">
                <a:hlinkClick r:id="rId2"/>
              </a:rPr>
              <a:t>Моро М.И., Волкова С.И., Степанова С.В. и др. </a:t>
            </a:r>
            <a:br>
              <a:rPr lang="ru-RU" sz="2400" smtClean="0">
                <a:hlinkClick r:id="rId2"/>
              </a:rPr>
            </a:br>
            <a:endParaRPr lang="ru-RU" sz="2400" smtClean="0"/>
          </a:p>
        </p:txBody>
      </p:sp>
      <p:sp>
        <p:nvSpPr>
          <p:cNvPr id="17411" name="Rectangle 5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5400675" y="1600200"/>
            <a:ext cx="3743325" cy="499745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1800" smtClean="0"/>
              <a:t>В учебнике представлен материал, позволяющий сформировать у младших школьников систему математических знаний,</a:t>
            </a:r>
          </a:p>
          <a:p>
            <a:pPr eaLnBrk="1" hangingPunct="1">
              <a:lnSpc>
                <a:spcPct val="80000"/>
              </a:lnSpc>
            </a:pPr>
            <a:r>
              <a:rPr lang="ru-RU" sz="1800" smtClean="0"/>
              <a:t> представлена система учебных задач, направленных на формирование и последовательную отработку УУД, пространственного воображения и математической речи учащихся.</a:t>
            </a:r>
            <a:br>
              <a:rPr lang="ru-RU" sz="1800" smtClean="0"/>
            </a:br>
            <a:r>
              <a:rPr lang="ru-RU" sz="1800" smtClean="0"/>
              <a:t>Многие задания  позволяют ученикам самостоятельно ставить учебные цели, контролировать и оценивать ход и результаты собственной деятельности. </a:t>
            </a:r>
          </a:p>
          <a:p>
            <a:pPr eaLnBrk="1" hangingPunct="1">
              <a:lnSpc>
                <a:spcPct val="80000"/>
              </a:lnSpc>
            </a:pPr>
            <a:r>
              <a:rPr lang="ru-RU" sz="1800" smtClean="0"/>
              <a:t>В электронном приложении  все уроки сгруппированы по разделам. </a:t>
            </a:r>
          </a:p>
        </p:txBody>
      </p:sp>
      <p:pic>
        <p:nvPicPr>
          <p:cNvPr id="17412" name="Picture 7" descr="Attachmen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1341438"/>
            <a:ext cx="22860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3" name="Picture 9" descr="Attachment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27313" y="1484313"/>
            <a:ext cx="22860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4" name="Picture 11" descr="Attachment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16013" y="3860800"/>
            <a:ext cx="28575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371600" y="277813"/>
            <a:ext cx="7772400" cy="1143000"/>
          </a:xfrm>
        </p:spPr>
        <p:txBody>
          <a:bodyPr/>
          <a:lstStyle/>
          <a:p>
            <a:pPr eaLnBrk="1" hangingPunct="1"/>
            <a:r>
              <a:rPr lang="ru-RU" smtClean="0"/>
              <a:t>Математика 1 класс</a:t>
            </a:r>
          </a:p>
        </p:txBody>
      </p:sp>
      <p:pic>
        <p:nvPicPr>
          <p:cNvPr id="18435" name="Picture 7" descr="Attachmen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0113" y="1484313"/>
            <a:ext cx="7343775" cy="5113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sz="3800" smtClean="0"/>
              <a:t/>
            </a:r>
            <a:br>
              <a:rPr lang="ru-RU" sz="3800" smtClean="0"/>
            </a:br>
            <a:r>
              <a:rPr lang="ru-RU" sz="3200" b="1" smtClean="0"/>
              <a:t>Окружающий мир: Учебник: 1 класс</a:t>
            </a:r>
            <a:r>
              <a:rPr lang="ru-RU" sz="3200" smtClean="0"/>
              <a:t/>
            </a:r>
            <a:br>
              <a:rPr lang="ru-RU" sz="3200" smtClean="0"/>
            </a:br>
            <a:r>
              <a:rPr lang="ru-RU" sz="3200" smtClean="0"/>
              <a:t> Плешаков А.А.</a:t>
            </a:r>
          </a:p>
        </p:txBody>
      </p:sp>
      <p:sp>
        <p:nvSpPr>
          <p:cNvPr id="19459" name="Rectangle 9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5327650" y="1600200"/>
            <a:ext cx="3816350" cy="4530725"/>
          </a:xfrm>
        </p:spPr>
        <p:txBody>
          <a:bodyPr/>
          <a:lstStyle/>
          <a:p>
            <a:pPr eaLnBrk="1" hangingPunct="1"/>
            <a:endParaRPr lang="ru-RU" sz="2400" b="1" smtClean="0"/>
          </a:p>
          <a:p>
            <a:pPr eaLnBrk="1" hangingPunct="1"/>
            <a:endParaRPr lang="ru-RU" sz="2400" smtClean="0"/>
          </a:p>
        </p:txBody>
      </p:sp>
      <p:pic>
        <p:nvPicPr>
          <p:cNvPr id="19460" name="Picture 5" descr="Attachmen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913" y="2133600"/>
            <a:ext cx="2808287" cy="4103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1" name="Picture 7" descr="Attachmen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51500" y="2133600"/>
            <a:ext cx="2944813" cy="395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sz="2500" b="1" smtClean="0"/>
              <a:t>Плешаков А.А. Окружающий мир: </a:t>
            </a:r>
            <a:br>
              <a:rPr lang="ru-RU" sz="2500" b="1" smtClean="0"/>
            </a:br>
            <a:r>
              <a:rPr lang="ru-RU" sz="2500" b="1" smtClean="0"/>
              <a:t>Рабочая тетрадь в 2 частях  </a:t>
            </a:r>
            <a:br>
              <a:rPr lang="ru-RU" sz="2500" b="1" smtClean="0"/>
            </a:br>
            <a:endParaRPr lang="ru-RU" sz="2500" b="1" smtClean="0"/>
          </a:p>
        </p:txBody>
      </p:sp>
      <p:sp>
        <p:nvSpPr>
          <p:cNvPr id="20483" name="Rectangle 9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5148263" y="1628775"/>
            <a:ext cx="3816350" cy="5040313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1800" smtClean="0"/>
              <a:t>Рабочие тетради сориентированы главным образом на вычленение и тщательную отработку наиболее существенных элементов содержания учебников, обеспечивают фиксацию результатов наблюдений, опытов, практических работ, а также творческую деятельность детей.</a:t>
            </a:r>
            <a:br>
              <a:rPr lang="ru-RU" sz="1800" smtClean="0"/>
            </a:br>
            <a:r>
              <a:rPr lang="ru-RU" sz="1800" smtClean="0"/>
              <a:t/>
            </a:r>
            <a:br>
              <a:rPr lang="ru-RU" sz="1800" smtClean="0"/>
            </a:br>
            <a:r>
              <a:rPr lang="ru-RU" sz="1800" smtClean="0"/>
              <a:t>Специально для занятий в семье предназначены вкладыши в рабочих тетрадях 1 и 2 классов — «Мой научный дневник». В нём содержатся задания, которые ребёнок с помощью взрослых должен выполнить в течение учебного года. </a:t>
            </a:r>
          </a:p>
        </p:txBody>
      </p:sp>
      <p:pic>
        <p:nvPicPr>
          <p:cNvPr id="20484" name="Picture 5" descr="Attachmen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750" y="1268413"/>
            <a:ext cx="2190750" cy="3529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5" name="Picture 7" descr="Attachmen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43213" y="2852738"/>
            <a:ext cx="2162175" cy="3744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1508" name="Picture 5" descr="Attachmen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288" y="260350"/>
            <a:ext cx="8572500" cy="6234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sz="3800" smtClean="0"/>
              <a:t>Методическое сопровождение курса «Окружающий мир»</a:t>
            </a:r>
          </a:p>
        </p:txBody>
      </p:sp>
      <p:sp>
        <p:nvSpPr>
          <p:cNvPr id="22531" name="Rectangle 10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5327650" y="1600200"/>
            <a:ext cx="3816350" cy="4530725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1800" smtClean="0"/>
              <a:t>Тесты, позволяют ученику проверить свои знания;</a:t>
            </a:r>
          </a:p>
          <a:p>
            <a:pPr eaLnBrk="1" hangingPunct="1">
              <a:lnSpc>
                <a:spcPct val="80000"/>
              </a:lnSpc>
            </a:pPr>
            <a:r>
              <a:rPr lang="ru-RU" sz="1800" smtClean="0"/>
              <a:t>атлас-определитель, который позволит ученику разобраться в огромном разнообразии окружающих его природных объектов. </a:t>
            </a:r>
          </a:p>
          <a:p>
            <a:pPr eaLnBrk="1" hangingPunct="1">
              <a:lnSpc>
                <a:spcPct val="80000"/>
              </a:lnSpc>
            </a:pPr>
            <a:r>
              <a:rPr lang="ru-RU" sz="1800" smtClean="0"/>
              <a:t>Атлас станет постоянным спутником ребёнка во время школьных экскурсий, уроков, прогулок с родителями, летнего отдыха. </a:t>
            </a:r>
            <a:br>
              <a:rPr lang="ru-RU" sz="1800" smtClean="0"/>
            </a:br>
            <a:endParaRPr lang="ru-RU" sz="1800" smtClean="0"/>
          </a:p>
          <a:p>
            <a:pPr eaLnBrk="1" hangingPunct="1">
              <a:lnSpc>
                <a:spcPct val="80000"/>
              </a:lnSpc>
            </a:pPr>
            <a:r>
              <a:rPr lang="ru-RU" sz="1800" smtClean="0"/>
              <a:t>Электронное приложение состоит из 60 уроков, соответствующих темам учебников. Все уроки сгруппированы по разделам «Что? Кто?», «Куда? Откуда? Как?», «Где? Когда?», «Почему? Зачем?». </a:t>
            </a:r>
          </a:p>
        </p:txBody>
      </p:sp>
      <p:pic>
        <p:nvPicPr>
          <p:cNvPr id="22532" name="Picture 5" descr="Attachmen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4213" y="1700213"/>
            <a:ext cx="1905000" cy="2495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3" name="Picture 7" descr="Attachmen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3575" y="1700213"/>
            <a:ext cx="1905000" cy="2533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4" name="Picture 12" descr="Attachment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24075" y="4508500"/>
            <a:ext cx="19050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sz="2900" b="1" smtClean="0"/>
              <a:t/>
            </a:r>
            <a:br>
              <a:rPr lang="ru-RU" sz="2900" b="1" smtClean="0"/>
            </a:br>
            <a:r>
              <a:rPr lang="ru-RU" sz="2900" b="1" smtClean="0"/>
              <a:t/>
            </a:r>
            <a:br>
              <a:rPr lang="ru-RU" sz="2900" b="1" smtClean="0"/>
            </a:br>
            <a:r>
              <a:rPr lang="ru-RU" sz="2900" b="1" smtClean="0"/>
              <a:t>Технология: Учебник, рабочая тетрадь: </a:t>
            </a:r>
            <a:br>
              <a:rPr lang="ru-RU" sz="2900" b="1" smtClean="0"/>
            </a:br>
            <a:r>
              <a:rPr lang="ru-RU" sz="2900" smtClean="0"/>
              <a:t>Роговцева Н. И., Богданова Н. В., Фрейтаг И. П.</a:t>
            </a:r>
            <a:br>
              <a:rPr lang="ru-RU" sz="2900" smtClean="0"/>
            </a:br>
            <a:r>
              <a:rPr lang="ru-RU" sz="3800" smtClean="0"/>
              <a:t/>
            </a:r>
            <a:br>
              <a:rPr lang="ru-RU" sz="3800" smtClean="0"/>
            </a:br>
            <a:endParaRPr lang="ru-RU" sz="3800" smtClean="0"/>
          </a:p>
        </p:txBody>
      </p:sp>
      <p:sp>
        <p:nvSpPr>
          <p:cNvPr id="23555" name="Rectangle 9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4356100" y="1412875"/>
            <a:ext cx="4787900" cy="5184775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1800" smtClean="0"/>
              <a:t>Основная задача предмета «Технология» - создание условий для приобретения учащимися опыта проектной деятельности от замысла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1800" smtClean="0"/>
              <a:t>     до презентации изделия, овладения приёмами работы с бумагой, пластилином и природными материалами, конструктором. Такой подход позволяет сформировать у младших школьников регулятивные универсальные действия, личностные качества (аккуратность, внимательность, готовность прийти на помощь и т. д.), коммуникативные умения (работать в паре, группе), умения работать с информацией и осваивать элементарные приёмы работы на компьютере. </a:t>
            </a:r>
          </a:p>
          <a:p>
            <a:pPr eaLnBrk="1" hangingPunct="1">
              <a:lnSpc>
                <a:spcPct val="80000"/>
              </a:lnSpc>
            </a:pPr>
            <a:r>
              <a:rPr lang="ru-RU" sz="1800" b="1" smtClean="0"/>
              <a:t>В рабочих тетрадях</a:t>
            </a:r>
            <a:r>
              <a:rPr lang="ru-RU" sz="1800" smtClean="0"/>
              <a:t> содержатся шаблоны для изделий, разрезные карточки, чертежи, технологические карты и дополнительный материал. </a:t>
            </a:r>
          </a:p>
        </p:txBody>
      </p:sp>
      <p:pic>
        <p:nvPicPr>
          <p:cNvPr id="23556" name="Picture 5" descr="Attachmen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188" y="1484313"/>
            <a:ext cx="2181225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7" name="Picture 7" descr="Attachmen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35150" y="3644900"/>
            <a:ext cx="21717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Прямоугольник 1"/>
          <p:cNvSpPr>
            <a:spLocks noChangeArrowheads="1"/>
          </p:cNvSpPr>
          <p:nvPr/>
        </p:nvSpPr>
        <p:spPr bwMode="auto">
          <a:xfrm>
            <a:off x="971550" y="1773238"/>
            <a:ext cx="5886450" cy="3846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 i="1">
                <a:latin typeface="Monotype Corsiva" pitchFamily="66" charset="0"/>
              </a:rPr>
              <a:t>«Школа России»</a:t>
            </a:r>
            <a:r>
              <a:rPr lang="ru-RU"/>
              <a:t> — наиболее известный и востребованный в России комплект для начальной школы.</a:t>
            </a:r>
          </a:p>
          <a:p>
            <a:r>
              <a:rPr lang="ru-RU"/>
              <a:t> </a:t>
            </a:r>
          </a:p>
          <a:p>
            <a:r>
              <a:rPr lang="ru-RU"/>
              <a:t>Комплект </a:t>
            </a:r>
            <a:r>
              <a:rPr lang="ru-RU" b="1" i="1"/>
              <a:t>«Школа России»</a:t>
            </a:r>
            <a:r>
              <a:rPr lang="en-US" b="1"/>
              <a:t> </a:t>
            </a:r>
            <a:r>
              <a:rPr lang="ru-RU"/>
              <a:t>существует </a:t>
            </a:r>
            <a:r>
              <a:rPr lang="ru-RU" b="1" i="1"/>
              <a:t>c 2001 года</a:t>
            </a:r>
            <a:r>
              <a:rPr lang="ru-RU"/>
              <a:t> и включает завершенные линии учебников по всем предметам начального образования. </a:t>
            </a:r>
            <a:endParaRPr lang="en-US"/>
          </a:p>
          <a:p>
            <a:r>
              <a:rPr lang="ru-RU"/>
              <a:t>Приведен в соответствие с новыми требованиями к начальному образованию. </a:t>
            </a:r>
            <a:endParaRPr lang="en-US"/>
          </a:p>
          <a:p>
            <a:r>
              <a:rPr lang="ru-RU"/>
              <a:t>Гарантирует достижение высоких результатов обучения. Направлен на развитие личности ребенка. </a:t>
            </a:r>
            <a:endParaRPr lang="en-US"/>
          </a:p>
          <a:p>
            <a:r>
              <a:rPr lang="ru-RU"/>
              <a:t>Организует различные виды деятельности школьника. </a:t>
            </a:r>
          </a:p>
        </p:txBody>
      </p:sp>
      <p:pic>
        <p:nvPicPr>
          <p:cNvPr id="4099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0225" y="115888"/>
            <a:ext cx="8083550" cy="172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sz="2900" smtClean="0"/>
              <a:t/>
            </a:r>
            <a:br>
              <a:rPr lang="ru-RU" sz="2900" smtClean="0"/>
            </a:br>
            <a:r>
              <a:rPr lang="ru-RU" sz="2900" smtClean="0"/>
              <a:t/>
            </a:r>
            <a:br>
              <a:rPr lang="ru-RU" sz="2900" smtClean="0"/>
            </a:br>
            <a:r>
              <a:rPr lang="ru-RU" sz="2900" smtClean="0"/>
              <a:t/>
            </a:r>
            <a:br>
              <a:rPr lang="ru-RU" sz="2900" smtClean="0"/>
            </a:br>
            <a:r>
              <a:rPr lang="ru-RU" sz="2500" b="1" smtClean="0"/>
              <a:t>Музыка: Учебник, рабочая тетрадь</a:t>
            </a:r>
            <a:r>
              <a:rPr lang="ru-RU" sz="2900" b="1" smtClean="0"/>
              <a:t/>
            </a:r>
            <a:br>
              <a:rPr lang="ru-RU" sz="2900" b="1" smtClean="0"/>
            </a:br>
            <a:r>
              <a:rPr lang="ru-RU" sz="2900" b="1" smtClean="0"/>
              <a:t> </a:t>
            </a:r>
            <a:r>
              <a:rPr lang="ru-RU" sz="2500" b="1" smtClean="0"/>
              <a:t> </a:t>
            </a:r>
            <a:r>
              <a:rPr lang="ru-RU" sz="2500" smtClean="0"/>
              <a:t>Критская Е. Д., Сергеева Г. П Шмагина</a:t>
            </a:r>
            <a:r>
              <a:rPr lang="ru-RU" sz="2900" smtClean="0"/>
              <a:t> </a:t>
            </a:r>
            <a:r>
              <a:rPr lang="ru-RU" sz="2500" smtClean="0"/>
              <a:t>Т. С.</a:t>
            </a:r>
            <a:r>
              <a:rPr lang="ru-RU" sz="2900" b="1" smtClean="0"/>
              <a:t> </a:t>
            </a:r>
            <a:r>
              <a:rPr lang="ru-RU" sz="3800" b="1" smtClean="0"/>
              <a:t/>
            </a:r>
            <a:br>
              <a:rPr lang="ru-RU" sz="3800" b="1" smtClean="0"/>
            </a:br>
            <a:r>
              <a:rPr lang="ru-RU" sz="2500" smtClean="0"/>
              <a:t/>
            </a:r>
            <a:br>
              <a:rPr lang="ru-RU" sz="2500" smtClean="0"/>
            </a:br>
            <a:endParaRPr lang="ru-RU" sz="2500" smtClean="0"/>
          </a:p>
        </p:txBody>
      </p:sp>
      <p:sp>
        <p:nvSpPr>
          <p:cNvPr id="24579" name="Rectangle 11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5105400" y="1916113"/>
            <a:ext cx="3787775" cy="4525962"/>
          </a:xfrm>
        </p:spPr>
        <p:txBody>
          <a:bodyPr/>
          <a:lstStyle/>
          <a:p>
            <a:pPr eaLnBrk="1" hangingPunct="1"/>
            <a:r>
              <a:rPr lang="ru-RU" smtClean="0"/>
              <a:t>Дети изучают первую славянскую азбуку, созданную Кириллом и Мефодием. </a:t>
            </a:r>
          </a:p>
          <a:p>
            <a:pPr eaLnBrk="1" hangingPunct="1"/>
            <a:r>
              <a:rPr lang="ru-RU" smtClean="0"/>
              <a:t>знакомство с русскими народными инструментами, русским фольклором.  </a:t>
            </a:r>
          </a:p>
        </p:txBody>
      </p:sp>
      <p:pic>
        <p:nvPicPr>
          <p:cNvPr id="24580" name="Picture 5" descr="Attachmen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750" y="1700213"/>
            <a:ext cx="203835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1" name="Picture 7" descr="Attachmen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87675" y="1773238"/>
            <a:ext cx="2152650" cy="268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2" name="Picture 9" descr="Attachment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35150" y="4652963"/>
            <a:ext cx="1924050" cy="192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sz="2600" b="1" smtClean="0"/>
              <a:t>Неменская Л.А. Изобразительное искусство. </a:t>
            </a:r>
            <a:br>
              <a:rPr lang="ru-RU" sz="2600" b="1" smtClean="0"/>
            </a:br>
            <a:endParaRPr lang="ru-RU" sz="2600" b="1" smtClean="0"/>
          </a:p>
        </p:txBody>
      </p:sp>
      <p:sp>
        <p:nvSpPr>
          <p:cNvPr id="25603" name="Rectangle 7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4140200" y="1341438"/>
            <a:ext cx="5003800" cy="5113337"/>
          </a:xfrm>
        </p:spPr>
        <p:txBody>
          <a:bodyPr/>
          <a:lstStyle/>
          <a:p>
            <a:pPr eaLnBrk="1" hangingPunct="1"/>
            <a:r>
              <a:rPr lang="ru-RU" sz="3200" smtClean="0"/>
              <a:t>По темам даётся система творческих заданий для развития художественного мышления,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3200" smtClean="0"/>
              <a:t>   наблюдательности 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3200" smtClean="0"/>
              <a:t>   и воображения</a:t>
            </a:r>
          </a:p>
          <a:p>
            <a:pPr eaLnBrk="1" hangingPunct="1"/>
            <a:endParaRPr lang="ru-RU" sz="2400" smtClean="0"/>
          </a:p>
        </p:txBody>
      </p:sp>
      <p:pic>
        <p:nvPicPr>
          <p:cNvPr id="25604" name="Picture 5" descr="Attachmen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650" y="1484313"/>
            <a:ext cx="3313113" cy="496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900" b="1" smtClean="0"/>
              <a:t>В. И. Лях Физическая культура: Учебник: 1-4 классы</a:t>
            </a:r>
            <a:br>
              <a:rPr lang="ru-RU" sz="2900" b="1" smtClean="0"/>
            </a:br>
            <a:endParaRPr lang="ru-RU" sz="2900" b="1" smtClean="0"/>
          </a:p>
        </p:txBody>
      </p:sp>
      <p:sp>
        <p:nvSpPr>
          <p:cNvPr id="26627" name="Rectangle 6"/>
          <p:cNvSpPr>
            <a:spLocks noGrp="1" noChangeArrowheads="1"/>
          </p:cNvSpPr>
          <p:nvPr>
            <p:ph type="body" sz="half" idx="1"/>
          </p:nvPr>
        </p:nvSpPr>
        <p:spPr>
          <a:xfrm>
            <a:off x="914400" y="1600200"/>
            <a:ext cx="3816350" cy="4530725"/>
          </a:xfrm>
        </p:spPr>
        <p:txBody>
          <a:bodyPr/>
          <a:lstStyle/>
          <a:p>
            <a:pPr eaLnBrk="1" hangingPunct="1"/>
            <a:endParaRPr lang="ru-RU" sz="2400" smtClean="0"/>
          </a:p>
        </p:txBody>
      </p:sp>
      <p:sp>
        <p:nvSpPr>
          <p:cNvPr id="26628" name="Rectangle 7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1196975"/>
            <a:ext cx="4038600" cy="5256213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1800" smtClean="0"/>
              <a:t>Все разделы учебника формируют личностный смысл учения, поскольку младшие школьники любят говорить о себе, и слова «Я», «Моё» являются для них основными факторами общения. </a:t>
            </a:r>
          </a:p>
          <a:p>
            <a:pPr eaLnBrk="1" hangingPunct="1">
              <a:lnSpc>
                <a:spcPct val="80000"/>
              </a:lnSpc>
            </a:pPr>
            <a:r>
              <a:rPr lang="ru-RU" sz="1800" smtClean="0"/>
              <a:t>Например, прочти и объясни основы правильного поведения,</a:t>
            </a:r>
          </a:p>
          <a:p>
            <a:pPr eaLnBrk="1" hangingPunct="1">
              <a:lnSpc>
                <a:spcPct val="80000"/>
              </a:lnSpc>
            </a:pPr>
            <a:r>
              <a:rPr lang="ru-RU" sz="1800" smtClean="0"/>
              <a:t> осанки, </a:t>
            </a:r>
          </a:p>
          <a:p>
            <a:pPr eaLnBrk="1" hangingPunct="1">
              <a:lnSpc>
                <a:spcPct val="80000"/>
              </a:lnSpc>
            </a:pPr>
            <a:r>
              <a:rPr lang="ru-RU" sz="1800" smtClean="0"/>
              <a:t>первой помощи при травмах, </a:t>
            </a:r>
          </a:p>
          <a:p>
            <a:pPr eaLnBrk="1" hangingPunct="1">
              <a:lnSpc>
                <a:spcPct val="80000"/>
              </a:lnSpc>
            </a:pPr>
            <a:r>
              <a:rPr lang="ru-RU" sz="1800" smtClean="0"/>
              <a:t>о спортивной одежде и обуви;</a:t>
            </a:r>
          </a:p>
          <a:p>
            <a:pPr eaLnBrk="1" hangingPunct="1">
              <a:lnSpc>
                <a:spcPct val="80000"/>
              </a:lnSpc>
            </a:pPr>
            <a:r>
              <a:rPr lang="ru-RU" sz="1800" smtClean="0"/>
              <a:t>о продуктах питания и необходимом питьевом режиме  и др.</a:t>
            </a:r>
          </a:p>
        </p:txBody>
      </p:sp>
      <p:pic>
        <p:nvPicPr>
          <p:cNvPr id="26629" name="Picture 5" descr="Attachmen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288" y="1196975"/>
            <a:ext cx="4032250" cy="511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4" descr="78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000625"/>
            <a:ext cx="9144000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2469" name="Picture 5" descr="SO00858_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292600"/>
            <a:ext cx="2087563" cy="256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2" name="WordArt 6"/>
          <p:cNvSpPr>
            <a:spLocks noChangeArrowheads="1" noChangeShapeType="1" noTextEdit="1"/>
          </p:cNvSpPr>
          <p:nvPr/>
        </p:nvSpPr>
        <p:spPr bwMode="auto">
          <a:xfrm>
            <a:off x="827088" y="260350"/>
            <a:ext cx="7613650" cy="4321175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28069"/>
              </a:avLst>
            </a:prstTxWarp>
          </a:bodyPr>
          <a:lstStyle/>
          <a:p>
            <a:pPr algn="ctr"/>
            <a:r>
              <a:rPr lang="ru-RU" sz="6600" b="1" i="1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Желаем успехов </a:t>
            </a:r>
          </a:p>
          <a:p>
            <a:pPr algn="ctr"/>
            <a:r>
              <a:rPr lang="ru-RU" sz="6600" b="1" i="1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в учении!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624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624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Прямоугольник 1"/>
          <p:cNvSpPr>
            <a:spLocks noChangeArrowheads="1"/>
          </p:cNvSpPr>
          <p:nvPr/>
        </p:nvSpPr>
        <p:spPr bwMode="auto">
          <a:xfrm>
            <a:off x="539750" y="2792413"/>
            <a:ext cx="6318250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80000"/>
              </a:lnSpc>
            </a:pPr>
            <a:r>
              <a:rPr lang="ru-RU"/>
              <a:t>Главная  </a:t>
            </a:r>
            <a:r>
              <a:rPr lang="ru-RU" sz="2400" b="1" i="1">
                <a:latin typeface="Monotype Corsiva" pitchFamily="66" charset="0"/>
              </a:rPr>
              <a:t>идея</a:t>
            </a:r>
            <a:r>
              <a:rPr lang="ru-RU" sz="2400" b="1">
                <a:latin typeface="Monotype Corsiva" pitchFamily="66" charset="0"/>
              </a:rPr>
              <a:t> </a:t>
            </a:r>
            <a:r>
              <a:rPr lang="ru-RU"/>
              <a:t> комплекта -  </a:t>
            </a:r>
            <a:r>
              <a:rPr lang="ru-RU" b="1" i="1" u="sng"/>
              <a:t>школа России должна стать школой духовно-нравственного развития. Именно такая школа будет достойна России. </a:t>
            </a:r>
            <a:endParaRPr lang="ru-RU" b="1"/>
          </a:p>
        </p:txBody>
      </p:sp>
      <p:sp>
        <p:nvSpPr>
          <p:cNvPr id="5123" name="Прямоугольник 2"/>
          <p:cNvSpPr>
            <a:spLocks noChangeArrowheads="1"/>
          </p:cNvSpPr>
          <p:nvPr/>
        </p:nvSpPr>
        <p:spPr bwMode="auto">
          <a:xfrm>
            <a:off x="539750" y="4200525"/>
            <a:ext cx="6902450" cy="147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Для достижения целей развития личности  необходимо  строить обучение на основе постоянного пробуждения и поддержки творческого начала в ребенке.  При организации работы предпочтение отдается проблемно-поисковому подходу. </a:t>
            </a:r>
          </a:p>
        </p:txBody>
      </p:sp>
      <p:pic>
        <p:nvPicPr>
          <p:cNvPr id="512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0225" y="115888"/>
            <a:ext cx="8083550" cy="172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Прямоугольник 1"/>
          <p:cNvSpPr>
            <a:spLocks noChangeArrowheads="1"/>
          </p:cNvSpPr>
          <p:nvPr/>
        </p:nvSpPr>
        <p:spPr bwMode="auto">
          <a:xfrm>
            <a:off x="684213" y="1628775"/>
            <a:ext cx="6173787" cy="301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latin typeface="Monotype Corsiva" pitchFamily="66" charset="0"/>
              </a:rPr>
              <a:t>«Школа России»</a:t>
            </a:r>
            <a:r>
              <a:rPr lang="ru-RU"/>
              <a:t> — </a:t>
            </a:r>
          </a:p>
          <a:p>
            <a:r>
              <a:rPr lang="ru-RU"/>
              <a:t>постоянно обновляющийся </a:t>
            </a:r>
          </a:p>
          <a:p>
            <a:r>
              <a:rPr lang="ru-RU"/>
              <a:t>современный комплект.</a:t>
            </a:r>
            <a:br>
              <a:rPr lang="ru-RU"/>
            </a:br>
            <a:endParaRPr lang="ru-RU"/>
          </a:p>
          <a:p>
            <a:endParaRPr lang="ru-RU"/>
          </a:p>
          <a:p>
            <a:pPr algn="ctr"/>
            <a:r>
              <a:rPr lang="ru-RU" i="1"/>
              <a:t>Его характеризует:</a:t>
            </a:r>
          </a:p>
          <a:p>
            <a:r>
              <a:rPr lang="ru-RU"/>
              <a:t>бережное сохранение лучших </a:t>
            </a:r>
            <a:r>
              <a:rPr lang="ru-RU" sz="2000" b="1">
                <a:latin typeface="Monotype Corsiva" pitchFamily="66" charset="0"/>
              </a:rPr>
              <a:t>традиций</a:t>
            </a:r>
            <a:r>
              <a:rPr lang="ru-RU"/>
              <a:t> российской школы; </a:t>
            </a:r>
          </a:p>
          <a:p>
            <a:r>
              <a:rPr lang="ru-RU"/>
              <a:t>реальные возможности </a:t>
            </a:r>
            <a:r>
              <a:rPr lang="ru-RU" sz="2000" b="1">
                <a:latin typeface="Monotype Corsiva" pitchFamily="66" charset="0"/>
              </a:rPr>
              <a:t>личностного развити</a:t>
            </a:r>
            <a:r>
              <a:rPr lang="ru-RU" sz="2000">
                <a:latin typeface="Monotype Corsiva" pitchFamily="66" charset="0"/>
              </a:rPr>
              <a:t>я</a:t>
            </a:r>
            <a:r>
              <a:rPr lang="ru-RU"/>
              <a:t> ребенка; </a:t>
            </a:r>
          </a:p>
          <a:p>
            <a:r>
              <a:rPr lang="ru-RU"/>
              <a:t>открытость новым педагогическим подходам. </a:t>
            </a:r>
          </a:p>
        </p:txBody>
      </p:sp>
      <p:pic>
        <p:nvPicPr>
          <p:cNvPr id="614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0225" y="115888"/>
            <a:ext cx="8083550" cy="172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Прямоугольник 1"/>
          <p:cNvSpPr>
            <a:spLocks noChangeArrowheads="1"/>
          </p:cNvSpPr>
          <p:nvPr/>
        </p:nvSpPr>
        <p:spPr bwMode="auto">
          <a:xfrm>
            <a:off x="1116013" y="2636838"/>
            <a:ext cx="6246812" cy="2973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90000"/>
              </a:lnSpc>
            </a:pPr>
            <a:r>
              <a:rPr lang="ru-RU" b="1"/>
              <a:t>Комплект </a:t>
            </a:r>
            <a:r>
              <a:rPr lang="ru-RU" sz="2800" b="1">
                <a:latin typeface="Monotype Corsiva" pitchFamily="66" charset="0"/>
              </a:rPr>
              <a:t>«Школа России»</a:t>
            </a:r>
            <a:r>
              <a:rPr lang="ru-RU" b="1"/>
              <a:t> </a:t>
            </a:r>
            <a:r>
              <a:rPr lang="ru-RU"/>
              <a:t>учитывает изменения, предусмотренные </a:t>
            </a:r>
            <a:r>
              <a:rPr lang="ru-RU" b="1"/>
              <a:t>стандартом Второго поколения</a:t>
            </a:r>
            <a:r>
              <a:rPr lang="ru-RU"/>
              <a:t>:</a:t>
            </a:r>
          </a:p>
          <a:p>
            <a:pPr>
              <a:lnSpc>
                <a:spcPct val="90000"/>
              </a:lnSpc>
            </a:pPr>
            <a:r>
              <a:rPr lang="ru-RU" b="1"/>
              <a:t>личностно- и ценностноориентирован</a:t>
            </a:r>
            <a:r>
              <a:rPr lang="ru-RU"/>
              <a:t>; </a:t>
            </a:r>
          </a:p>
          <a:p>
            <a:pPr>
              <a:lnSpc>
                <a:spcPct val="90000"/>
              </a:lnSpc>
            </a:pPr>
            <a:r>
              <a:rPr lang="ru-RU"/>
              <a:t>обеспечивает </a:t>
            </a:r>
            <a:r>
              <a:rPr lang="ru-RU" b="1"/>
              <a:t>успешность</a:t>
            </a:r>
            <a:r>
              <a:rPr lang="ru-RU"/>
              <a:t> ребенка в школе и за ее пределами; </a:t>
            </a:r>
          </a:p>
          <a:p>
            <a:pPr>
              <a:lnSpc>
                <a:spcPct val="90000"/>
              </a:lnSpc>
            </a:pPr>
            <a:r>
              <a:rPr lang="ru-RU"/>
              <a:t>предусматривает формирование </a:t>
            </a:r>
            <a:r>
              <a:rPr lang="ru-RU" b="1"/>
              <a:t>универсальных учебных действий</a:t>
            </a:r>
            <a:r>
              <a:rPr lang="ru-RU"/>
              <a:t>; </a:t>
            </a:r>
          </a:p>
          <a:p>
            <a:pPr>
              <a:lnSpc>
                <a:spcPct val="90000"/>
              </a:lnSpc>
            </a:pPr>
            <a:r>
              <a:rPr lang="ru-RU" b="1"/>
              <a:t>практикоориентирован</a:t>
            </a:r>
            <a:r>
              <a:rPr lang="ru-RU"/>
              <a:t>; </a:t>
            </a:r>
          </a:p>
          <a:p>
            <a:pPr>
              <a:lnSpc>
                <a:spcPct val="90000"/>
              </a:lnSpc>
            </a:pPr>
            <a:r>
              <a:rPr lang="ru-RU"/>
              <a:t>направлен на развитие умения детей </a:t>
            </a:r>
            <a:r>
              <a:rPr lang="ru-RU" b="1"/>
              <a:t>общаться</a:t>
            </a:r>
            <a:r>
              <a:rPr lang="ru-RU"/>
              <a:t>; </a:t>
            </a:r>
          </a:p>
          <a:p>
            <a:pPr>
              <a:lnSpc>
                <a:spcPct val="90000"/>
              </a:lnSpc>
            </a:pPr>
            <a:r>
              <a:rPr lang="ru-RU"/>
              <a:t>поддерживает совместную деятельность школы и семьи. </a:t>
            </a:r>
          </a:p>
        </p:txBody>
      </p:sp>
      <p:pic>
        <p:nvPicPr>
          <p:cNvPr id="7171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0225" y="115888"/>
            <a:ext cx="8083550" cy="172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194" name="Object 4"/>
          <p:cNvGraphicFramePr>
            <a:graphicFrameLocks noChangeAspect="1"/>
          </p:cNvGraphicFramePr>
          <p:nvPr/>
        </p:nvGraphicFramePr>
        <p:xfrm>
          <a:off x="0" y="0"/>
          <a:ext cx="2857500" cy="1831975"/>
        </p:xfrm>
        <a:graphic>
          <a:graphicData uri="http://schemas.openxmlformats.org/presentationml/2006/ole">
            <p:oleObj spid="_x0000_s8194" name="Фотография Photo Editor" r:id="rId3" imgW="2257740" imgH="1448002" progId="MSPhotoEd.3">
              <p:embed/>
            </p:oleObj>
          </a:graphicData>
        </a:graphic>
      </p:graphicFrame>
      <p:sp>
        <p:nvSpPr>
          <p:cNvPr id="8195" name="Rectangle 5"/>
          <p:cNvSpPr>
            <a:spLocks noChangeArrowheads="1"/>
          </p:cNvSpPr>
          <p:nvPr/>
        </p:nvSpPr>
        <p:spPr bwMode="auto">
          <a:xfrm>
            <a:off x="1908175" y="1844675"/>
            <a:ext cx="5759450" cy="374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ru-RU" sz="2400"/>
              <a:t>Учебники комплекта</a:t>
            </a:r>
          </a:p>
          <a:p>
            <a:pPr algn="ctr"/>
            <a:r>
              <a:rPr lang="ru-RU" sz="2400"/>
              <a:t>рекомендованы Министерством образования и науки РФ; </a:t>
            </a:r>
          </a:p>
          <a:p>
            <a:pPr algn="ctr"/>
            <a:r>
              <a:rPr lang="ru-RU" sz="2400"/>
              <a:t>отвечают требованиям действующего Государственного стандарта начального общего образования; </a:t>
            </a:r>
          </a:p>
          <a:p>
            <a:pPr algn="ctr"/>
            <a:r>
              <a:rPr lang="ru-RU" sz="2400"/>
              <a:t>обеспечивают преемственность с дошкольным и основным общим образованием. </a:t>
            </a:r>
          </a:p>
          <a:p>
            <a:pPr algn="ctr" eaLnBrk="0" hangingPunct="0"/>
            <a:endParaRPr lang="ru-RU" sz="2400"/>
          </a:p>
        </p:txBody>
      </p:sp>
      <p:pic>
        <p:nvPicPr>
          <p:cNvPr id="8196" name="Picture 9" descr="Моро 1 класс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074234">
            <a:off x="7308850" y="4724400"/>
            <a:ext cx="1457325" cy="187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7" name="Picture 10" descr="natur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-586407">
            <a:off x="7667625" y="2492375"/>
            <a:ext cx="1289050" cy="172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8" name="Picture 12" descr="В. Г. Горецкий, В. А. Кирюшкин, А. Ф. Шанько, В. Д. Берестов Русская азбука. 1 класс">
            <a:hlinkClick r:id="rId6" action="ppaction://hlinksldjump" tooltip="В. Г. Горецкий, В. А. Кирюшкин, А. Ф. Шанько, В. Д. Берестов Русская азбука. 1 класс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-455641">
            <a:off x="179388" y="2492375"/>
            <a:ext cx="1568450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9" name="Picture 13" descr="В. Г. Горецкий, Н. А. Федосова Пропись к &quot;Русской азбуке&quot;. 1 класс. Часть 1">
            <a:hlinkClick r:id="rId6" action="ppaction://hlinksldjump" tooltip="В. Г. Горецкий, Н. А. Федосова Пропись к &quot;Русской азбуке&quot;. 1 класс. Часть 1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 rot="1261116">
            <a:off x="539750" y="4005263"/>
            <a:ext cx="1390650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0" name="Picture 14" descr="Литературное чтение. Родная речь. 1 класс. В 2 частях. Часть 2">
            <a:hlinkClick r:id="rId6" action="ppaction://hlinksldjump" tooltip="Литературное чтение. Родная речь. 1 класс. В 2 частях. Часть 2"/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 rot="733461">
            <a:off x="4067175" y="188913"/>
            <a:ext cx="1150938" cy="1512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1" name="Picture 16" descr="Shkola_Rossii_pure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140200" y="5300663"/>
            <a:ext cx="1041400" cy="137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8202" name="Object 17"/>
          <p:cNvGraphicFramePr>
            <a:graphicFrameLocks noChangeAspect="1"/>
          </p:cNvGraphicFramePr>
          <p:nvPr/>
        </p:nvGraphicFramePr>
        <p:xfrm>
          <a:off x="7740650" y="260350"/>
          <a:ext cx="1249363" cy="1644650"/>
        </p:xfrm>
        <a:graphic>
          <a:graphicData uri="http://schemas.openxmlformats.org/presentationml/2006/ole">
            <p:oleObj spid="_x0000_s8202" name="Фотография Photo Editor" r:id="rId11" imgW="2172003" imgH="2857899" progId="MSPhotoEd.3">
              <p:embed/>
            </p:oleObj>
          </a:graphicData>
        </a:graphic>
      </p:graphicFrame>
      <p:pic>
        <p:nvPicPr>
          <p:cNvPr id="8203" name="Picture 6" descr="russ1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 rot="-852601">
            <a:off x="6877050" y="188913"/>
            <a:ext cx="128270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371600" y="277813"/>
            <a:ext cx="7772400" cy="1143000"/>
          </a:xfrm>
        </p:spPr>
        <p:txBody>
          <a:bodyPr/>
          <a:lstStyle/>
          <a:p>
            <a:pPr algn="ctr" eaLnBrk="1" hangingPunct="1"/>
            <a:r>
              <a:rPr lang="ru-RU" sz="2400" b="1" smtClean="0"/>
              <a:t>Обучение грамоте и развитие речи</a:t>
            </a:r>
            <a:r>
              <a:rPr lang="ru-RU" sz="2400" smtClean="0"/>
              <a:t> </a:t>
            </a:r>
            <a:r>
              <a:rPr lang="ru-RU" sz="2400" b="1" smtClean="0"/>
              <a:t>Горецкий В.Г. Азбука. Учебник в 2 частях</a:t>
            </a:r>
            <a:br>
              <a:rPr lang="ru-RU" sz="2400" b="1" smtClean="0"/>
            </a:br>
            <a:endParaRPr lang="ru-RU" sz="2400" b="1" smtClean="0"/>
          </a:p>
        </p:txBody>
      </p:sp>
      <p:sp>
        <p:nvSpPr>
          <p:cNvPr id="9219" name="Rectangle 8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4572000" y="1125538"/>
            <a:ext cx="4321175" cy="5472112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1800" b="1" smtClean="0"/>
              <a:t>Методический аппарат учебников позволяет учителю на каждом уроке выстраивать систему работы как с не читающими, так и с уже читающими учениками. В содержание учебников включены задания для диагностики («Проверь себя»), а также материалы для проектной деятельности первоклассников. </a:t>
            </a:r>
          </a:p>
          <a:p>
            <a:pPr eaLnBrk="1" hangingPunct="1">
              <a:lnSpc>
                <a:spcPct val="80000"/>
              </a:lnSpc>
            </a:pPr>
            <a:r>
              <a:rPr lang="ru-RU" sz="2000" u="sng" smtClean="0"/>
              <a:t>Электронное приложение</a:t>
            </a:r>
            <a:r>
              <a:rPr lang="ru-RU" sz="2000" smtClean="0"/>
              <a:t> Основной элемент организации материала электронного приложения — электронная демонстрационная таблица с выделенными активными зонами. Каждая из выделенных активных зон содержит задания, анимации, интерактивные модели, схемы. </a:t>
            </a:r>
          </a:p>
        </p:txBody>
      </p:sp>
      <p:pic>
        <p:nvPicPr>
          <p:cNvPr id="9220" name="Picture 5" descr="Attachmen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1196975"/>
            <a:ext cx="200025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1" name="Picture 7" descr="Attachmen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68538" y="1268413"/>
            <a:ext cx="200025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2" name="Picture 10" descr="Attachment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2988" y="4076700"/>
            <a:ext cx="2449512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9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6011863" y="1600200"/>
            <a:ext cx="3132137" cy="4530725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2000" b="1" smtClean="0"/>
              <a:t>Иллюстративный материал помогает расширить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000" b="1" smtClean="0"/>
              <a:t>     и уточнить представления учащихся о мире, природе, обществе, обогатить и активизировать словарный запас детей, развить их творческое воображение.</a:t>
            </a:r>
            <a:r>
              <a:rPr lang="ru-RU" sz="2000" smtClean="0"/>
              <a:t> </a:t>
            </a:r>
          </a:p>
          <a:p>
            <a:pPr eaLnBrk="1" hangingPunct="1">
              <a:lnSpc>
                <a:spcPct val="80000"/>
              </a:lnSpc>
            </a:pPr>
            <a:endParaRPr lang="ru-RU" sz="1200" smtClean="0"/>
          </a:p>
        </p:txBody>
      </p:sp>
      <p:pic>
        <p:nvPicPr>
          <p:cNvPr id="10243" name="Picture 5" descr="Attachmen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260350"/>
            <a:ext cx="5724525" cy="604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371600" y="260350"/>
            <a:ext cx="7772400" cy="1143000"/>
          </a:xfrm>
        </p:spPr>
        <p:txBody>
          <a:bodyPr/>
          <a:lstStyle/>
          <a:p>
            <a:pPr algn="ctr" eaLnBrk="1" hangingPunct="1"/>
            <a:r>
              <a:rPr lang="ru-RU" sz="2400" b="1" smtClean="0"/>
              <a:t>Горецкий В.Г., Федосова Н.А, </a:t>
            </a:r>
            <a:br>
              <a:rPr lang="ru-RU" sz="2400" b="1" smtClean="0"/>
            </a:br>
            <a:r>
              <a:rPr lang="ru-RU" sz="2400" b="1" smtClean="0"/>
              <a:t>Прописи к "Русской азбуке" 1,2,3,4</a:t>
            </a:r>
            <a:br>
              <a:rPr lang="ru-RU" sz="2400" b="1" smtClean="0"/>
            </a:br>
            <a:endParaRPr lang="ru-RU" sz="2400" b="1" smtClean="0"/>
          </a:p>
        </p:txBody>
      </p:sp>
      <p:sp>
        <p:nvSpPr>
          <p:cNvPr id="11267" name="Rectangle 1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5327650" y="1600200"/>
            <a:ext cx="3636963" cy="4530725"/>
          </a:xfrm>
        </p:spPr>
        <p:txBody>
          <a:bodyPr/>
          <a:lstStyle/>
          <a:p>
            <a:pPr eaLnBrk="1" hangingPunct="1"/>
            <a:r>
              <a:rPr lang="ru-RU" sz="2400" smtClean="0"/>
              <a:t>В прописях представлена система работы по обучению письму, которая учитывает возрастные особенности первоклассников. Прописи содержат занимательный развивающий материал. </a:t>
            </a:r>
          </a:p>
        </p:txBody>
      </p:sp>
      <p:pic>
        <p:nvPicPr>
          <p:cNvPr id="11268" name="Picture 5" descr="Attachmen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750" y="1557338"/>
            <a:ext cx="1728788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9" name="Picture 7" descr="Attachmen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188" y="4005263"/>
            <a:ext cx="1657350" cy="2049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0" name="Picture 9" descr="Attachment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84438" y="1628775"/>
            <a:ext cx="1871662" cy="2160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1" name="Picture 11" descr="Attachment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700338" y="4005263"/>
            <a:ext cx="1584325" cy="2049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лои">
  <a:themeElements>
    <a:clrScheme name="Слои 6">
      <a:dk1>
        <a:srgbClr val="000000"/>
      </a:dk1>
      <a:lt1>
        <a:srgbClr val="FFFFE1"/>
      </a:lt1>
      <a:dk2>
        <a:srgbClr val="330033"/>
      </a:dk2>
      <a:lt2>
        <a:srgbClr val="330033"/>
      </a:lt2>
      <a:accent1>
        <a:srgbClr val="CCCC99"/>
      </a:accent1>
      <a:accent2>
        <a:srgbClr val="FF0000"/>
      </a:accent2>
      <a:accent3>
        <a:srgbClr val="FFFFEE"/>
      </a:accent3>
      <a:accent4>
        <a:srgbClr val="000000"/>
      </a:accent4>
      <a:accent5>
        <a:srgbClr val="E2E2CA"/>
      </a:accent5>
      <a:accent6>
        <a:srgbClr val="E70000"/>
      </a:accent6>
      <a:hlink>
        <a:srgbClr val="990033"/>
      </a:hlink>
      <a:folHlink>
        <a:srgbClr val="B2B2B2"/>
      </a:folHlink>
    </a:clrScheme>
    <a:fontScheme name="Слои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Слои 1">
        <a:dk1>
          <a:srgbClr val="993300"/>
        </a:dk1>
        <a:lt1>
          <a:srgbClr val="CCCCCC"/>
        </a:lt1>
        <a:dk2>
          <a:srgbClr val="000000"/>
        </a:dk2>
        <a:lt2>
          <a:srgbClr val="FFFFFF"/>
        </a:lt2>
        <a:accent1>
          <a:srgbClr val="576F2B"/>
        </a:accent1>
        <a:accent2>
          <a:srgbClr val="666699"/>
        </a:accent2>
        <a:accent3>
          <a:srgbClr val="AAAAAA"/>
        </a:accent3>
        <a:accent4>
          <a:srgbClr val="AEAEAE"/>
        </a:accent4>
        <a:accent5>
          <a:srgbClr val="B4BBAC"/>
        </a:accent5>
        <a:accent6>
          <a:srgbClr val="5C5C8A"/>
        </a:accent6>
        <a:hlink>
          <a:srgbClr val="99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лои 2">
        <a:dk1>
          <a:srgbClr val="993300"/>
        </a:dk1>
        <a:lt1>
          <a:srgbClr val="CCCCCC"/>
        </a:lt1>
        <a:dk2>
          <a:srgbClr val="330000"/>
        </a:dk2>
        <a:lt2>
          <a:srgbClr val="FFFFFF"/>
        </a:lt2>
        <a:accent1>
          <a:srgbClr val="996633"/>
        </a:accent1>
        <a:accent2>
          <a:srgbClr val="FF0000"/>
        </a:accent2>
        <a:accent3>
          <a:srgbClr val="ADAAAA"/>
        </a:accent3>
        <a:accent4>
          <a:srgbClr val="AEAEAE"/>
        </a:accent4>
        <a:accent5>
          <a:srgbClr val="CAB8AD"/>
        </a:accent5>
        <a:accent6>
          <a:srgbClr val="E70000"/>
        </a:accent6>
        <a:hlink>
          <a:srgbClr val="FF3300"/>
        </a:hlink>
        <a:folHlink>
          <a:srgbClr val="CC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лои 3">
        <a:dk1>
          <a:srgbClr val="79788A"/>
        </a:dk1>
        <a:lt1>
          <a:srgbClr val="FFFFFF"/>
        </a:lt1>
        <a:dk2>
          <a:srgbClr val="21203C"/>
        </a:dk2>
        <a:lt2>
          <a:srgbClr val="FFFFCC"/>
        </a:lt2>
        <a:accent1>
          <a:srgbClr val="476077"/>
        </a:accent1>
        <a:accent2>
          <a:srgbClr val="676C5A"/>
        </a:accent2>
        <a:accent3>
          <a:srgbClr val="ABABAF"/>
        </a:accent3>
        <a:accent4>
          <a:srgbClr val="DADADA"/>
        </a:accent4>
        <a:accent5>
          <a:srgbClr val="B1B6BD"/>
        </a:accent5>
        <a:accent6>
          <a:srgbClr val="5D6151"/>
        </a:accent6>
        <a:hlink>
          <a:srgbClr val="666699"/>
        </a:hlink>
        <a:folHlink>
          <a:srgbClr val="8CB0A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лои 4">
        <a:dk1>
          <a:srgbClr val="455B41"/>
        </a:dk1>
        <a:lt1>
          <a:srgbClr val="FFFFCC"/>
        </a:lt1>
        <a:dk2>
          <a:srgbClr val="79A994"/>
        </a:dk2>
        <a:lt2>
          <a:srgbClr val="FFFFCC"/>
        </a:lt2>
        <a:accent1>
          <a:srgbClr val="517087"/>
        </a:accent1>
        <a:accent2>
          <a:srgbClr val="666699"/>
        </a:accent2>
        <a:accent3>
          <a:srgbClr val="BED1C8"/>
        </a:accent3>
        <a:accent4>
          <a:srgbClr val="DADAAE"/>
        </a:accent4>
        <a:accent5>
          <a:srgbClr val="B3BBC3"/>
        </a:accent5>
        <a:accent6>
          <a:srgbClr val="5C5C8A"/>
        </a:accent6>
        <a:hlink>
          <a:srgbClr val="993300"/>
        </a:hlink>
        <a:folHlink>
          <a:srgbClr val="A4AF6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лои 5">
        <a:dk1>
          <a:srgbClr val="330000"/>
        </a:dk1>
        <a:lt1>
          <a:srgbClr val="FF9900"/>
        </a:lt1>
        <a:dk2>
          <a:srgbClr val="FFFFFF"/>
        </a:dk2>
        <a:lt2>
          <a:srgbClr val="8B3111"/>
        </a:lt2>
        <a:accent1>
          <a:srgbClr val="DD6D07"/>
        </a:accent1>
        <a:accent2>
          <a:srgbClr val="CC9900"/>
        </a:accent2>
        <a:accent3>
          <a:srgbClr val="FFCAAA"/>
        </a:accent3>
        <a:accent4>
          <a:srgbClr val="2A0000"/>
        </a:accent4>
        <a:accent5>
          <a:srgbClr val="EBBAAA"/>
        </a:accent5>
        <a:accent6>
          <a:srgbClr val="B98A00"/>
        </a:accent6>
        <a:hlink>
          <a:srgbClr val="CC330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ои 6">
        <a:dk1>
          <a:srgbClr val="000000"/>
        </a:dk1>
        <a:lt1>
          <a:srgbClr val="FFFFE1"/>
        </a:lt1>
        <a:dk2>
          <a:srgbClr val="330033"/>
        </a:dk2>
        <a:lt2>
          <a:srgbClr val="330033"/>
        </a:lt2>
        <a:accent1>
          <a:srgbClr val="CCCC99"/>
        </a:accent1>
        <a:accent2>
          <a:srgbClr val="FF0000"/>
        </a:accent2>
        <a:accent3>
          <a:srgbClr val="FFFFEE"/>
        </a:accent3>
        <a:accent4>
          <a:srgbClr val="000000"/>
        </a:accent4>
        <a:accent5>
          <a:srgbClr val="E2E2CA"/>
        </a:accent5>
        <a:accent6>
          <a:srgbClr val="E70000"/>
        </a:accent6>
        <a:hlink>
          <a:srgbClr val="9900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ои 7">
        <a:dk1>
          <a:srgbClr val="000000"/>
        </a:dk1>
        <a:lt1>
          <a:srgbClr val="FFFFFF"/>
        </a:lt1>
        <a:dk2>
          <a:srgbClr val="000000"/>
        </a:dk2>
        <a:lt2>
          <a:srgbClr val="891411"/>
        </a:lt2>
        <a:accent1>
          <a:srgbClr val="4F917E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B2C7C0"/>
        </a:accent5>
        <a:accent6>
          <a:srgbClr val="B98A00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ои 8">
        <a:dk1>
          <a:srgbClr val="000000"/>
        </a:dk1>
        <a:lt1>
          <a:srgbClr val="FFFFFF"/>
        </a:lt1>
        <a:dk2>
          <a:srgbClr val="CC0000"/>
        </a:dk2>
        <a:lt2>
          <a:srgbClr val="999966"/>
        </a:lt2>
        <a:accent1>
          <a:srgbClr val="CCCCCC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B9B95C"/>
        </a:accent6>
        <a:hlink>
          <a:srgbClr val="666699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ои 9">
        <a:dk1>
          <a:srgbClr val="000000"/>
        </a:dk1>
        <a:lt1>
          <a:srgbClr val="FFFFFF"/>
        </a:lt1>
        <a:dk2>
          <a:srgbClr val="FF0000"/>
        </a:dk2>
        <a:lt2>
          <a:srgbClr val="009999"/>
        </a:lt2>
        <a:accent1>
          <a:srgbClr val="C7B505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E0D7AA"/>
        </a:accent5>
        <a:accent6>
          <a:srgbClr val="E7E75C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ои 10">
        <a:dk1>
          <a:srgbClr val="000000"/>
        </a:dk1>
        <a:lt1>
          <a:srgbClr val="FFFFFF"/>
        </a:lt1>
        <a:dk2>
          <a:srgbClr val="660033"/>
        </a:dk2>
        <a:lt2>
          <a:srgbClr val="666699"/>
        </a:lt2>
        <a:accent1>
          <a:srgbClr val="95A3D1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C8CEE5"/>
        </a:accent5>
        <a:accent6>
          <a:srgbClr val="E7E75C"/>
        </a:accent6>
        <a:hlink>
          <a:srgbClr val="5A84D8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Layers</Template>
  <TotalTime>181</TotalTime>
  <Words>731</Words>
  <Application>Microsoft Office PowerPoint</Application>
  <PresentationFormat>Экран (4:3)</PresentationFormat>
  <Paragraphs>74</Paragraphs>
  <Slides>23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30" baseType="lpstr">
      <vt:lpstr>Arial</vt:lpstr>
      <vt:lpstr>Times New Roman</vt:lpstr>
      <vt:lpstr>Wingdings</vt:lpstr>
      <vt:lpstr>Calibri</vt:lpstr>
      <vt:lpstr>Monotype Corsiva</vt:lpstr>
      <vt:lpstr>Слои</vt:lpstr>
      <vt:lpstr>Фотография Microsoft Photo Editor 3.0</vt:lpstr>
      <vt:lpstr>УМК  «Школа России» </vt:lpstr>
      <vt:lpstr>Слайд 2</vt:lpstr>
      <vt:lpstr>Слайд 3</vt:lpstr>
      <vt:lpstr>Слайд 4</vt:lpstr>
      <vt:lpstr>Слайд 5</vt:lpstr>
      <vt:lpstr>Слайд 6</vt:lpstr>
      <vt:lpstr>Обучение грамоте и развитие речи Горецкий В.Г. Азбука. Учебник в 2 частях </vt:lpstr>
      <vt:lpstr>Слайд 8</vt:lpstr>
      <vt:lpstr>Горецкий В.Г., Федосова Н.А,  Прописи к "Русской азбуке" 1,2,3,4 </vt:lpstr>
      <vt:lpstr>Слайд 10</vt:lpstr>
      <vt:lpstr> Литературное чтение: Учебник в 2 частях  Климанова Л. Ф., Горецкий В. Г.,Голованова М. В. </vt:lpstr>
      <vt:lpstr>Бойкина М. В., Виноградская Л. А. Литературное чтение: Рабочая тетрадь </vt:lpstr>
      <vt:lpstr> Математика: Учебник в 2 частях  Моро М.И., Волкова С.И., Степанова С.В. и др.  </vt:lpstr>
      <vt:lpstr>Математика 1 класс</vt:lpstr>
      <vt:lpstr> Окружающий мир: Учебник: 1 класс  Плешаков А.А.</vt:lpstr>
      <vt:lpstr>Плешаков А.А. Окружающий мир:  Рабочая тетрадь в 2 частях   </vt:lpstr>
      <vt:lpstr>Слайд 17</vt:lpstr>
      <vt:lpstr>Методическое сопровождение курса «Окружающий мир»</vt:lpstr>
      <vt:lpstr>  Технология: Учебник, рабочая тетрадь:  Роговцева Н. И., Богданова Н. В., Фрейтаг И. П.  </vt:lpstr>
      <vt:lpstr>   Музыка: Учебник, рабочая тетрадь   Критская Е. Д., Сергеева Г. П Шмагина Т. С.   </vt:lpstr>
      <vt:lpstr>Неменская Л.А. Изобразительное искусство.  </vt:lpstr>
      <vt:lpstr>В. И. Лях Физическая культура: Учебник: 1-4 классы </vt:lpstr>
      <vt:lpstr>Слайд 23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Обучение грамоте и развитие речи</dc:title>
  <dc:creator>Елена Генадьевна</dc:creator>
  <cp:lastModifiedBy>Пользователь Windows</cp:lastModifiedBy>
  <cp:revision>16</cp:revision>
  <dcterms:created xsi:type="dcterms:W3CDTF">2011-03-17T08:44:12Z</dcterms:created>
  <dcterms:modified xsi:type="dcterms:W3CDTF">2019-05-18T11:58:30Z</dcterms:modified>
</cp:coreProperties>
</file>