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2" r:id="rId5"/>
    <p:sldId id="261" r:id="rId6"/>
    <p:sldId id="260" r:id="rId7"/>
    <p:sldId id="259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8F4CD-7A97-43DD-AC88-047B25C3892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EF8F-07B7-4AB7-B708-93896AAEA21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8F4CD-7A97-43DD-AC88-047B25C3892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EF8F-07B7-4AB7-B708-93896AAEA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8F4CD-7A97-43DD-AC88-047B25C3892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EF8F-07B7-4AB7-B708-93896AAEA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8F4CD-7A97-43DD-AC88-047B25C3892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EF8F-07B7-4AB7-B708-93896AAEA2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8F4CD-7A97-43DD-AC88-047B25C3892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EF8F-07B7-4AB7-B708-93896AAEA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8F4CD-7A97-43DD-AC88-047B25C3892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EF8F-07B7-4AB7-B708-93896AAEA21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8F4CD-7A97-43DD-AC88-047B25C3892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EF8F-07B7-4AB7-B708-93896AAEA21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8F4CD-7A97-43DD-AC88-047B25C3892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EF8F-07B7-4AB7-B708-93896AAEA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8F4CD-7A97-43DD-AC88-047B25C3892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EF8F-07B7-4AB7-B708-93896AAEA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8F4CD-7A97-43DD-AC88-047B25C3892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EF8F-07B7-4AB7-B708-93896AAEA2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8F4CD-7A97-43DD-AC88-047B25C3892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4EF8F-07B7-4AB7-B708-93896AAEA21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F8F4CD-7A97-43DD-AC88-047B25C38929}" type="datetimeFigureOut">
              <a:rPr lang="ru-RU" smtClean="0"/>
              <a:t>15.05.2017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7B4EF8F-07B7-4AB7-B708-93896AAEA2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84784"/>
            <a:ext cx="8712968" cy="5256583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6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сберегающие технологии на уроках физической культуры.</a:t>
            </a:r>
            <a:endParaRPr lang="ru-RU" sz="66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55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328498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задача учителя физической культуры – сохранение и укрепление здоровья подрастающего поколения. Своими действиями учитель физической культуры может разрушить молодой, растущий организм, а может и превратить из слабого, болезненного человечка в полноценного, здорового гражданина своей страны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127" y="3212976"/>
            <a:ext cx="70485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812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476672"/>
            <a:ext cx="8784976" cy="612068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о сохранении здоровья учащихся в школе на сегодняшний день стоит очень остро. Медики отмечают тенденцию к увеличению числа учеников, имеющих различные функциональные отклонения, хронические заболевания. Тем не менее, в учебном плане есть только один предмет, который может в определённой мере компенсировать отрицательное влияние интенсификации учебного процесса: возрастание гиподинамии, снижение двигательной активности учащихся, – это предмет “Физическая культура”.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42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784975" cy="633670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b="1" i="1" dirty="0">
                <a:solidFill>
                  <a:schemeClr val="tx1"/>
                </a:solidFill>
              </a:rPr>
              <a:t>Поэтому перед каждым учителем физической культуры возникают вопросы:</a:t>
            </a:r>
          </a:p>
          <a:p>
            <a:endParaRPr lang="ru-RU" b="1" i="1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-Как организовать деятельность школьников на уроке, чтобы дать каждому ученику оптимальную нагрузку с учётом его подготовленности, группы здоровья?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-Как сделать привлекательным урок физкультуры для всех детей? Как достичь на уроке оптимального сочетания оздоровительного, тренировочного, образовательного компонентов физкультурной деятельности?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-Как сделать, чтобы предмет “Физическая культура” оказывал на школьников целостное воздействие, стимулируя их сознательное саморазвитие, самосовершенствование, самореализацию.</a:t>
            </a:r>
          </a:p>
        </p:txBody>
      </p:sp>
    </p:spTree>
    <p:extLst>
      <p:ext uri="{BB962C8B-B14F-4D97-AF65-F5344CB8AC3E}">
        <p14:creationId xmlns:p14="http://schemas.microsoft.com/office/powerpoint/2010/main" val="125466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4680519" cy="612068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решении этих вопросов возникают противоречия.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одной стороны – учителю физической культуры в процессе своей деятельности необходимо учитывать многофункциональность урока, с другой – повышение требований к его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валеологической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направленности;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одной стороны, высокий уровень требований к физической подготовленности выпускников, с другой, – снижение интереса к урокам физической культуры.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68143" y="2076674"/>
            <a:ext cx="506730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866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4392488" cy="633670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возникает проблема, актуальная как для педагогической науки, так и для практики: как эффективно организовать учебный процесс без ущерба здоровью школьников? Ответить на него можно при условии подхода к организации обучения с позиции трех принципов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сохранение, укрепление и формирование здоровья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056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88640"/>
            <a:ext cx="8712967" cy="593752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</a:rPr>
              <a:t>Здоровье сберегающие технологии – это система мер по охране и укреплению здоровья учащихся, учитывающая важнейшие характеристики образовательной среды с точки зрения её воздействия на учащихся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2420888"/>
            <a:ext cx="74866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28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640960" cy="31683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rgbClr val="444444"/>
                </a:solidFill>
                <a:latin typeface="Times New Roman"/>
              </a:rPr>
              <a:t>К здоровье сберегающим образовательным технологиям относятся технологии, которые основаны на возрастных особенностях познавательной деятельности детей, обучении на оптимальном уровне трудности (сложности), вариативности методов и форм обучения, оптимальном сочетании двигательных и статических нагрузок, обучении в малых группах, использовании наглядности, сочетании различных форм предоставления информации, создании эмоционально благоприятной атмосферы.</a:t>
            </a:r>
            <a:endParaRPr lang="ru-RU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73016"/>
            <a:ext cx="6156176" cy="2954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70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640960" cy="6408712"/>
          </a:xfrm>
        </p:spPr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b="1" i="1" dirty="0">
                <a:solidFill>
                  <a:srgbClr val="000000"/>
                </a:solidFill>
                <a:latin typeface="Times New Roman, serif"/>
              </a:rPr>
              <a:t>При планировании и проведении урока опираемся на основные современные требования к уроку физической культуры с комплексом здоровье сберегающих технологий:- рациональная плотность урока;</a:t>
            </a:r>
            <a:endParaRPr lang="ru-RU" b="1" i="1" dirty="0">
              <a:solidFill>
                <a:srgbClr val="000000"/>
              </a:solidFill>
              <a:latin typeface="Tahoma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, serif"/>
              </a:rPr>
              <a:t>-включение в урок вопросов, связанных со здоровьем учащихся, способствующих формированию у школьников ценностей здорового образа жизни и потребностей в нем;- оптимальное сочетание различных видов деятельности;</a:t>
            </a:r>
            <a:endParaRPr lang="ru-RU" dirty="0">
              <a:solidFill>
                <a:srgbClr val="000000"/>
              </a:solidFill>
              <a:latin typeface="Tahoma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, serif"/>
              </a:rPr>
              <a:t>-выбор методов и приёмов обучения, способствующих активизации инициативы и творческого самовыражения учащихся;</a:t>
            </a:r>
            <a:endParaRPr lang="ru-RU" dirty="0">
              <a:solidFill>
                <a:srgbClr val="000000"/>
              </a:solidFill>
              <a:latin typeface="Tahoma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, serif"/>
              </a:rPr>
              <a:t>- формирование внешней и внутренней мотивации деятельности учащихся;</a:t>
            </a:r>
            <a:endParaRPr lang="ru-RU" dirty="0">
              <a:solidFill>
                <a:srgbClr val="000000"/>
              </a:solidFill>
              <a:latin typeface="Tahoma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, serif"/>
              </a:rPr>
              <a:t>- осуществление индивидуального подхода к учащимся с учетом личностных возможностей-включение в урок приемов и методов, способствующих самопознанию возможностей своего организма, развитию навыков самооценки уровня своего физического развития;</a:t>
            </a:r>
            <a:endParaRPr lang="ru-RU" dirty="0">
              <a:solidFill>
                <a:srgbClr val="000000"/>
              </a:solidFill>
              <a:latin typeface="Tahoma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, serif"/>
              </a:rPr>
              <a:t>- целенаправленная рефлексия своей деятельности в течение всего урока и в итоговой его части.</a:t>
            </a:r>
            <a:endParaRPr lang="ru-RU" dirty="0">
              <a:solidFill>
                <a:srgbClr val="000000"/>
              </a:solidFill>
              <a:latin typeface="Tahom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205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640960" cy="3816424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Times New Roman, serif"/>
              </a:rPr>
              <a:t>Принципы </a:t>
            </a:r>
            <a:r>
              <a:rPr lang="ru-RU" sz="2800" b="1" dirty="0">
                <a:solidFill>
                  <a:srgbClr val="000000"/>
                </a:solidFill>
                <a:latin typeface="Times New Roman, serif"/>
              </a:rPr>
              <a:t>здоровье сберегающего урока, направленные на укрепление физиологического и психологического здоровья:</a:t>
            </a:r>
            <a:endParaRPr lang="ru-RU" sz="2800" b="1" dirty="0">
              <a:solidFill>
                <a:srgbClr val="000000"/>
              </a:solidFill>
              <a:latin typeface="Tahoma"/>
            </a:endParaRPr>
          </a:p>
          <a:p>
            <a:pPr marL="45720" indent="0">
              <a:buNone/>
            </a:pPr>
            <a:r>
              <a:rPr lang="ru-RU" sz="2400" dirty="0">
                <a:solidFill>
                  <a:srgbClr val="000000"/>
                </a:solidFill>
                <a:latin typeface="Tahoma"/>
              </a:rPr>
              <a:t>• </a:t>
            </a:r>
            <a:r>
              <a:rPr lang="ru-RU" sz="2400" dirty="0">
                <a:solidFill>
                  <a:srgbClr val="000000"/>
                </a:solidFill>
                <a:latin typeface="Times New Roman, serif"/>
              </a:rPr>
              <a:t>принцип двигательной активности;</a:t>
            </a:r>
            <a:endParaRPr lang="ru-RU" sz="2400" dirty="0">
              <a:solidFill>
                <a:srgbClr val="000000"/>
              </a:solidFill>
              <a:latin typeface="Tahoma"/>
            </a:endParaRPr>
          </a:p>
          <a:p>
            <a:pPr marL="45720" indent="0">
              <a:buNone/>
            </a:pPr>
            <a:r>
              <a:rPr lang="ru-RU" sz="2400" dirty="0">
                <a:solidFill>
                  <a:srgbClr val="000000"/>
                </a:solidFill>
                <a:latin typeface="Tahoma"/>
              </a:rPr>
              <a:t>• </a:t>
            </a:r>
            <a:r>
              <a:rPr lang="ru-RU" sz="2400" dirty="0">
                <a:solidFill>
                  <a:srgbClr val="000000"/>
                </a:solidFill>
                <a:latin typeface="Times New Roman, serif"/>
              </a:rPr>
              <a:t>принцип оздоровительного режима;</a:t>
            </a:r>
            <a:endParaRPr lang="ru-RU" sz="2400" dirty="0">
              <a:solidFill>
                <a:srgbClr val="000000"/>
              </a:solidFill>
              <a:latin typeface="Tahoma"/>
            </a:endParaRPr>
          </a:p>
          <a:p>
            <a:pPr marL="45720" indent="0">
              <a:buNone/>
            </a:pPr>
            <a:r>
              <a:rPr lang="ru-RU" sz="2400" dirty="0">
                <a:solidFill>
                  <a:srgbClr val="000000"/>
                </a:solidFill>
                <a:latin typeface="Tahoma"/>
              </a:rPr>
              <a:t>• </a:t>
            </a:r>
            <a:r>
              <a:rPr lang="ru-RU" sz="2400" dirty="0">
                <a:solidFill>
                  <a:srgbClr val="000000"/>
                </a:solidFill>
                <a:latin typeface="Times New Roman, serif"/>
              </a:rPr>
              <a:t>принцип формирования правильной осанки, </a:t>
            </a:r>
            <a:r>
              <a:rPr lang="ru-RU" sz="2400" dirty="0" smtClean="0">
                <a:solidFill>
                  <a:srgbClr val="000000"/>
                </a:solidFill>
                <a:latin typeface="Times New Roman, serif"/>
              </a:rPr>
              <a:t>навыков рационального </a:t>
            </a:r>
            <a:r>
              <a:rPr lang="ru-RU" sz="2400" dirty="0">
                <a:solidFill>
                  <a:srgbClr val="000000"/>
                </a:solidFill>
                <a:latin typeface="Times New Roman, serif"/>
              </a:rPr>
              <a:t>дыхания, и т.д.;</a:t>
            </a:r>
            <a:endParaRPr lang="ru-RU" sz="2400" dirty="0">
              <a:solidFill>
                <a:srgbClr val="000000"/>
              </a:solidFill>
              <a:latin typeface="Tahoma"/>
            </a:endParaRPr>
          </a:p>
          <a:p>
            <a:pPr marL="45720" indent="0">
              <a:buNone/>
            </a:pPr>
            <a:r>
              <a:rPr lang="ru-RU" sz="2400" dirty="0">
                <a:solidFill>
                  <a:srgbClr val="000000"/>
                </a:solidFill>
                <a:latin typeface="Tahoma"/>
              </a:rPr>
              <a:t>• </a:t>
            </a:r>
            <a:r>
              <a:rPr lang="ru-RU" sz="2400" dirty="0">
                <a:solidFill>
                  <a:srgbClr val="000000"/>
                </a:solidFill>
                <a:latin typeface="Times New Roman, serif"/>
              </a:rPr>
              <a:t>принцип реализации эффективного закаливания;</a:t>
            </a:r>
            <a:endParaRPr lang="ru-RU" sz="2400" dirty="0">
              <a:solidFill>
                <a:srgbClr val="000000"/>
              </a:solidFill>
              <a:latin typeface="Tahoma"/>
            </a:endParaRPr>
          </a:p>
          <a:p>
            <a:pPr marL="45720" indent="0">
              <a:buNone/>
            </a:pPr>
            <a:r>
              <a:rPr lang="ru-RU" sz="2400" dirty="0">
                <a:solidFill>
                  <a:srgbClr val="000000"/>
                </a:solidFill>
                <a:latin typeface="Tahoma"/>
              </a:rPr>
              <a:t>• </a:t>
            </a:r>
            <a:r>
              <a:rPr lang="ru-RU" sz="2400" dirty="0">
                <a:solidFill>
                  <a:srgbClr val="000000"/>
                </a:solidFill>
                <a:latin typeface="Times New Roman, serif"/>
              </a:rPr>
              <a:t>принцип психологической комфортности;</a:t>
            </a:r>
            <a:endParaRPr lang="ru-RU" sz="2400" dirty="0">
              <a:solidFill>
                <a:srgbClr val="000000"/>
              </a:solidFill>
              <a:latin typeface="Tahoma"/>
            </a:endParaRPr>
          </a:p>
          <a:p>
            <a:pPr marL="45720" indent="0">
              <a:buNone/>
            </a:pPr>
            <a:r>
              <a:rPr lang="ru-RU" sz="2400" dirty="0">
                <a:solidFill>
                  <a:srgbClr val="000000"/>
                </a:solidFill>
                <a:latin typeface="Tahoma"/>
              </a:rPr>
              <a:t>• </a:t>
            </a:r>
            <a:r>
              <a:rPr lang="ru-RU" sz="2400" dirty="0">
                <a:solidFill>
                  <a:srgbClr val="000000"/>
                </a:solidFill>
                <a:latin typeface="Times New Roman, serif"/>
              </a:rPr>
              <a:t>принцип опоры на индивидуальные особенности и способности ребёнка.</a:t>
            </a:r>
            <a:endParaRPr lang="ru-RU" sz="2400" dirty="0">
              <a:solidFill>
                <a:srgbClr val="000000"/>
              </a:solidFill>
              <a:latin typeface="Tahoma"/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511" y="3574331"/>
            <a:ext cx="4998953" cy="307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803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90</TotalTime>
  <Words>524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Здоровье сберегающие технологии на уроках физической культуры.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Оздоровительный бег.</dc:title>
  <dc:creator>Никита</dc:creator>
  <cp:lastModifiedBy>Никита</cp:lastModifiedBy>
  <cp:revision>5</cp:revision>
  <dcterms:created xsi:type="dcterms:W3CDTF">2017-05-15T16:23:44Z</dcterms:created>
  <dcterms:modified xsi:type="dcterms:W3CDTF">2017-05-15T17:54:01Z</dcterms:modified>
</cp:coreProperties>
</file>