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0"/>
  </p:notesMasterIdLst>
  <p:sldIdLst>
    <p:sldId id="257" r:id="rId2"/>
    <p:sldId id="289" r:id="rId3"/>
    <p:sldId id="290" r:id="rId4"/>
    <p:sldId id="363" r:id="rId5"/>
    <p:sldId id="261" r:id="rId6"/>
    <p:sldId id="296" r:id="rId7"/>
    <p:sldId id="258" r:id="rId8"/>
    <p:sldId id="295" r:id="rId9"/>
    <p:sldId id="259" r:id="rId10"/>
    <p:sldId id="314" r:id="rId11"/>
    <p:sldId id="313" r:id="rId12"/>
    <p:sldId id="292" r:id="rId13"/>
    <p:sldId id="315" r:id="rId14"/>
    <p:sldId id="316" r:id="rId15"/>
    <p:sldId id="317" r:id="rId16"/>
    <p:sldId id="318" r:id="rId17"/>
    <p:sldId id="341" r:id="rId18"/>
    <p:sldId id="342" r:id="rId19"/>
    <p:sldId id="319" r:id="rId20"/>
    <p:sldId id="320" r:id="rId21"/>
    <p:sldId id="321" r:id="rId22"/>
    <p:sldId id="322" r:id="rId23"/>
    <p:sldId id="323" r:id="rId24"/>
    <p:sldId id="324" r:id="rId25"/>
    <p:sldId id="325" r:id="rId26"/>
    <p:sldId id="326" r:id="rId27"/>
    <p:sldId id="327" r:id="rId28"/>
    <p:sldId id="328" r:id="rId29"/>
    <p:sldId id="329" r:id="rId30"/>
    <p:sldId id="330" r:id="rId31"/>
    <p:sldId id="331" r:id="rId32"/>
    <p:sldId id="332" r:id="rId33"/>
    <p:sldId id="333" r:id="rId34"/>
    <p:sldId id="334" r:id="rId35"/>
    <p:sldId id="335" r:id="rId36"/>
    <p:sldId id="336" r:id="rId37"/>
    <p:sldId id="337" r:id="rId38"/>
    <p:sldId id="338" r:id="rId39"/>
    <p:sldId id="339" r:id="rId40"/>
    <p:sldId id="340" r:id="rId41"/>
    <p:sldId id="343" r:id="rId42"/>
    <p:sldId id="344" r:id="rId43"/>
    <p:sldId id="345" r:id="rId44"/>
    <p:sldId id="346" r:id="rId45"/>
    <p:sldId id="347" r:id="rId46"/>
    <p:sldId id="348" r:id="rId47"/>
    <p:sldId id="349" r:id="rId48"/>
    <p:sldId id="350" r:id="rId49"/>
    <p:sldId id="351" r:id="rId50"/>
    <p:sldId id="355" r:id="rId51"/>
    <p:sldId id="352" r:id="rId52"/>
    <p:sldId id="356" r:id="rId53"/>
    <p:sldId id="360" r:id="rId54"/>
    <p:sldId id="361" r:id="rId55"/>
    <p:sldId id="359" r:id="rId56"/>
    <p:sldId id="362" r:id="rId57"/>
    <p:sldId id="354" r:id="rId58"/>
    <p:sldId id="358" r:id="rId59"/>
    <p:sldId id="374" r:id="rId60"/>
    <p:sldId id="375" r:id="rId61"/>
    <p:sldId id="376" r:id="rId62"/>
    <p:sldId id="379" r:id="rId63"/>
    <p:sldId id="381" r:id="rId64"/>
    <p:sldId id="383" r:id="rId65"/>
    <p:sldId id="384" r:id="rId66"/>
    <p:sldId id="385" r:id="rId67"/>
    <p:sldId id="386" r:id="rId68"/>
    <p:sldId id="387" r:id="rId69"/>
  </p:sldIdLst>
  <p:sldSz cx="9144000" cy="6858000" type="screen4x3"/>
  <p:notesSz cx="6811963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422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36A0A0-5CFD-41B5-8863-46AE4EE630EE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7046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197" y="4724202"/>
            <a:ext cx="5449570" cy="447556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51851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8536" y="9446678"/>
            <a:ext cx="2951851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F866CA-F78A-4B09-8E50-025B8F9074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125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42EEA-CA26-4BF8-B397-5F303D160218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69C80-14E4-4B73-96DF-7E4A7AFCED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616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42EEA-CA26-4BF8-B397-5F303D160218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69C80-14E4-4B73-96DF-7E4A7AFCED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6656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42EEA-CA26-4BF8-B397-5F303D160218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69C80-14E4-4B73-96DF-7E4A7AFCED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130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42EEA-CA26-4BF8-B397-5F303D160218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69C80-14E4-4B73-96DF-7E4A7AFCED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850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42EEA-CA26-4BF8-B397-5F303D160218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69C80-14E4-4B73-96DF-7E4A7AFCED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330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42EEA-CA26-4BF8-B397-5F303D160218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69C80-14E4-4B73-96DF-7E4A7AFCED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80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42EEA-CA26-4BF8-B397-5F303D160218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69C80-14E4-4B73-96DF-7E4A7AFCED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7023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42EEA-CA26-4BF8-B397-5F303D160218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69C80-14E4-4B73-96DF-7E4A7AFCED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047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42EEA-CA26-4BF8-B397-5F303D160218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69C80-14E4-4B73-96DF-7E4A7AFCED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056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42EEA-CA26-4BF8-B397-5F303D160218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69C80-14E4-4B73-96DF-7E4A7AFCED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939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42EEA-CA26-4BF8-B397-5F303D160218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69C80-14E4-4B73-96DF-7E4A7AFCED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1995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A42EEA-CA26-4BF8-B397-5F303D160218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69C80-14E4-4B73-96DF-7E4A7AFCEDF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026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jpeg"/><Relationship Id="rId26" Type="http://schemas.openxmlformats.org/officeDocument/2006/relationships/image" Target="../media/image25.jpeg"/><Relationship Id="rId3" Type="http://schemas.openxmlformats.org/officeDocument/2006/relationships/image" Target="../media/image2.png"/><Relationship Id="rId21" Type="http://schemas.openxmlformats.org/officeDocument/2006/relationships/image" Target="../media/image20.jpe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jpeg"/><Relationship Id="rId25" Type="http://schemas.openxmlformats.org/officeDocument/2006/relationships/image" Target="../media/image24.jpe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jpe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jpeg"/><Relationship Id="rId28" Type="http://schemas.openxmlformats.org/officeDocument/2006/relationships/image" Target="../media/image27.jpeg"/><Relationship Id="rId10" Type="http://schemas.openxmlformats.org/officeDocument/2006/relationships/image" Target="../media/image9.png"/><Relationship Id="rId19" Type="http://schemas.openxmlformats.org/officeDocument/2006/relationships/image" Target="../media/image18.jpe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jpeg"/><Relationship Id="rId27" Type="http://schemas.openxmlformats.org/officeDocument/2006/relationships/image" Target="../media/image26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9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9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9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9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9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9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8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9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8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9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8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9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9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http://img.oboz.obozrevatel.com/files/NewsPhoto/2009/08/10/316718/168643_image_large.jpg" TargetMode="External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8.jpeg"/><Relationship Id="rId5" Type="http://schemas.openxmlformats.org/officeDocument/2006/relationships/hyperlink" Target="http://img-fotki.yandex.ru/get/39/y-vp2007.0/0_15165_da29a1ce_XL" TargetMode="External"/><Relationship Id="rId4" Type="http://schemas.openxmlformats.org/officeDocument/2006/relationships/image" Target="../media/image77.jpe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80.jpeg"/><Relationship Id="rId7" Type="http://schemas.openxmlformats.org/officeDocument/2006/relationships/image" Target="../media/image84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3.jpeg"/><Relationship Id="rId5" Type="http://schemas.openxmlformats.org/officeDocument/2006/relationships/image" Target="../media/image82.jpeg"/><Relationship Id="rId4" Type="http://schemas.openxmlformats.org/officeDocument/2006/relationships/image" Target="../media/image81.jpeg"/><Relationship Id="rId9" Type="http://schemas.openxmlformats.org/officeDocument/2006/relationships/image" Target="../media/image31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jpeg"/><Relationship Id="rId3" Type="http://schemas.openxmlformats.org/officeDocument/2006/relationships/image" Target="../media/image85.jpeg"/><Relationship Id="rId7" Type="http://schemas.openxmlformats.org/officeDocument/2006/relationships/image" Target="../media/image89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8.jpeg"/><Relationship Id="rId5" Type="http://schemas.openxmlformats.org/officeDocument/2006/relationships/image" Target="../media/image87.jpeg"/><Relationship Id="rId4" Type="http://schemas.openxmlformats.org/officeDocument/2006/relationships/image" Target="../media/image86.jpe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7" Type="http://schemas.openxmlformats.org/officeDocument/2006/relationships/image" Target="../media/image96.jpe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5.jpeg"/><Relationship Id="rId5" Type="http://schemas.openxmlformats.org/officeDocument/2006/relationships/image" Target="../media/image94.jpeg"/><Relationship Id="rId4" Type="http://schemas.openxmlformats.org/officeDocument/2006/relationships/image" Target="../media/image93.jpeg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98.jpeg"/><Relationship Id="rId7" Type="http://schemas.openxmlformats.org/officeDocument/2006/relationships/image" Target="../media/image102.jpeg"/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1.jpeg"/><Relationship Id="rId5" Type="http://schemas.openxmlformats.org/officeDocument/2006/relationships/image" Target="../media/image100.jpeg"/><Relationship Id="rId4" Type="http://schemas.openxmlformats.org/officeDocument/2006/relationships/image" Target="../media/image99.jpe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jpeg"/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7.jpeg"/><Relationship Id="rId5" Type="http://schemas.openxmlformats.org/officeDocument/2006/relationships/image" Target="../media/image106.jpeg"/><Relationship Id="rId4" Type="http://schemas.openxmlformats.org/officeDocument/2006/relationships/image" Target="../media/image105.jpeg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jpeg"/><Relationship Id="rId3" Type="http://schemas.openxmlformats.org/officeDocument/2006/relationships/image" Target="../media/image108.jpeg"/><Relationship Id="rId7" Type="http://schemas.openxmlformats.org/officeDocument/2006/relationships/image" Target="../media/image112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1.jpeg"/><Relationship Id="rId5" Type="http://schemas.openxmlformats.org/officeDocument/2006/relationships/image" Target="../media/image110.jpeg"/><Relationship Id="rId4" Type="http://schemas.openxmlformats.org/officeDocument/2006/relationships/image" Target="../media/image109.jpeg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jpeg"/><Relationship Id="rId3" Type="http://schemas.openxmlformats.org/officeDocument/2006/relationships/image" Target="../media/image115.jpeg"/><Relationship Id="rId7" Type="http://schemas.openxmlformats.org/officeDocument/2006/relationships/image" Target="../media/image119.jpeg"/><Relationship Id="rId2" Type="http://schemas.openxmlformats.org/officeDocument/2006/relationships/image" Target="../media/image1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8.jpeg"/><Relationship Id="rId5" Type="http://schemas.openxmlformats.org/officeDocument/2006/relationships/image" Target="../media/image117.jpeg"/><Relationship Id="rId4" Type="http://schemas.openxmlformats.org/officeDocument/2006/relationships/image" Target="../media/image1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воиа\Desktop\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857" y="3133635"/>
            <a:ext cx="842849" cy="661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воиа\Desktop\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700" y="3156321"/>
            <a:ext cx="734849" cy="577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ГБОУ ДОД ДЮЦ «ПЕТЕРГОФ»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C:\Users\вова\Desktop\Буквы\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5408" y="1163449"/>
            <a:ext cx="956299" cy="976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2900" y="908720"/>
            <a:ext cx="8535806" cy="510202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</a:t>
            </a:r>
          </a:p>
          <a:p>
            <a:pPr marL="0" indent="0" algn="ctr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9" name="Picture 3" descr="C:\Users\вова\Desktop\Буквы\з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1708" y="1272906"/>
            <a:ext cx="771299" cy="82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вова\Desktop\Буквы\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3007" y="1199552"/>
            <a:ext cx="710961" cy="850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C:\Users\вова\Desktop\Буквы\у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9840" y="1270164"/>
            <a:ext cx="784124" cy="762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C:\Users\вова\Desktop\Буквы\к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7794" y="1272906"/>
            <a:ext cx="860843" cy="866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3" name="Picture 7" descr="C:\Users\вова\Desktop\Буквы\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228649"/>
            <a:ext cx="849843" cy="867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C:\Users\вова\Desktop\Буквы\ф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545" y="3182114"/>
            <a:ext cx="796012" cy="645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C:\Users\вова\Desktop\Буквы\р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425" y="3182114"/>
            <a:ext cx="716680" cy="711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C:\Users\вова\Desktop\Буквы\у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1708" y="3182115"/>
            <a:ext cx="687267" cy="624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вова\Desktop\Буквы\к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842" y="3156321"/>
            <a:ext cx="671645" cy="67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" descr="C:\Users\вова\Desktop\Буквы\т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7355" y="3156321"/>
            <a:ext cx="626758" cy="593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C:\Users\вова\Desktop\Буквы\и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2793" y="3208324"/>
            <a:ext cx="511992" cy="598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C:\Users\вова\Desktop\Буквы\я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6916" y="3205407"/>
            <a:ext cx="666840" cy="728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вова\Desktop\Буквы\г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7081" y="3186218"/>
            <a:ext cx="671367" cy="715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C:\Users\вова\Desktop\Буквы\о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0134" y="3182114"/>
            <a:ext cx="775999" cy="711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C:\Users\вова\Desktop\АЗБУКА\Буквы\д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1193" y="3205407"/>
            <a:ext cx="745398" cy="646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C:\Users\воиа\Desktop\banana.jp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371" y="1151451"/>
            <a:ext cx="709293" cy="633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C:\Users\вова\Desktop\cherry.jp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111" y="1990559"/>
            <a:ext cx="772117" cy="614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3" descr="C:\Users\вова\Desktop\blackberry.jp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5423" y="1784748"/>
            <a:ext cx="1024604" cy="630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" descr="C:\Users\вова\Desktop\strawberries.jpg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35" y="3029787"/>
            <a:ext cx="684438" cy="615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C:\Users\вова\Desktop\kiwi.jpg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9286" y="2357837"/>
            <a:ext cx="784361" cy="514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2" descr="C:\Users\вова\Desktop\nectarine.jpg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252" y="4784668"/>
            <a:ext cx="736691" cy="700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2" descr="C:\Users\вова\Desktop\sea_buckthorn.jpg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354" y="4641780"/>
            <a:ext cx="879139" cy="704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4" descr="C:\Users\вова\Desktop\rowan.jpg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8487" y="2211270"/>
            <a:ext cx="903160" cy="625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2" descr="C:\Users\вова\Desktop\plum.jpg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8523" y="3881908"/>
            <a:ext cx="867700" cy="840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2" descr="C:\Users\воиа\Desktop\persimmon.jpg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2219" y="5484945"/>
            <a:ext cx="1002156" cy="711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2" descr="C:\Users\воиа\Desktop\brier.jpg"/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003" y="5611601"/>
            <a:ext cx="872972" cy="585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 descr="C:\Users\воиа\Desktop\apple.jpg"/>
          <p:cNvPicPr>
            <a:picLocks noChangeAspect="1"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3301" y="4712337"/>
            <a:ext cx="1393027" cy="804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169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99424">
            <a:off x="595829" y="1368116"/>
            <a:ext cx="2390407" cy="21576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88961">
            <a:off x="3387780" y="1058383"/>
            <a:ext cx="1981499" cy="232793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8151">
            <a:off x="6149515" y="877973"/>
            <a:ext cx="2385044" cy="245608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617086">
            <a:off x="6217430" y="4153160"/>
            <a:ext cx="2626689" cy="2163473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 rot="236426">
            <a:off x="6419654" y="4133462"/>
            <a:ext cx="2287513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Не желательно употреблять вишню в больших количествах людям. Страдающим ожирением, так как она повышает уровень глюкозы в крови и может спровоцировать появление сахарного диабета или просто лишних  килограммов.</a:t>
            </a:r>
            <a:endParaRPr lang="ru-RU" sz="1400" i="1" dirty="0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110497"/>
            <a:ext cx="2057964" cy="2367192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787168" y="4170708"/>
            <a:ext cx="206261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Люди, страдающие заболеваниями желудочно-кишечного тракта, не должны есть много ягод, имеющих кисловато-сладкий вкус, чтобы не провоцировать обострение заболевания. </a:t>
            </a:r>
            <a:endParaRPr lang="ru-RU" sz="1400" i="1" dirty="0"/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05353">
            <a:off x="3288572" y="4142284"/>
            <a:ext cx="2501751" cy="2494205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 rot="468231">
            <a:off x="3491114" y="4158281"/>
            <a:ext cx="2284875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После употребления вишни необходимо прополаскивать рот водой, чтобы кислота не повредила зубную эмаль.</a:t>
            </a:r>
          </a:p>
          <a:p>
            <a:r>
              <a:rPr lang="ru-RU" sz="1400" i="1" dirty="0" smtClean="0"/>
              <a:t>Употребление в пищу  компотов и варенья из вишни, которые долго хранились, может спровоцировать тяжелые отравления.</a:t>
            </a:r>
            <a:endParaRPr lang="ru-RU" sz="1400" i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172056" y="3629163"/>
            <a:ext cx="20617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Опасные свойства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97722" y="332656"/>
            <a:ext cx="34027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Полезные и лечебные </a:t>
            </a:r>
            <a:r>
              <a:rPr lang="ru-RU" b="1" dirty="0" smtClean="0">
                <a:solidFill>
                  <a:srgbClr val="00B050"/>
                </a:solidFill>
              </a:rPr>
              <a:t>свойства 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20645571">
            <a:off x="794800" y="1635562"/>
            <a:ext cx="186397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Вишня обладает целебными свойствами для лечения малокровия, болезней легких, почек, при артрозе, запорах</a:t>
            </a:r>
            <a:r>
              <a:rPr lang="ru-RU" sz="1600" i="1" dirty="0" smtClean="0"/>
              <a:t>.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 rot="787088">
            <a:off x="6353220" y="1286361"/>
            <a:ext cx="209377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Употребление вишни снижает частоту и уменьшает силу сердечных приступов, помогает излечить некоторые болезни желудка и нервной системы.</a:t>
            </a:r>
            <a:endParaRPr lang="ru-RU" sz="1400" i="1" dirty="0"/>
          </a:p>
        </p:txBody>
      </p:sp>
      <p:sp>
        <p:nvSpPr>
          <p:cNvPr id="7" name="Прямоугольник 6"/>
          <p:cNvSpPr/>
          <p:nvPr/>
        </p:nvSpPr>
        <p:spPr>
          <a:xfrm rot="373766">
            <a:off x="3610708" y="1211917"/>
            <a:ext cx="177869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/>
              <a:t>Отвар сушенных вишен как жаропонижающее для детей: 100 г плодов залить 0,5 л воды и на слабом огне выпаривать 1/3 часть объема жидкости.</a:t>
            </a:r>
          </a:p>
        </p:txBody>
      </p:sp>
    </p:spTree>
    <p:extLst>
      <p:ext uri="{BB962C8B-B14F-4D97-AF65-F5344CB8AC3E}">
        <p14:creationId xmlns:p14="http://schemas.microsoft.com/office/powerpoint/2010/main" val="38495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47864" y="160338"/>
            <a:ext cx="5338936" cy="178779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76156" y="31114"/>
            <a:ext cx="6045588" cy="103765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груша</a:t>
            </a:r>
            <a:endParaRPr lang="ru-RU" sz="7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8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0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4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16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18" descr="http://retail-group.ru/images/datchiki/datchik_dvijeniya_clip_image132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885616" y="6318612"/>
            <a:ext cx="302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Калорийность:</a:t>
            </a:r>
            <a:r>
              <a:rPr lang="ru-RU" b="1" dirty="0"/>
              <a:t> </a:t>
            </a:r>
            <a:r>
              <a:rPr lang="ru-RU" dirty="0" smtClean="0"/>
              <a:t>42 </a:t>
            </a:r>
            <a:r>
              <a:rPr lang="ru-RU" dirty="0" err="1" smtClean="0"/>
              <a:t>кКал</a:t>
            </a:r>
            <a:endParaRPr lang="ru-RU" dirty="0"/>
          </a:p>
        </p:txBody>
      </p:sp>
      <p:pic>
        <p:nvPicPr>
          <p:cNvPr id="14" name="Picture 2" descr="C:\Users\вова\Desktop\Буквы\г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696" y="278464"/>
            <a:ext cx="2382096" cy="2537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воиа\Desktop\pea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2604515"/>
            <a:ext cx="2892544" cy="2225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18952" y="1196752"/>
            <a:ext cx="28803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Все о ней боксеры знают </a:t>
            </a:r>
            <a:br>
              <a:rPr lang="ru-RU" dirty="0"/>
            </a:br>
            <a:r>
              <a:rPr lang="ru-RU" dirty="0"/>
              <a:t>С ней удар свой развивают. </a:t>
            </a:r>
            <a:br>
              <a:rPr lang="ru-RU" dirty="0"/>
            </a:br>
            <a:r>
              <a:rPr lang="ru-RU" dirty="0"/>
              <a:t>Хоть она и неуклюжа, </a:t>
            </a:r>
            <a:br>
              <a:rPr lang="ru-RU" dirty="0"/>
            </a:br>
            <a:r>
              <a:rPr lang="ru-RU" dirty="0"/>
              <a:t>Но на фрукт похожа.</a:t>
            </a:r>
            <a:br>
              <a:rPr lang="ru-RU" dirty="0"/>
            </a:br>
            <a:r>
              <a:rPr lang="ru-RU" i="1" dirty="0"/>
              <a:t>Ответ (Груша</a:t>
            </a:r>
            <a:r>
              <a:rPr lang="ru-RU" i="1" dirty="0" smtClean="0"/>
              <a:t>).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49744" y="2967159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>
                <a:solidFill>
                  <a:schemeClr val="accent3">
                    <a:lumMod val="50000"/>
                  </a:schemeClr>
                </a:solidFill>
              </a:rPr>
              <a:t>Узнай 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плод </a:t>
            </a:r>
            <a:r>
              <a:rPr lang="ru-RU" b="1" i="1" dirty="0">
                <a:solidFill>
                  <a:schemeClr val="accent3">
                    <a:lumMod val="50000"/>
                  </a:schemeClr>
                </a:solidFill>
              </a:rPr>
              <a:t>по описанию: </a:t>
            </a:r>
          </a:p>
          <a:p>
            <a:pPr algn="just"/>
            <a:r>
              <a:rPr lang="ru-RU" dirty="0" smtClean="0"/>
              <a:t>Это средних размеров плод, своей формой напоминающий лампочку, хотя встречаются сорта с округлой формой. Мякоть нежная и сочная с характерным ароматом и сладким вкусом.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33055" y="5157192"/>
            <a:ext cx="331953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C00000"/>
                </a:solidFill>
              </a:rPr>
              <a:t>А знаете ли вы, что …</a:t>
            </a:r>
          </a:p>
          <a:p>
            <a:r>
              <a:rPr lang="ru-RU" sz="1400" i="1" dirty="0" smtClean="0"/>
              <a:t>В </a:t>
            </a:r>
            <a:r>
              <a:rPr lang="ru-RU" sz="1400" i="1" dirty="0"/>
              <a:t>XVII веке на Руси вместо «</a:t>
            </a:r>
            <a:r>
              <a:rPr lang="ru-RU" sz="1400" i="1" dirty="0" smtClean="0"/>
              <a:t>груша» употреблялось </a:t>
            </a:r>
            <a:r>
              <a:rPr lang="ru-RU" sz="1400" i="1" dirty="0"/>
              <a:t>слово «дуля», </a:t>
            </a:r>
            <a:r>
              <a:rPr lang="ru-RU" sz="1400" dirty="0"/>
              <a:t>заимствованное из польского языка </a:t>
            </a:r>
            <a:endParaRPr lang="ru-RU" sz="1400" dirty="0" smtClean="0"/>
          </a:p>
          <a:p>
            <a:r>
              <a:rPr lang="ru-RU" sz="1400" dirty="0" smtClean="0"/>
              <a:t>от </a:t>
            </a:r>
            <a:r>
              <a:rPr lang="ru-RU" sz="1400" dirty="0" err="1"/>
              <a:t>dula</a:t>
            </a:r>
            <a:r>
              <a:rPr lang="ru-RU" sz="1400" dirty="0"/>
              <a:t>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419872" y="4695083"/>
            <a:ext cx="510187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chemeClr val="tx2"/>
                </a:solidFill>
              </a:rPr>
              <a:t>Интересные факты о груше:</a:t>
            </a:r>
          </a:p>
          <a:p>
            <a:pPr algn="just"/>
            <a:r>
              <a:rPr lang="ru-RU" sz="1400" dirty="0" smtClean="0"/>
              <a:t>Грушевое дерево </a:t>
            </a:r>
            <a:r>
              <a:rPr lang="ru-RU" sz="1400" dirty="0"/>
              <a:t>используют для изготовления кухонной утвари, потому что это дерево не передает цвет или запах еде, и потому что оно достаточно прочное, чтобы пережить мойку в </a:t>
            </a:r>
            <a:r>
              <a:rPr lang="ru-RU" sz="1400" dirty="0" smtClean="0"/>
              <a:t>воде;</a:t>
            </a:r>
          </a:p>
          <a:p>
            <a:pPr algn="just"/>
            <a:r>
              <a:rPr lang="ru-RU" sz="1400" dirty="0"/>
              <a:t>л</a:t>
            </a:r>
            <a:r>
              <a:rPr lang="ru-RU" sz="1400" dirty="0" smtClean="0"/>
              <a:t>инейки </a:t>
            </a:r>
            <a:r>
              <a:rPr lang="ru-RU" sz="1400" dirty="0"/>
              <a:t>архитекторов делают из грушевого дерева, потому что они не деформируются. </a:t>
            </a:r>
          </a:p>
        </p:txBody>
      </p:sp>
    </p:spTree>
    <p:extLst>
      <p:ext uri="{BB962C8B-B14F-4D97-AF65-F5344CB8AC3E}">
        <p14:creationId xmlns:p14="http://schemas.microsoft.com/office/powerpoint/2010/main" val="3544954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61459">
            <a:off x="425446" y="1059818"/>
            <a:ext cx="2817058" cy="281922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 rot="20844929">
            <a:off x="930943" y="1239197"/>
            <a:ext cx="2330929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Груши используют как антимикробное средство, плоды которого создают  неблагоприятную среду для болезнетворных бактерий. </a:t>
            </a:r>
            <a:endParaRPr lang="ru-RU" sz="1400" dirty="0"/>
          </a:p>
          <a:p>
            <a:r>
              <a:rPr lang="ru-RU" sz="1400" dirty="0" smtClean="0"/>
              <a:t>Органические кислоты плодов груши усиливают процессы пищеварения, улучшают обмен веществ, стимулируют деятельность печени и почек.</a:t>
            </a:r>
            <a:endParaRPr lang="ru-RU" sz="1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5192" y="946635"/>
            <a:ext cx="2345637" cy="265640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5557">
            <a:off x="6542878" y="1052259"/>
            <a:ext cx="2168961" cy="235344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424641" y="3748382"/>
            <a:ext cx="2292349" cy="331236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54414" y="3649506"/>
            <a:ext cx="2121247" cy="351011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5134258" y="4863133"/>
            <a:ext cx="268788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Груши нельзя запивать водой – может вызвать понос</a:t>
            </a:r>
            <a:endParaRPr lang="ru-RU" sz="1400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26999" y="1268760"/>
            <a:ext cx="196490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/>
              <a:t>Лечит груша и острый бронхит: в стакане грушевого сока разводят десертную ложку сиропа шиповника и пьют по полстакана три раза в день.</a:t>
            </a:r>
          </a:p>
        </p:txBody>
      </p:sp>
      <p:sp>
        <p:nvSpPr>
          <p:cNvPr id="9" name="Прямоугольник 8"/>
          <p:cNvSpPr/>
          <p:nvPr/>
        </p:nvSpPr>
        <p:spPr>
          <a:xfrm rot="620825">
            <a:off x="6791991" y="1526388"/>
            <a:ext cx="182857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i="1" dirty="0"/>
          </a:p>
          <a:p>
            <a:r>
              <a:rPr lang="ru-RU" sz="1400" i="1" dirty="0"/>
              <a:t>При лихорадке для понижения температуры используют грушевый отвар из лесных груш</a:t>
            </a:r>
            <a:r>
              <a:rPr lang="ru-RU" sz="1400" i="1" dirty="0" smtClean="0"/>
              <a:t>.</a:t>
            </a:r>
            <a:endParaRPr lang="ru-RU" sz="1400" i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422605" y="3725852"/>
            <a:ext cx="20633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Опасные свойства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331638" y="4532491"/>
            <a:ext cx="289536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/>
              <a:t>Не желательно есть груши на пустой желудок; или после мяса, груши следует есть не ранее, чем через 30 минут после еды.</a:t>
            </a:r>
          </a:p>
          <a:p>
            <a:r>
              <a:rPr lang="ru-RU" sz="1600" i="1" dirty="0"/>
              <a:t/>
            </a:r>
            <a:br>
              <a:rPr lang="ru-RU" sz="1600" i="1" dirty="0"/>
            </a:br>
            <a:endParaRPr lang="ru-RU" sz="1600" i="1" dirty="0"/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3280506" y="153142"/>
            <a:ext cx="5431530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2823137" y="152720"/>
            <a:ext cx="6346268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2944005" y="0"/>
            <a:ext cx="6016894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2779318" y="0"/>
            <a:ext cx="6346268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3236687" y="153142"/>
            <a:ext cx="5431530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3" name="Заголовок 1"/>
          <p:cNvSpPr txBox="1">
            <a:spLocks/>
          </p:cNvSpPr>
          <p:nvPr/>
        </p:nvSpPr>
        <p:spPr>
          <a:xfrm>
            <a:off x="2900186" y="0"/>
            <a:ext cx="6016894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2867518" y="126916"/>
            <a:ext cx="6016894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7" name="Заголовок 1"/>
          <p:cNvSpPr txBox="1">
            <a:spLocks/>
          </p:cNvSpPr>
          <p:nvPr/>
        </p:nvSpPr>
        <p:spPr>
          <a:xfrm>
            <a:off x="2394165" y="126916"/>
            <a:ext cx="6654934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394165" y="153142"/>
            <a:ext cx="34027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Полезные и лечебные свойства </a:t>
            </a:r>
          </a:p>
        </p:txBody>
      </p:sp>
    </p:spTree>
    <p:extLst>
      <p:ext uri="{BB962C8B-B14F-4D97-AF65-F5344CB8AC3E}">
        <p14:creationId xmlns:p14="http://schemas.microsoft.com/office/powerpoint/2010/main" val="117879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9952" y="922338"/>
            <a:ext cx="5338936" cy="178779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/>
              <a:t>Желтокожая она, </a:t>
            </a:r>
            <a:endParaRPr lang="ru-RU" sz="1800" dirty="0" smtClean="0"/>
          </a:p>
          <a:p>
            <a:pPr marL="0" indent="0" algn="just">
              <a:buNone/>
            </a:pPr>
            <a:r>
              <a:rPr lang="ru-RU" sz="1800" dirty="0" smtClean="0"/>
              <a:t>Ароматна </a:t>
            </a:r>
            <a:r>
              <a:rPr lang="ru-RU" sz="1800" dirty="0"/>
              <a:t>и вкусна. </a:t>
            </a:r>
            <a:endParaRPr lang="ru-RU" sz="1800" dirty="0" smtClean="0"/>
          </a:p>
          <a:p>
            <a:pPr marL="0" indent="0" algn="just">
              <a:buNone/>
            </a:pPr>
            <a:r>
              <a:rPr lang="ru-RU" sz="1800" dirty="0" smtClean="0"/>
              <a:t>Хорошо </a:t>
            </a:r>
            <a:r>
              <a:rPr lang="ru-RU" sz="1800" dirty="0"/>
              <a:t>под солнцем ныне </a:t>
            </a:r>
            <a:endParaRPr lang="ru-RU" sz="1800" dirty="0" smtClean="0"/>
          </a:p>
          <a:p>
            <a:pPr marL="0" indent="0" algn="just">
              <a:buNone/>
            </a:pPr>
            <a:r>
              <a:rPr lang="ru-RU" sz="1800" dirty="0" smtClean="0"/>
              <a:t>На </a:t>
            </a:r>
            <a:r>
              <a:rPr lang="ru-RU" sz="1800" dirty="0"/>
              <a:t>бахче живётся ... </a:t>
            </a:r>
            <a:endParaRPr lang="ru-RU" sz="1800" dirty="0" smtClean="0"/>
          </a:p>
          <a:p>
            <a:pPr marL="0" indent="0" algn="just">
              <a:buNone/>
            </a:pPr>
            <a:r>
              <a:rPr lang="ru-RU" sz="1800" dirty="0" smtClean="0"/>
              <a:t>Ответ (дыне).</a:t>
            </a:r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22348" y="7937"/>
            <a:ext cx="6045588" cy="103765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дыня</a:t>
            </a:r>
            <a:endParaRPr lang="ru-RU" sz="7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8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0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4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16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18" descr="http://retail-group.ru/images/datchiki/datchik_dvijeniya_clip_image132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885616" y="6318612"/>
            <a:ext cx="302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Калорийность:</a:t>
            </a:r>
            <a:r>
              <a:rPr lang="ru-RU" b="1" dirty="0"/>
              <a:t> </a:t>
            </a:r>
            <a:r>
              <a:rPr lang="ru-RU" dirty="0" smtClean="0"/>
              <a:t>35 </a:t>
            </a:r>
            <a:r>
              <a:rPr lang="ru-RU" dirty="0" err="1" smtClean="0"/>
              <a:t>кКал</a:t>
            </a:r>
            <a:endParaRPr lang="ru-RU" dirty="0"/>
          </a:p>
        </p:txBody>
      </p:sp>
      <p:pic>
        <p:nvPicPr>
          <p:cNvPr id="2050" name="Picture 2" descr="C:\Users\вова\Desktop\АЗБУКА\Буквы\д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920" y="137795"/>
            <a:ext cx="2875171" cy="249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вова\Desktop\mel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383" y="2629610"/>
            <a:ext cx="2860025" cy="2474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982184" y="257698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solidFill>
                  <a:schemeClr val="accent2"/>
                </a:solidFill>
              </a:rPr>
              <a:t>Узнай плод </a:t>
            </a:r>
            <a:r>
              <a:rPr lang="ru-RU" b="1" i="1" dirty="0">
                <a:solidFill>
                  <a:schemeClr val="accent2"/>
                </a:solidFill>
              </a:rPr>
              <a:t>по описанию: </a:t>
            </a:r>
          </a:p>
          <a:p>
            <a:r>
              <a:rPr lang="ru-RU" dirty="0" smtClean="0"/>
              <a:t>Это ложно-ягода массой от 1,5 до 10 кг, имеет шаровидную или цилиндрическую форму, зеленой, желтой, коричневой или белой окраски, как правило с зелеными полосками.</a:t>
            </a:r>
            <a:r>
              <a:rPr lang="ru-RU" dirty="0"/>
              <a:t>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5575" y="4933617"/>
            <a:ext cx="3826609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i="1" dirty="0" smtClean="0">
                <a:solidFill>
                  <a:schemeClr val="accent5">
                    <a:lumMod val="50000"/>
                  </a:schemeClr>
                </a:solidFill>
              </a:rPr>
              <a:t>А знаете ли вы, что …</a:t>
            </a:r>
          </a:p>
          <a:p>
            <a:pPr algn="just"/>
            <a:r>
              <a:rPr lang="ru-RU" sz="1400" i="1" dirty="0" smtClean="0"/>
              <a:t>Дыня </a:t>
            </a:r>
            <a:r>
              <a:rPr lang="ru-RU" sz="1400" i="1" dirty="0"/>
              <a:t>является овощем и принадлежит, как бы парадоксально это не звучало, к роду огурцов, т. к. является ложной ягодой. Хотя некоторые люди все еще ведут горячие споры потому, что одни называют ее ягодой, другие фруктом.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067944" y="4495931"/>
            <a:ext cx="483969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C00000"/>
                </a:solidFill>
              </a:rPr>
              <a:t>Интересный факт о дыне:</a:t>
            </a:r>
          </a:p>
          <a:p>
            <a:pPr algn="just"/>
            <a:r>
              <a:rPr lang="ru-RU" sz="1400" dirty="0" smtClean="0"/>
              <a:t>Король </a:t>
            </a:r>
            <a:r>
              <a:rPr lang="ru-RU" sz="1400" dirty="0"/>
              <a:t>Франции Генрих VI приговорил дыню к суду за приступ расстройства желудка, вызванный чрезмерным её употреблением во время одной из трапез. Дыня публично была признана… виновной в оскорблении короля и предана официальному проклятию. Правда потом эту историю подзабыли и вновь начали употреблять дыню в пищу.</a:t>
            </a:r>
          </a:p>
        </p:txBody>
      </p:sp>
    </p:spTree>
    <p:extLst>
      <p:ext uri="{BB962C8B-B14F-4D97-AF65-F5344CB8AC3E}">
        <p14:creationId xmlns:p14="http://schemas.microsoft.com/office/powerpoint/2010/main" val="3198668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61459">
            <a:off x="425446" y="1059818"/>
            <a:ext cx="2817058" cy="281922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 rot="20844929">
            <a:off x="875876" y="1351734"/>
            <a:ext cx="239791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Как </a:t>
            </a:r>
            <a:r>
              <a:rPr lang="ru-RU" sz="1400" i="1" dirty="0"/>
              <a:t>известно, дыня хорошо утоляет жажду, успокаивает нервную систему. Диетологи назначают ее в качестве лечебного питания при малокровии, сердечно-сосудистых заболеваниях, атеросклерозе, болезнях почек и </a:t>
            </a:r>
            <a:r>
              <a:rPr lang="ru-RU" sz="1400" i="1" dirty="0" smtClean="0"/>
              <a:t>печени.</a:t>
            </a:r>
            <a:endParaRPr lang="ru-RU" sz="1400" i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5192" y="946635"/>
            <a:ext cx="2345637" cy="265640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5557">
            <a:off x="6542878" y="1052259"/>
            <a:ext cx="2168961" cy="235344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424641" y="3748382"/>
            <a:ext cx="2292349" cy="331236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54414" y="3649506"/>
            <a:ext cx="2121247" cy="351011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4787181" y="4601207"/>
            <a:ext cx="351011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После дыни нельзя пить холодную воду ,  кислое молоко, кефир и йогурт – это приведет к расстройству желудка.</a:t>
            </a:r>
          </a:p>
          <a:p>
            <a:r>
              <a:rPr lang="ru-RU" sz="1400" i="1" dirty="0"/>
              <a:t>Не стоит употреблять в пищу поврежденные (с трещинами) плоды дыни, так как они могут привести к таким заболеваниям, как ботулизм и сальмонеллез.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141133" y="997873"/>
            <a:ext cx="2251201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В </a:t>
            </a:r>
            <a:r>
              <a:rPr lang="ru-RU" sz="1400" i="1" dirty="0"/>
              <a:t>народной медицине дыню издавна назначали истощенным больным, особенно после перенесенных заболеваний печени, после операций. Дыня вообще славится способностью излечивать недуги, которые не принято </a:t>
            </a:r>
            <a:r>
              <a:rPr lang="ru-RU" sz="1400" i="1" dirty="0" smtClean="0"/>
              <a:t>афишировать.</a:t>
            </a:r>
            <a:endParaRPr lang="ru-RU" sz="1400" i="1" dirty="0"/>
          </a:p>
        </p:txBody>
      </p:sp>
      <p:sp>
        <p:nvSpPr>
          <p:cNvPr id="9" name="Прямоугольник 8"/>
          <p:cNvSpPr/>
          <p:nvPr/>
        </p:nvSpPr>
        <p:spPr>
          <a:xfrm rot="435706">
            <a:off x="6791161" y="1151453"/>
            <a:ext cx="193036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Сегодня </a:t>
            </a:r>
            <a:r>
              <a:rPr lang="ru-RU" sz="1400" i="1" dirty="0"/>
              <a:t>сок дыни или ее мякоть диетологи рекомендуют для улучшения пищеварения. Кроме того, это прекрасное средство от гельминтов - в первую очередь для детей.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422605" y="3725852"/>
            <a:ext cx="20633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Опасные свойства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048676" y="4663078"/>
            <a:ext cx="2895361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i="1" dirty="0"/>
          </a:p>
          <a:p>
            <a:r>
              <a:rPr lang="ru-RU" sz="1600" i="1" dirty="0"/>
              <a:t/>
            </a:r>
            <a:br>
              <a:rPr lang="ru-RU" sz="1600" i="1" dirty="0"/>
            </a:br>
            <a:endParaRPr lang="ru-RU" sz="1600" i="1" dirty="0"/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3280506" y="153142"/>
            <a:ext cx="5431530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2823137" y="152720"/>
            <a:ext cx="6346268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2944005" y="0"/>
            <a:ext cx="6016894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2779318" y="0"/>
            <a:ext cx="6346268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3236687" y="153142"/>
            <a:ext cx="5431530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3" name="Заголовок 1"/>
          <p:cNvSpPr txBox="1">
            <a:spLocks/>
          </p:cNvSpPr>
          <p:nvPr/>
        </p:nvSpPr>
        <p:spPr>
          <a:xfrm>
            <a:off x="2900186" y="0"/>
            <a:ext cx="6016894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2867518" y="126916"/>
            <a:ext cx="6016894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7" name="Заголовок 1"/>
          <p:cNvSpPr txBox="1">
            <a:spLocks/>
          </p:cNvSpPr>
          <p:nvPr/>
        </p:nvSpPr>
        <p:spPr>
          <a:xfrm>
            <a:off x="2394165" y="126916"/>
            <a:ext cx="6654934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394165" y="153142"/>
            <a:ext cx="34027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Полезные и лечебные свойства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187624" y="4527402"/>
            <a:ext cx="2747568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/>
              <a:t>Дыня противопоказана </a:t>
            </a:r>
            <a:r>
              <a:rPr lang="ru-RU" sz="1400" i="1" dirty="0" smtClean="0"/>
              <a:t> </a:t>
            </a:r>
            <a:r>
              <a:rPr lang="ru-RU" sz="1400" i="1" dirty="0"/>
              <a:t>при сахарном диабете, язвенной болезни желудка и 12-перстной кишки, при кишечных расстройствах, особенно дизентерии</a:t>
            </a:r>
            <a:r>
              <a:rPr lang="ru-RU" dirty="0" smtClean="0"/>
              <a:t>.</a:t>
            </a:r>
          </a:p>
          <a:p>
            <a:r>
              <a:rPr lang="ru-RU" sz="1400" dirty="0" smtClean="0"/>
              <a:t>Дыню не рекомендуют есть на голодный желудок..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239598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76397" y="915323"/>
            <a:ext cx="5338936" cy="288032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 smtClean="0"/>
              <a:t>Рядом с ласковой малиной</a:t>
            </a:r>
          </a:p>
          <a:p>
            <a:pPr marL="0" indent="0" algn="just">
              <a:buNone/>
            </a:pPr>
            <a:r>
              <a:rPr lang="ru-RU" sz="1800" dirty="0" smtClean="0"/>
              <a:t>Мы недавно посадили</a:t>
            </a:r>
          </a:p>
          <a:p>
            <a:pPr marL="0" indent="0" algn="just">
              <a:buNone/>
            </a:pPr>
            <a:r>
              <a:rPr lang="ru-RU" sz="1800" dirty="0" smtClean="0"/>
              <a:t>Ягоду чудесную,</a:t>
            </a:r>
          </a:p>
          <a:p>
            <a:pPr marL="0" indent="0" algn="just">
              <a:buNone/>
            </a:pPr>
            <a:r>
              <a:rPr lang="ru-RU" sz="1800" dirty="0" smtClean="0"/>
              <a:t>Очень интересную!</a:t>
            </a:r>
          </a:p>
          <a:p>
            <a:pPr marL="0" indent="0" algn="just">
              <a:buNone/>
            </a:pPr>
            <a:r>
              <a:rPr lang="ru-RU" sz="1800" dirty="0" smtClean="0"/>
              <a:t>Цветом – будто бы чернила,</a:t>
            </a:r>
          </a:p>
          <a:p>
            <a:pPr marL="0" indent="0" algn="just">
              <a:buNone/>
            </a:pPr>
            <a:r>
              <a:rPr lang="ru-RU" sz="1800" dirty="0" smtClean="0"/>
              <a:t> Никогда «лицо» не мыла.</a:t>
            </a:r>
          </a:p>
          <a:p>
            <a:pPr marL="0" indent="0" algn="just">
              <a:buNone/>
            </a:pPr>
            <a:r>
              <a:rPr lang="ru-RU" sz="1800" dirty="0" smtClean="0"/>
              <a:t>Только это – не черника, </a:t>
            </a:r>
          </a:p>
          <a:p>
            <a:pPr marL="0" indent="0" algn="just">
              <a:buNone/>
            </a:pPr>
            <a:r>
              <a:rPr lang="ru-RU" sz="1800" dirty="0" smtClean="0"/>
              <a:t>Это наша …!     </a:t>
            </a:r>
            <a:r>
              <a:rPr lang="ru-RU" sz="1800" i="1" dirty="0" smtClean="0"/>
              <a:t>Ответ (Ежевика).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04025" y="-45086"/>
            <a:ext cx="6045588" cy="103765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ежевика</a:t>
            </a:r>
            <a:endParaRPr lang="ru-RU" sz="72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8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0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4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16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18" descr="http://retail-group.ru/images/datchiki/datchik_dvijeniya_clip_image132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885616" y="6318612"/>
            <a:ext cx="302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Калорийность:</a:t>
            </a:r>
            <a:r>
              <a:rPr lang="ru-RU" b="1" dirty="0"/>
              <a:t> </a:t>
            </a:r>
            <a:r>
              <a:rPr lang="ru-RU" dirty="0" smtClean="0"/>
              <a:t>31 </a:t>
            </a:r>
            <a:r>
              <a:rPr lang="ru-RU" dirty="0" err="1" smtClean="0"/>
              <a:t>кКал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23928" y="3610178"/>
            <a:ext cx="4724469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tx2"/>
                </a:solidFill>
              </a:rPr>
              <a:t>Узнай плод </a:t>
            </a:r>
            <a:r>
              <a:rPr lang="ru-RU" b="1" i="1" dirty="0">
                <a:solidFill>
                  <a:schemeClr val="tx2"/>
                </a:solidFill>
              </a:rPr>
              <a:t>по описанию: </a:t>
            </a:r>
          </a:p>
          <a:p>
            <a:r>
              <a:rPr lang="ru-RU" dirty="0" smtClean="0"/>
              <a:t>Черно-сизые, съедобные ягоды, похожие на малину, растущие на низком колючем  кустарнике.</a:t>
            </a:r>
            <a:endParaRPr lang="ru-RU" dirty="0"/>
          </a:p>
          <a:p>
            <a:r>
              <a:rPr lang="ru-RU" sz="1400" b="1" i="1" dirty="0" smtClean="0">
                <a:solidFill>
                  <a:schemeClr val="accent3">
                    <a:lumMod val="75000"/>
                  </a:schemeClr>
                </a:solidFill>
              </a:rPr>
              <a:t>Интересный факт о ежевике:</a:t>
            </a:r>
          </a:p>
          <a:p>
            <a:pPr algn="just"/>
            <a:r>
              <a:rPr lang="ru-RU" sz="1400" dirty="0"/>
              <a:t>р</a:t>
            </a:r>
            <a:r>
              <a:rPr lang="ru-RU" sz="1400" dirty="0" smtClean="0"/>
              <a:t>усское название «ежевика» – означает еж-ягода, а назвали ее так, потому что стебли у этой ягоды очень колючие; современные селекционеры давно пытаются вывести </a:t>
            </a:r>
            <a:r>
              <a:rPr lang="ru-RU" sz="1400" dirty="0" err="1" smtClean="0"/>
              <a:t>бесшипные</a:t>
            </a:r>
            <a:r>
              <a:rPr lang="ru-RU" sz="1400" dirty="0" smtClean="0"/>
              <a:t> сорта, но «вредная ягода» лишь маскирует шипы немного их уменьшая, но не желает избавиться от ежиного характера полностью.</a:t>
            </a:r>
            <a:endParaRPr lang="ru-RU" sz="1400" dirty="0"/>
          </a:p>
        </p:txBody>
      </p:sp>
      <p:pic>
        <p:nvPicPr>
          <p:cNvPr id="1026" name="Picture 2" descr="C:\Users\вова\Desktop\АЗБУКА\Буквы\е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256" y="160337"/>
            <a:ext cx="1850080" cy="2570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вова\Desktop\blackberr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66" y="2730801"/>
            <a:ext cx="3192289" cy="1965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7975" y="4845353"/>
            <a:ext cx="347193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i="1" dirty="0" smtClean="0">
                <a:solidFill>
                  <a:srgbClr val="C00000"/>
                </a:solidFill>
              </a:rPr>
              <a:t>А знаете ли вы, что …</a:t>
            </a:r>
          </a:p>
          <a:p>
            <a:pPr algn="just"/>
            <a:r>
              <a:rPr lang="ru-RU" sz="1400" i="1" dirty="0" smtClean="0"/>
              <a:t>По </a:t>
            </a:r>
            <a:r>
              <a:rPr lang="ru-RU" sz="1400" i="1" dirty="0"/>
              <a:t>древнегреческой легенде, ежевика – это застывшие капли крови титанов, раненных в битве с богами. В настоящее время эта ягода распространена в Европе, Скандинавии, Азии.</a:t>
            </a:r>
          </a:p>
        </p:txBody>
      </p:sp>
    </p:spTree>
    <p:extLst>
      <p:ext uri="{BB962C8B-B14F-4D97-AF65-F5344CB8AC3E}">
        <p14:creationId xmlns:p14="http://schemas.microsoft.com/office/powerpoint/2010/main" val="1164150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61459">
            <a:off x="487782" y="1266297"/>
            <a:ext cx="2616493" cy="261850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 rot="20844929">
            <a:off x="677741" y="1277579"/>
            <a:ext cx="234232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При сахарном диабете полезно употреблять в пищу ягоды ежевики в любом количестве.</a:t>
            </a:r>
          </a:p>
          <a:p>
            <a:r>
              <a:rPr lang="ru-RU" sz="1400" i="1" dirty="0" smtClean="0"/>
              <a:t>В народной медицине свежие ягоды ежевики используют для укрепления организма и насыщения его витаминами.</a:t>
            </a:r>
            <a:endParaRPr lang="ru-RU" sz="1400" i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072" y="919284"/>
            <a:ext cx="2345637" cy="265640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5557">
            <a:off x="6542878" y="1052259"/>
            <a:ext cx="2168961" cy="235344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424641" y="3748382"/>
            <a:ext cx="2292349" cy="331236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54414" y="3649506"/>
            <a:ext cx="2121247" cy="351011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5171094" y="4604346"/>
            <a:ext cx="2687885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Известны случаи индивидуальной непереносимости ежевики, о чем свидетельствуют появление тошноты, рвоты, а также аллергические реакции, сопровождающиеся сыпью.</a:t>
            </a:r>
            <a:endParaRPr lang="ru-RU" sz="1400" i="1" dirty="0"/>
          </a:p>
        </p:txBody>
      </p:sp>
      <p:sp>
        <p:nvSpPr>
          <p:cNvPr id="9" name="Прямоугольник 8"/>
          <p:cNvSpPr/>
          <p:nvPr/>
        </p:nvSpPr>
        <p:spPr>
          <a:xfrm rot="620825">
            <a:off x="6791991" y="1418666"/>
            <a:ext cx="182857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i="1" dirty="0"/>
          </a:p>
          <a:p>
            <a:r>
              <a:rPr lang="ru-RU" sz="1400" i="1" dirty="0" smtClean="0"/>
              <a:t>Очень эффективен сок из ягод ежевики при бронхите, лихорадочных состояниях, малокровии, дизентерии.</a:t>
            </a:r>
            <a:endParaRPr lang="ru-RU" sz="1400" i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422605" y="3725852"/>
            <a:ext cx="20633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Опасные свойства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331638" y="4532491"/>
            <a:ext cx="28953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i="1" dirty="0"/>
          </a:p>
          <a:p>
            <a:r>
              <a:rPr lang="ru-RU" sz="1600" i="1" dirty="0"/>
              <a:t/>
            </a:r>
            <a:br>
              <a:rPr lang="ru-RU" sz="1600" i="1" dirty="0"/>
            </a:br>
            <a:endParaRPr lang="ru-RU" sz="1600" i="1" dirty="0"/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3280506" y="153142"/>
            <a:ext cx="5431530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2823137" y="152720"/>
            <a:ext cx="6346268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2944005" y="0"/>
            <a:ext cx="6016894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2779318" y="0"/>
            <a:ext cx="6346268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3236687" y="153142"/>
            <a:ext cx="5431530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3" name="Заголовок 1"/>
          <p:cNvSpPr txBox="1">
            <a:spLocks/>
          </p:cNvSpPr>
          <p:nvPr/>
        </p:nvSpPr>
        <p:spPr>
          <a:xfrm>
            <a:off x="2900186" y="0"/>
            <a:ext cx="6016894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2867518" y="126916"/>
            <a:ext cx="6016894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7" name="Заголовок 1"/>
          <p:cNvSpPr txBox="1">
            <a:spLocks/>
          </p:cNvSpPr>
          <p:nvPr/>
        </p:nvSpPr>
        <p:spPr>
          <a:xfrm>
            <a:off x="2394165" y="126916"/>
            <a:ext cx="6654934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394165" y="153142"/>
            <a:ext cx="34027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Полезные и лечебные свойства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847565" y="1203222"/>
            <a:ext cx="194864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/>
              <a:t>Употребление в пищу ягод ежевики способствует улучшению состава крови</a:t>
            </a:r>
            <a:r>
              <a:rPr lang="ru-RU" sz="1400" i="1" dirty="0" smtClean="0"/>
              <a:t>.</a:t>
            </a:r>
          </a:p>
          <a:p>
            <a:r>
              <a:rPr lang="ru-RU" sz="1400" i="1" dirty="0" smtClean="0"/>
              <a:t>Сок ежевики обладает  общеукрепляющим и успокаивающим действием</a:t>
            </a:r>
            <a:endParaRPr lang="ru-RU" sz="1400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67314" y="4539248"/>
            <a:ext cx="302821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/>
              <a:t>Ягоды ежевики не рекомендуется есть при заболеваниях желудка и тонкого кишечника (лучше пить сок). При повышенной кислотности желудочного сока пейте не более одного стакана сока ягод в день. Ежевика также опасна для почек.</a:t>
            </a:r>
          </a:p>
        </p:txBody>
      </p:sp>
    </p:spTree>
    <p:extLst>
      <p:ext uri="{BB962C8B-B14F-4D97-AF65-F5344CB8AC3E}">
        <p14:creationId xmlns:p14="http://schemas.microsoft.com/office/powerpoint/2010/main" val="241171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7944" y="919322"/>
            <a:ext cx="4320480" cy="288032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1800" dirty="0"/>
              <a:t>В </a:t>
            </a:r>
            <a:r>
              <a:rPr lang="ru-RU" sz="1800" dirty="0" smtClean="0"/>
              <a:t>этой ягоде </a:t>
            </a:r>
            <a:r>
              <a:rPr lang="ru-RU" sz="1800" dirty="0"/>
              <a:t>что-то от жалости.</a:t>
            </a:r>
          </a:p>
          <a:p>
            <a:pPr marL="0" indent="0" algn="just">
              <a:buNone/>
            </a:pPr>
            <a:r>
              <a:rPr lang="ru-RU" sz="1800" dirty="0"/>
              <a:t>А ещё, пожалуй, от милости.</a:t>
            </a:r>
          </a:p>
          <a:p>
            <a:pPr marL="0" indent="0" algn="just">
              <a:buNone/>
            </a:pPr>
            <a:r>
              <a:rPr lang="ru-RU" sz="1800" dirty="0"/>
              <a:t>А ещё немного от жадности -</a:t>
            </a:r>
          </a:p>
          <a:p>
            <a:pPr marL="0" indent="0" algn="just">
              <a:buNone/>
            </a:pPr>
            <a:r>
              <a:rPr lang="ru-RU" sz="1800" dirty="0"/>
              <a:t>Всю никак не собрать, не вынести.</a:t>
            </a:r>
          </a:p>
          <a:p>
            <a:pPr marL="0" indent="0" algn="just">
              <a:buNone/>
            </a:pPr>
            <a:r>
              <a:rPr lang="ru-RU" sz="1800" dirty="0"/>
              <a:t>С листьев капли тёплые капали…</a:t>
            </a:r>
          </a:p>
          <a:p>
            <a:pPr marL="0" indent="0" algn="just">
              <a:buNone/>
            </a:pPr>
            <a:r>
              <a:rPr lang="ru-RU" sz="1800" dirty="0"/>
              <a:t>Жаль, нельзя продлить настоящее.</a:t>
            </a:r>
          </a:p>
          <a:p>
            <a:pPr marL="0" indent="0" algn="just">
              <a:buNone/>
            </a:pPr>
            <a:r>
              <a:rPr lang="ru-RU" sz="1800" dirty="0"/>
              <a:t>В этой сине-матовой капсуле -</a:t>
            </a:r>
          </a:p>
          <a:p>
            <a:pPr marL="0" indent="0" algn="just">
              <a:buNone/>
            </a:pPr>
            <a:r>
              <a:rPr lang="ru-RU" sz="1800" dirty="0"/>
              <a:t>Терпкое, хмельное, </a:t>
            </a:r>
            <a:r>
              <a:rPr lang="ru-RU" sz="1800" dirty="0" smtClean="0"/>
              <a:t>манящее.</a:t>
            </a:r>
            <a:r>
              <a:rPr lang="ru-RU" sz="1800" dirty="0"/>
              <a:t> </a:t>
            </a:r>
            <a:endParaRPr lang="ru-RU" sz="1800" dirty="0" smtClean="0"/>
          </a:p>
          <a:p>
            <a:pPr marL="0" indent="0" algn="just">
              <a:buNone/>
            </a:pPr>
            <a:r>
              <a:rPr lang="ru-RU" sz="1800" i="1" dirty="0" smtClean="0"/>
              <a:t>Ответ (Жимолость).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-115321"/>
            <a:ext cx="6045588" cy="103765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жимолость</a:t>
            </a:r>
            <a:endParaRPr lang="ru-RU" sz="72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8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0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4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16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18" descr="http://retail-group.ru/images/datchiki/datchik_dvijeniya_clip_image132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885616" y="6318612"/>
            <a:ext cx="302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Калорийность:</a:t>
            </a:r>
            <a:r>
              <a:rPr lang="ru-RU" b="1" dirty="0"/>
              <a:t> </a:t>
            </a:r>
            <a:r>
              <a:rPr lang="ru-RU" dirty="0" smtClean="0"/>
              <a:t>30 </a:t>
            </a:r>
            <a:r>
              <a:rPr lang="ru-RU" dirty="0" err="1" smtClean="0"/>
              <a:t>кКал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707904" y="3717032"/>
            <a:ext cx="50405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chemeClr val="tx2"/>
                </a:solidFill>
              </a:rPr>
              <a:t>Узнай </a:t>
            </a:r>
            <a:r>
              <a:rPr lang="ru-RU" b="1" i="1" dirty="0" smtClean="0">
                <a:solidFill>
                  <a:schemeClr val="tx2"/>
                </a:solidFill>
              </a:rPr>
              <a:t>плод </a:t>
            </a:r>
            <a:r>
              <a:rPr lang="ru-RU" b="1" i="1" dirty="0">
                <a:solidFill>
                  <a:schemeClr val="tx2"/>
                </a:solidFill>
              </a:rPr>
              <a:t>по описанию: </a:t>
            </a:r>
          </a:p>
          <a:p>
            <a:pPr algn="just"/>
            <a:r>
              <a:rPr lang="ru-RU" dirty="0"/>
              <a:t>Ягоды темно-синие, покрыты восковым </a:t>
            </a:r>
            <a:r>
              <a:rPr lang="ru-RU" dirty="0" smtClean="0"/>
              <a:t>налетом. Приятным, сладко-кислым, иногда горьковатым вкусом  напоминают голубику. По форме разнятся: от округлых до вытянутых с бугристой поверхностью.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6495" y="5085184"/>
            <a:ext cx="32008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i="1" dirty="0" smtClean="0">
                <a:solidFill>
                  <a:srgbClr val="C00000"/>
                </a:solidFill>
              </a:rPr>
              <a:t>А знаете ли вы, что …</a:t>
            </a:r>
          </a:p>
          <a:p>
            <a:pPr algn="just"/>
            <a:r>
              <a:rPr lang="ru-RU" sz="1400" i="1" dirty="0"/>
              <a:t>Лишь несколько видов жимолости съедобны. Один из известных всем несъедобных видов – волчья ягода.</a:t>
            </a:r>
          </a:p>
        </p:txBody>
      </p:sp>
      <p:pic>
        <p:nvPicPr>
          <p:cNvPr id="9" name="Picture 2" descr="C:\Users\вова\Desktop\АЗБУКА\Буквы\ж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83" y="0"/>
            <a:ext cx="2921124" cy="249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вова\Desktop\zhimolos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2780928"/>
            <a:ext cx="3048484" cy="2153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3707904" y="5399349"/>
            <a:ext cx="46223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chemeClr val="accent2"/>
                </a:solidFill>
              </a:rPr>
              <a:t>Интересный факт о жимолости:</a:t>
            </a:r>
          </a:p>
          <a:p>
            <a:pPr algn="just"/>
            <a:r>
              <a:rPr lang="ru-RU" sz="1400" dirty="0" smtClean="0"/>
              <a:t>Очень интересен тот факт, что наличие сахара и кислот в ягодах жимолости может меняться в зависимости от климата, в котором она произрастает.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29692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61459">
            <a:off x="514405" y="1287754"/>
            <a:ext cx="2592184" cy="259417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 rot="20844929">
            <a:off x="760638" y="1255131"/>
            <a:ext cx="223466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Продукты из жимолости принимают в профилактике от язвенных болезней, простудных заболеваний и даже бронхитов. Благодаря своим полезным свойства жимолость помогает улучшить деятельность почек и печени.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072" y="919284"/>
            <a:ext cx="2345637" cy="265640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5557">
            <a:off x="6542878" y="1052259"/>
            <a:ext cx="2168961" cy="235344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424641" y="3748382"/>
            <a:ext cx="2292349" cy="331236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54414" y="3649506"/>
            <a:ext cx="2121247" cy="351011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5171094" y="4604346"/>
            <a:ext cx="268788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Переедание жимолости может спровоцировать запор, а также частое мочеиспускание, которое будет вымывать полезные вещества из организма.</a:t>
            </a:r>
            <a:endParaRPr lang="ru-RU" sz="1400" i="1" dirty="0"/>
          </a:p>
        </p:txBody>
      </p:sp>
      <p:sp>
        <p:nvSpPr>
          <p:cNvPr id="9" name="Прямоугольник 8"/>
          <p:cNvSpPr/>
          <p:nvPr/>
        </p:nvSpPr>
        <p:spPr>
          <a:xfrm rot="620825">
            <a:off x="6777024" y="910338"/>
            <a:ext cx="1828573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i="1" dirty="0"/>
          </a:p>
          <a:p>
            <a:r>
              <a:rPr lang="ru-RU" sz="1400" i="1" dirty="0" smtClean="0"/>
              <a:t>Плоды жимолости способны усиливать секрецию желудочного сока и переваривающую способность желудка.</a:t>
            </a:r>
          </a:p>
          <a:p>
            <a:r>
              <a:rPr lang="ru-RU" sz="1400" i="1" dirty="0" smtClean="0"/>
              <a:t>Жимолость выводит различные шлаки из организма.</a:t>
            </a:r>
            <a:endParaRPr lang="ru-RU" sz="1400" i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422605" y="3725852"/>
            <a:ext cx="20633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Опасные свойства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331638" y="4532491"/>
            <a:ext cx="28953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i="1" dirty="0"/>
          </a:p>
          <a:p>
            <a:r>
              <a:rPr lang="ru-RU" sz="1600" i="1" dirty="0"/>
              <a:t/>
            </a:r>
            <a:br>
              <a:rPr lang="ru-RU" sz="1600" i="1" dirty="0"/>
            </a:br>
            <a:endParaRPr lang="ru-RU" sz="1600" i="1" dirty="0"/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3280506" y="153142"/>
            <a:ext cx="5431530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2823137" y="152720"/>
            <a:ext cx="6346268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2944005" y="0"/>
            <a:ext cx="6016894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2779318" y="0"/>
            <a:ext cx="6346268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3236687" y="153142"/>
            <a:ext cx="5431530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3" name="Заголовок 1"/>
          <p:cNvSpPr txBox="1">
            <a:spLocks/>
          </p:cNvSpPr>
          <p:nvPr/>
        </p:nvSpPr>
        <p:spPr>
          <a:xfrm>
            <a:off x="2900186" y="0"/>
            <a:ext cx="6016894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2867518" y="126916"/>
            <a:ext cx="6016894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7" name="Заголовок 1"/>
          <p:cNvSpPr txBox="1">
            <a:spLocks/>
          </p:cNvSpPr>
          <p:nvPr/>
        </p:nvSpPr>
        <p:spPr>
          <a:xfrm>
            <a:off x="2394165" y="126916"/>
            <a:ext cx="6654934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394165" y="153142"/>
            <a:ext cx="34027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Полезные и лечебные свойства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847565" y="964266"/>
            <a:ext cx="20610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Также замечали, что при постоянном употреблении этих ягод улучшалась память и мозговая деятельность.</a:t>
            </a:r>
          </a:p>
          <a:p>
            <a:r>
              <a:rPr lang="ru-RU" sz="1400" i="1" dirty="0" smtClean="0"/>
              <a:t>Свежие плоды рекомендуют при гипертонии, расстройстве желудочно-кишечного тракта.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67314" y="4539248"/>
            <a:ext cx="302821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От большого количества съеденной жимолости могут появиться кожные высыпания, мышечные спазмы и расстройства желудка у детей, а также резкое повышение гемоглобина и эритроцитов в крови.</a:t>
            </a:r>
            <a:endParaRPr lang="ru-RU" sz="1400" i="1" dirty="0"/>
          </a:p>
        </p:txBody>
      </p:sp>
    </p:spTree>
    <p:extLst>
      <p:ext uri="{BB962C8B-B14F-4D97-AF65-F5344CB8AC3E}">
        <p14:creationId xmlns:p14="http://schemas.microsoft.com/office/powerpoint/2010/main" val="347423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ова\Desktop\strawberri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2348880"/>
            <a:ext cx="2770776" cy="2491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05064" y="933869"/>
            <a:ext cx="5338936" cy="288032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 smtClean="0"/>
              <a:t>Я у бабушки вашей в саду</a:t>
            </a:r>
          </a:p>
          <a:p>
            <a:pPr marL="0" indent="0" algn="just">
              <a:buNone/>
            </a:pPr>
            <a:r>
              <a:rPr lang="ru-RU" sz="1800" dirty="0" smtClean="0"/>
              <a:t>На прекраснейшей грядке расту.</a:t>
            </a:r>
          </a:p>
          <a:p>
            <a:pPr marL="0" indent="0" algn="just">
              <a:buNone/>
            </a:pPr>
            <a:r>
              <a:rPr lang="ru-RU" sz="1800" dirty="0" smtClean="0"/>
              <a:t>Я и сочная, вкусная, сладкая,</a:t>
            </a:r>
          </a:p>
          <a:p>
            <a:pPr marL="0" indent="0" algn="just">
              <a:buNone/>
            </a:pPr>
            <a:r>
              <a:rPr lang="ru-RU" sz="1800" dirty="0" smtClean="0"/>
              <a:t>И такая вся ароматная.</a:t>
            </a:r>
          </a:p>
          <a:p>
            <a:pPr marL="0" indent="0" algn="just">
              <a:buNone/>
            </a:pPr>
            <a:r>
              <a:rPr lang="ru-RU" sz="1800" dirty="0" smtClean="0"/>
              <a:t>На меня ты скорей погляди-ка,</a:t>
            </a:r>
          </a:p>
          <a:p>
            <a:pPr marL="0" indent="0" algn="just">
              <a:buNone/>
            </a:pPr>
            <a:r>
              <a:rPr lang="ru-RU" sz="1800" dirty="0" smtClean="0"/>
              <a:t>Что за ягодка я?...</a:t>
            </a:r>
          </a:p>
          <a:p>
            <a:pPr marL="0" indent="0" algn="just">
              <a:buNone/>
            </a:pPr>
            <a:r>
              <a:rPr lang="ru-RU" sz="1800" i="1" dirty="0" smtClean="0"/>
              <a:t>Ответ (Земляника).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-53692"/>
            <a:ext cx="6045588" cy="103765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земляника</a:t>
            </a:r>
            <a:endParaRPr lang="ru-RU" sz="7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8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0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4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16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18" descr="http://retail-group.ru/images/datchiki/datchik_dvijeniya_clip_image132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885616" y="6318612"/>
            <a:ext cx="302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Калорийность:</a:t>
            </a:r>
            <a:r>
              <a:rPr lang="ru-RU" b="1" dirty="0"/>
              <a:t> </a:t>
            </a:r>
            <a:r>
              <a:rPr lang="ru-RU" dirty="0" smtClean="0"/>
              <a:t>41 </a:t>
            </a:r>
            <a:r>
              <a:rPr lang="ru-RU" dirty="0" err="1" smtClean="0"/>
              <a:t>кКал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779912" y="3278604"/>
            <a:ext cx="472717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Узнай </a:t>
            </a:r>
            <a:r>
              <a:rPr lang="ru-RU" b="1" i="1" dirty="0" smtClean="0">
                <a:solidFill>
                  <a:srgbClr val="FF0000"/>
                </a:solidFill>
              </a:rPr>
              <a:t>плод </a:t>
            </a:r>
            <a:r>
              <a:rPr lang="ru-RU" b="1" i="1" dirty="0">
                <a:solidFill>
                  <a:srgbClr val="FF0000"/>
                </a:solidFill>
              </a:rPr>
              <a:t>по описанию: </a:t>
            </a:r>
          </a:p>
          <a:p>
            <a:pPr algn="just"/>
            <a:r>
              <a:rPr lang="ru-RU" dirty="0" smtClean="0"/>
              <a:t>Плоды яйцевидной или почти конической формы, ароматные, красные, </a:t>
            </a:r>
            <a:r>
              <a:rPr lang="ru-RU" dirty="0" err="1" smtClean="0"/>
              <a:t>повислые</a:t>
            </a:r>
            <a:r>
              <a:rPr lang="ru-RU" dirty="0" smtClean="0"/>
              <a:t>, с многочисленными </a:t>
            </a:r>
            <a:r>
              <a:rPr lang="ru-RU" dirty="0" err="1" smtClean="0"/>
              <a:t>плодиками</a:t>
            </a:r>
            <a:r>
              <a:rPr lang="ru-RU" dirty="0" smtClean="0"/>
              <a:t>-семянками.</a:t>
            </a:r>
            <a:endParaRPr lang="ru-RU" dirty="0"/>
          </a:p>
        </p:txBody>
      </p:sp>
      <p:pic>
        <p:nvPicPr>
          <p:cNvPr id="15" name="Picture 2" descr="C:\Users\вова\Desktop\Буквы\з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60339"/>
            <a:ext cx="2472209" cy="263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4251" y="4984601"/>
            <a:ext cx="3109637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i="1" dirty="0" smtClean="0">
                <a:solidFill>
                  <a:schemeClr val="accent5">
                    <a:lumMod val="50000"/>
                  </a:schemeClr>
                </a:solidFill>
              </a:rPr>
              <a:t>А знаете ли вы, что …</a:t>
            </a:r>
          </a:p>
          <a:p>
            <a:pPr algn="just"/>
            <a:r>
              <a:rPr lang="ru-RU" sz="1400" i="1" dirty="0" smtClean="0"/>
              <a:t>То</a:t>
            </a:r>
            <a:r>
              <a:rPr lang="ru-RU" sz="1400" i="1" dirty="0"/>
              <a:t>, что мы называем ягодой садовой земляники, — вовсе не ягода. Это разросшееся цветоложе, на поверхности которого находятся настоящие плоды — мелкие коричневые орешки.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779912" y="4495539"/>
            <a:ext cx="48600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i="1" dirty="0" smtClean="0">
                <a:solidFill>
                  <a:schemeClr val="accent3">
                    <a:lumMod val="50000"/>
                  </a:schemeClr>
                </a:solidFill>
              </a:rPr>
              <a:t>Интересные факты о землянике:</a:t>
            </a:r>
          </a:p>
          <a:p>
            <a:pPr algn="just"/>
            <a:r>
              <a:rPr lang="ru-RU" sz="1400" dirty="0"/>
              <a:t>с</a:t>
            </a:r>
            <a:r>
              <a:rPr lang="ru-RU" sz="1400" dirty="0" smtClean="0"/>
              <a:t>уществует </a:t>
            </a:r>
            <a:r>
              <a:rPr lang="ru-RU" sz="1400" dirty="0"/>
              <a:t>древнее поверье, согласно которому найти два сросшихся в форме сердца плода земляники, - к долгой и счастливой совместной </a:t>
            </a:r>
            <a:r>
              <a:rPr lang="ru-RU" sz="1400" dirty="0" smtClean="0"/>
              <a:t>жизни; для </a:t>
            </a:r>
            <a:r>
              <a:rPr lang="ru-RU" sz="1400" dirty="0"/>
              <a:t>этого надо разделить сдвоенный плод и каждому из влюблённой пары съесть </a:t>
            </a:r>
            <a:r>
              <a:rPr lang="ru-RU" sz="1400" dirty="0" smtClean="0"/>
              <a:t>половинку;</a:t>
            </a:r>
            <a:endParaRPr lang="ru-RU" sz="1400" dirty="0"/>
          </a:p>
          <a:p>
            <a:r>
              <a:rPr lang="ru-RU" sz="1400" dirty="0"/>
              <a:t>у</a:t>
            </a:r>
            <a:r>
              <a:rPr lang="ru-RU" sz="1400" dirty="0" smtClean="0"/>
              <a:t> </a:t>
            </a:r>
            <a:r>
              <a:rPr lang="ru-RU" sz="1400" dirty="0"/>
              <a:t>славян земляника упоминалась в разных заговорах, например, в заговоре от зубной боли.</a:t>
            </a:r>
          </a:p>
        </p:txBody>
      </p:sp>
    </p:spTree>
    <p:extLst>
      <p:ext uri="{BB962C8B-B14F-4D97-AF65-F5344CB8AC3E}">
        <p14:creationId xmlns:p14="http://schemas.microsoft.com/office/powerpoint/2010/main" val="321697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/>
          </a:bodyPr>
          <a:lstStyle/>
          <a:p>
            <a:pPr algn="l"/>
            <a:r>
              <a:rPr lang="ru-RU" sz="1800" b="1" dirty="0" smtClean="0">
                <a:latin typeface="+mn-lt"/>
                <a:cs typeface="Times New Roman" panose="02020603050405020304" pitchFamily="18" charset="0"/>
              </a:rPr>
              <a:t>Азбука: фрукты и ягоды</a:t>
            </a:r>
            <a:r>
              <a:rPr lang="ru-RU" sz="1800" dirty="0" smtClean="0">
                <a:latin typeface="+mn-lt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+mn-lt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+mn-lt"/>
                <a:cs typeface="Times New Roman" panose="02020603050405020304" pitchFamily="18" charset="0"/>
              </a:rPr>
              <a:t>Руководитель и составитель</a:t>
            </a:r>
            <a:r>
              <a:rPr lang="ru-RU" sz="1800" dirty="0" smtClean="0">
                <a:latin typeface="+mn-lt"/>
                <a:cs typeface="Times New Roman" panose="02020603050405020304" pitchFamily="18" charset="0"/>
              </a:rPr>
              <a:t>: </a:t>
            </a:r>
            <a:r>
              <a:rPr lang="ru-RU" sz="1800" dirty="0" err="1" smtClean="0">
                <a:latin typeface="+mn-lt"/>
                <a:cs typeface="Times New Roman" panose="02020603050405020304" pitchFamily="18" charset="0"/>
              </a:rPr>
              <a:t>Птюшкина</a:t>
            </a:r>
            <a:r>
              <a:rPr lang="ru-RU" sz="1800" dirty="0" smtClean="0">
                <a:latin typeface="+mn-lt"/>
                <a:cs typeface="Times New Roman" panose="02020603050405020304" pitchFamily="18" charset="0"/>
              </a:rPr>
              <a:t> Галина Николаевна,                                                    </a:t>
            </a:r>
            <a:br>
              <a:rPr lang="ru-RU" sz="1800" dirty="0" smtClean="0">
                <a:latin typeface="+mn-lt"/>
                <a:cs typeface="Times New Roman" panose="02020603050405020304" pitchFamily="18" charset="0"/>
              </a:rPr>
            </a:br>
            <a:r>
              <a:rPr lang="ru-RU" sz="1800" b="1" dirty="0" smtClean="0">
                <a:latin typeface="+mn-lt"/>
                <a:cs typeface="Times New Roman" panose="02020603050405020304" pitchFamily="18" charset="0"/>
              </a:rPr>
              <a:t>Творческая работа  </a:t>
            </a:r>
            <a:r>
              <a:rPr lang="ru-RU" sz="1800" dirty="0" smtClean="0">
                <a:latin typeface="+mn-lt"/>
                <a:cs typeface="Times New Roman" panose="02020603050405020304" pitchFamily="18" charset="0"/>
              </a:rPr>
              <a:t>учащихся ГБОУ ДОД ДЮЦ «ПЕТЕРГОФ»</a:t>
            </a:r>
            <a:br>
              <a:rPr lang="ru-RU" sz="1800" dirty="0" smtClean="0">
                <a:latin typeface="+mn-lt"/>
                <a:cs typeface="Times New Roman" panose="02020603050405020304" pitchFamily="18" charset="0"/>
              </a:rPr>
            </a:br>
            <a:endParaRPr lang="ru-RU" sz="18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352928" cy="456937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800" b="1" dirty="0" smtClean="0">
                <a:cs typeface="Times New Roman" panose="02020603050405020304" pitchFamily="18" charset="0"/>
              </a:rPr>
              <a:t>При составлении азбуки были использованы материалы из следующих источников:</a:t>
            </a:r>
            <a:endParaRPr lang="ru-RU" sz="1800" b="1" dirty="0">
              <a:cs typeface="Times New Roman" panose="02020603050405020304" pitchFamily="18" charset="0"/>
            </a:endParaRPr>
          </a:p>
          <a:p>
            <a:pPr algn="just">
              <a:buFont typeface="+mj-lt"/>
              <a:buAutoNum type="arabicPeriod"/>
            </a:pPr>
            <a:r>
              <a:rPr lang="ru-RU" sz="1800" dirty="0" err="1" smtClean="0">
                <a:cs typeface="Times New Roman" panose="02020603050405020304" pitchFamily="18" charset="0"/>
              </a:rPr>
              <a:t>Казьмин</a:t>
            </a:r>
            <a:r>
              <a:rPr lang="ru-RU" sz="1800" dirty="0">
                <a:cs typeface="Times New Roman" panose="02020603050405020304" pitchFamily="18" charset="0"/>
              </a:rPr>
              <a:t>, В. Д. Лечебные свойства овощей, фруктов и ягод с приложением оригинальных рецептов оздоровления </a:t>
            </a:r>
            <a:r>
              <a:rPr lang="en-US" sz="1800" dirty="0">
                <a:cs typeface="Times New Roman" panose="02020603050405020304" pitchFamily="18" charset="0"/>
              </a:rPr>
              <a:t>/ </a:t>
            </a:r>
            <a:r>
              <a:rPr lang="ru-RU" sz="1800" dirty="0">
                <a:cs typeface="Times New Roman" panose="02020603050405020304" pitchFamily="18" charset="0"/>
              </a:rPr>
              <a:t>В. Д. </a:t>
            </a:r>
            <a:r>
              <a:rPr lang="ru-RU" sz="1800" dirty="0" err="1">
                <a:cs typeface="Times New Roman" panose="02020603050405020304" pitchFamily="18" charset="0"/>
              </a:rPr>
              <a:t>Казьмин</a:t>
            </a:r>
            <a:r>
              <a:rPr lang="ru-RU" sz="1800" dirty="0">
                <a:cs typeface="Times New Roman" panose="02020603050405020304" pitchFamily="18" charset="0"/>
              </a:rPr>
              <a:t>. – М.: Феникс, 2007. – 228 с. </a:t>
            </a:r>
          </a:p>
          <a:p>
            <a:pPr algn="just">
              <a:buFont typeface="+mj-lt"/>
              <a:buAutoNum type="arabicPeriod"/>
            </a:pPr>
            <a:r>
              <a:rPr lang="ru-RU" sz="1800" dirty="0" smtClean="0">
                <a:cs typeface="Times New Roman" panose="02020603050405020304" pitchFamily="18" charset="0"/>
              </a:rPr>
              <a:t>Мартынов</a:t>
            </a:r>
            <a:r>
              <a:rPr lang="ru-RU" sz="1800" dirty="0">
                <a:cs typeface="Times New Roman" panose="02020603050405020304" pitchFamily="18" charset="0"/>
              </a:rPr>
              <a:t>, С. М. </a:t>
            </a:r>
            <a:r>
              <a:rPr lang="ru-RU" sz="1800" dirty="0" err="1">
                <a:cs typeface="Times New Roman" panose="02020603050405020304" pitchFamily="18" charset="0"/>
              </a:rPr>
              <a:t>Овощи+фрукты+ягоды</a:t>
            </a:r>
            <a:r>
              <a:rPr lang="ru-RU" sz="1800" dirty="0">
                <a:cs typeface="Times New Roman" panose="02020603050405020304" pitchFamily="18" charset="0"/>
              </a:rPr>
              <a:t>=здоровье </a:t>
            </a:r>
            <a:r>
              <a:rPr lang="en-US" sz="1800" dirty="0">
                <a:cs typeface="Times New Roman" panose="02020603050405020304" pitchFamily="18" charset="0"/>
              </a:rPr>
              <a:t>/</a:t>
            </a:r>
            <a:r>
              <a:rPr lang="ru-RU" sz="1800" dirty="0">
                <a:cs typeface="Times New Roman" panose="02020603050405020304" pitchFamily="18" charset="0"/>
              </a:rPr>
              <a:t> С. М. Мартынов. – М.: Просвещение, 1993. – 328 с.</a:t>
            </a:r>
          </a:p>
          <a:p>
            <a:pPr algn="just">
              <a:buFont typeface="+mj-lt"/>
              <a:buAutoNum type="arabicPeriod"/>
            </a:pPr>
            <a:r>
              <a:rPr lang="ru-RU" sz="1800" dirty="0" smtClean="0">
                <a:cs typeface="Times New Roman" panose="02020603050405020304" pitchFamily="18" charset="0"/>
              </a:rPr>
              <a:t>Овощи, фрукты</a:t>
            </a:r>
            <a:r>
              <a:rPr lang="ru-RU" sz="1800" dirty="0">
                <a:cs typeface="Times New Roman" panose="02020603050405020304" pitchFamily="18" charset="0"/>
              </a:rPr>
              <a:t>, ягоды </a:t>
            </a:r>
            <a:r>
              <a:rPr lang="ru-RU" sz="1800" dirty="0" smtClean="0">
                <a:cs typeface="Times New Roman" panose="02020603050405020304" pitchFamily="18" charset="0"/>
              </a:rPr>
              <a:t>/ Сост. Наталья </a:t>
            </a:r>
            <a:r>
              <a:rPr lang="ru-RU" sz="1800" dirty="0" err="1" smtClean="0">
                <a:cs typeface="Times New Roman" panose="02020603050405020304" pitchFamily="18" charset="0"/>
              </a:rPr>
              <a:t>Котятова</a:t>
            </a:r>
            <a:r>
              <a:rPr lang="ru-RU" sz="1800" dirty="0" smtClean="0">
                <a:cs typeface="Times New Roman" panose="02020603050405020304" pitchFamily="18" charset="0"/>
              </a:rPr>
              <a:t>. – М.: </a:t>
            </a:r>
            <a:r>
              <a:rPr lang="ru-RU" sz="1800" dirty="0" err="1" smtClean="0">
                <a:cs typeface="Times New Roman" panose="02020603050405020304" pitchFamily="18" charset="0"/>
              </a:rPr>
              <a:t>Росмэн</a:t>
            </a:r>
            <a:r>
              <a:rPr lang="ru-RU" sz="1800" dirty="0" smtClean="0">
                <a:cs typeface="Times New Roman" panose="02020603050405020304" pitchFamily="18" charset="0"/>
              </a:rPr>
              <a:t>, 2014. – 24 с.</a:t>
            </a:r>
          </a:p>
          <a:p>
            <a:pPr algn="just">
              <a:buFont typeface="+mj-lt"/>
              <a:buAutoNum type="arabicPeriod"/>
            </a:pPr>
            <a:r>
              <a:rPr lang="ru-RU" sz="1800" dirty="0" smtClean="0">
                <a:cs typeface="Times New Roman" panose="02020603050405020304" pitchFamily="18" charset="0"/>
              </a:rPr>
              <a:t>Фрукты и ягоды с фактами. 160 фактов. 80 Заданий и загадок. – М.: Вундеркинд с пеленок, 2013. – 80 с.</a:t>
            </a:r>
          </a:p>
          <a:p>
            <a:pPr algn="just">
              <a:buFont typeface="+mj-lt"/>
              <a:buAutoNum type="arabicPeriod"/>
            </a:pPr>
            <a:r>
              <a:rPr lang="ru-RU" sz="1800" dirty="0" smtClean="0">
                <a:cs typeface="Times New Roman" panose="02020603050405020304" pitchFamily="18" charset="0"/>
              </a:rPr>
              <a:t>Ягоды, фрукты и соки. Полезные свойства и лучшие народные рецепты / Сост. Ю. Н. Николаева. – М.: РИПОЛ классик, 2014. – 195 с.</a:t>
            </a:r>
          </a:p>
          <a:p>
            <a:pPr algn="just">
              <a:buFont typeface="+mj-lt"/>
              <a:buAutoNum type="arabicPeriod"/>
            </a:pPr>
            <a:r>
              <a:rPr lang="ru-RU" sz="1800" dirty="0" smtClean="0">
                <a:cs typeface="Times New Roman" panose="02020603050405020304" pitchFamily="18" charset="0"/>
              </a:rPr>
              <a:t>Рогов, </a:t>
            </a:r>
            <a:r>
              <a:rPr lang="ru-RU" sz="1800" dirty="0">
                <a:cs typeface="Times New Roman" panose="02020603050405020304" pitchFamily="18" charset="0"/>
              </a:rPr>
              <a:t>В</a:t>
            </a:r>
            <a:r>
              <a:rPr lang="ru-RU" sz="1800" dirty="0" smtClean="0">
                <a:cs typeface="Times New Roman" panose="02020603050405020304" pitchFamily="18" charset="0"/>
              </a:rPr>
              <a:t>. И</a:t>
            </a:r>
            <a:r>
              <a:rPr lang="ru-RU" sz="1800" dirty="0">
                <a:cs typeface="Times New Roman" panose="02020603050405020304" pitchFamily="18" charset="0"/>
              </a:rPr>
              <a:t>. </a:t>
            </a:r>
            <a:r>
              <a:rPr lang="ru-RU" sz="1800" dirty="0" smtClean="0">
                <a:cs typeface="Times New Roman" panose="02020603050405020304" pitchFamily="18" charset="0"/>
              </a:rPr>
              <a:t>Здоровье </a:t>
            </a:r>
            <a:r>
              <a:rPr lang="ru-RU" sz="1800" dirty="0">
                <a:cs typeface="Times New Roman" panose="02020603050405020304" pitchFamily="18" charset="0"/>
              </a:rPr>
              <a:t>без </a:t>
            </a:r>
            <a:r>
              <a:rPr lang="ru-RU" sz="1800" dirty="0" smtClean="0">
                <a:cs typeface="Times New Roman" panose="02020603050405020304" pitchFamily="18" charset="0"/>
              </a:rPr>
              <a:t>лекарств</a:t>
            </a:r>
            <a:r>
              <a:rPr lang="en-US" sz="1800" dirty="0" smtClean="0">
                <a:cs typeface="Times New Roman" panose="02020603050405020304" pitchFamily="18" charset="0"/>
              </a:rPr>
              <a:t> / </a:t>
            </a:r>
            <a:r>
              <a:rPr lang="ru-RU" sz="1800" dirty="0" smtClean="0">
                <a:cs typeface="Times New Roman" panose="02020603050405020304" pitchFamily="18" charset="0"/>
              </a:rPr>
              <a:t>В. И. Рогов. – СПб.: Феникс, 2004. – 363 с.</a:t>
            </a:r>
          </a:p>
          <a:p>
            <a:pPr algn="just">
              <a:buFont typeface="+mj-lt"/>
              <a:buAutoNum type="arabicPeriod"/>
            </a:pPr>
            <a:r>
              <a:rPr lang="ru-RU" sz="1800" dirty="0" smtClean="0">
                <a:cs typeface="Times New Roman" panose="02020603050405020304" pitchFamily="18" charset="0"/>
              </a:rPr>
              <a:t>500 загадок – складок для детей </a:t>
            </a:r>
            <a:r>
              <a:rPr lang="en-US" sz="1800" dirty="0" smtClean="0">
                <a:cs typeface="Times New Roman" panose="02020603050405020304" pitchFamily="18" charset="0"/>
              </a:rPr>
              <a:t>/</a:t>
            </a:r>
            <a:r>
              <a:rPr lang="ru-RU" sz="1800" dirty="0" smtClean="0">
                <a:cs typeface="Times New Roman" panose="02020603050405020304" pitchFamily="18" charset="0"/>
              </a:rPr>
              <a:t> Сост. И. Д. Агеев. – М.: ТЦ СФЕРА, 2012. – 96 с.</a:t>
            </a:r>
          </a:p>
          <a:p>
            <a:pPr marL="0" indent="0" algn="just">
              <a:buNone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1920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61459">
            <a:off x="568740" y="1331546"/>
            <a:ext cx="2542571" cy="254452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 rot="20844929">
            <a:off x="900927" y="1523368"/>
            <a:ext cx="201548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Свежие плоды – хорошее средство для лечения малокровия.</a:t>
            </a:r>
          </a:p>
          <a:p>
            <a:r>
              <a:rPr lang="ru-RU" sz="1400" i="1" dirty="0" smtClean="0"/>
              <a:t>Листья земляники употребляют для снижения артериального давления.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072" y="919284"/>
            <a:ext cx="2345637" cy="265640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5557">
            <a:off x="6542878" y="1052259"/>
            <a:ext cx="2168961" cy="235344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424641" y="3748382"/>
            <a:ext cx="2292349" cy="331236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54414" y="3649506"/>
            <a:ext cx="2121247" cy="351011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5357884" y="4604346"/>
            <a:ext cx="2687885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Земляника раздражает слизистую кишечника и не рекомендуется к употреблению при заболеваниях желудочно-кишечного тракта, а также при почечных коликах.</a:t>
            </a:r>
            <a:endParaRPr lang="ru-RU" sz="1400" i="1" dirty="0"/>
          </a:p>
        </p:txBody>
      </p:sp>
      <p:sp>
        <p:nvSpPr>
          <p:cNvPr id="9" name="Прямоугольник 8"/>
          <p:cNvSpPr/>
          <p:nvPr/>
        </p:nvSpPr>
        <p:spPr>
          <a:xfrm rot="620825">
            <a:off x="6791991" y="1741831"/>
            <a:ext cx="182857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i="1" dirty="0"/>
          </a:p>
          <a:p>
            <a:r>
              <a:rPr lang="ru-RU" sz="1400" i="1" dirty="0" smtClean="0"/>
              <a:t>Земляника полезна при гастритах, колитах и дизентерии.</a:t>
            </a:r>
            <a:endParaRPr lang="ru-RU" sz="1400" i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422605" y="3725852"/>
            <a:ext cx="20633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Опасные свойства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331638" y="4532491"/>
            <a:ext cx="28953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i="1" dirty="0"/>
          </a:p>
          <a:p>
            <a:r>
              <a:rPr lang="ru-RU" sz="1600" i="1" dirty="0"/>
              <a:t/>
            </a:r>
            <a:br>
              <a:rPr lang="ru-RU" sz="1600" i="1" dirty="0"/>
            </a:br>
            <a:endParaRPr lang="ru-RU" sz="1600" i="1" dirty="0"/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3280506" y="153142"/>
            <a:ext cx="5431530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2823137" y="152720"/>
            <a:ext cx="6346268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2944005" y="0"/>
            <a:ext cx="6016894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2779318" y="0"/>
            <a:ext cx="6346268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3236687" y="153142"/>
            <a:ext cx="5431530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3" name="Заголовок 1"/>
          <p:cNvSpPr txBox="1">
            <a:spLocks/>
          </p:cNvSpPr>
          <p:nvPr/>
        </p:nvSpPr>
        <p:spPr>
          <a:xfrm>
            <a:off x="2900186" y="0"/>
            <a:ext cx="6016894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2867518" y="126916"/>
            <a:ext cx="6016894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7" name="Заголовок 1"/>
          <p:cNvSpPr txBox="1">
            <a:spLocks/>
          </p:cNvSpPr>
          <p:nvPr/>
        </p:nvSpPr>
        <p:spPr>
          <a:xfrm>
            <a:off x="2394165" y="126916"/>
            <a:ext cx="6654934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394165" y="153142"/>
            <a:ext cx="34027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Полезные и лечебные свойства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788096" y="1016380"/>
            <a:ext cx="2104887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Свежие плоды и отвар сушеных ягод оказывают благоприятное действие на пищеварение, утоляют жажду, устраняют воспалительные и язвенные процессы в желудочно-кишечном тракте.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67314" y="4539248"/>
            <a:ext cx="302821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Употребление земляники в большом количестве может вызвать побочный эффект – покраснение кожных покровов, зуд, сыпь, головокружение, которые проходят с прекращением приема ягод</a:t>
            </a:r>
            <a:endParaRPr lang="ru-RU" sz="1400" i="1" dirty="0"/>
          </a:p>
        </p:txBody>
      </p:sp>
    </p:spTree>
    <p:extLst>
      <p:ext uri="{BB962C8B-B14F-4D97-AF65-F5344CB8AC3E}">
        <p14:creationId xmlns:p14="http://schemas.microsoft.com/office/powerpoint/2010/main" val="119750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95936" y="887054"/>
            <a:ext cx="5626968" cy="288032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/>
              <a:t>Мудростью старинной книги,</a:t>
            </a:r>
          </a:p>
          <a:p>
            <a:pPr marL="0" indent="0" algn="just">
              <a:buNone/>
            </a:pPr>
            <a:r>
              <a:rPr lang="ru-RU" sz="1800" dirty="0"/>
              <a:t>Вызревают плоды - фиги… </a:t>
            </a:r>
          </a:p>
          <a:p>
            <a:pPr marL="0" indent="0" algn="just">
              <a:buNone/>
            </a:pPr>
            <a:r>
              <a:rPr lang="ru-RU" sz="1800" dirty="0"/>
              <a:t>А листом такой культуры,</a:t>
            </a:r>
          </a:p>
          <a:p>
            <a:pPr marL="0" indent="0" algn="just">
              <a:buNone/>
            </a:pPr>
            <a:r>
              <a:rPr lang="ru-RU" sz="1800" dirty="0"/>
              <a:t>Укрываются </a:t>
            </a:r>
            <a:r>
              <a:rPr lang="ru-RU" sz="1800" dirty="0" smtClean="0"/>
              <a:t>скульптуры…   </a:t>
            </a:r>
            <a:r>
              <a:rPr lang="ru-RU" sz="1800" i="1" dirty="0" smtClean="0"/>
              <a:t>Ответ ( </a:t>
            </a:r>
            <a:r>
              <a:rPr lang="ru-RU" sz="1800" i="1" dirty="0"/>
              <a:t>Инжир</a:t>
            </a:r>
            <a:r>
              <a:rPr lang="ru-RU" sz="1800" i="1" dirty="0" smtClean="0"/>
              <a:t>).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0729" y="-53692"/>
            <a:ext cx="6045588" cy="103765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инжир</a:t>
            </a:r>
            <a:endParaRPr lang="ru-RU" sz="7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8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0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4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16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18" descr="http://retail-group.ru/images/datchiki/datchik_dvijeniya_clip_image132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885616" y="6318612"/>
            <a:ext cx="302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Калорийность:</a:t>
            </a:r>
            <a:r>
              <a:rPr lang="ru-RU" b="1" dirty="0"/>
              <a:t> </a:t>
            </a:r>
            <a:r>
              <a:rPr lang="ru-RU" dirty="0" smtClean="0"/>
              <a:t>74  </a:t>
            </a:r>
            <a:r>
              <a:rPr lang="ru-RU" dirty="0" err="1" smtClean="0"/>
              <a:t>кКал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851919" y="2348880"/>
            <a:ext cx="4971675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Узнай </a:t>
            </a:r>
            <a:r>
              <a:rPr lang="ru-RU" b="1" i="1" dirty="0" smtClean="0">
                <a:solidFill>
                  <a:srgbClr val="FF0000"/>
                </a:solidFill>
              </a:rPr>
              <a:t>плод </a:t>
            </a:r>
            <a:r>
              <a:rPr lang="ru-RU" b="1" i="1" dirty="0">
                <a:solidFill>
                  <a:srgbClr val="FF0000"/>
                </a:solidFill>
              </a:rPr>
              <a:t>по описанию: </a:t>
            </a:r>
          </a:p>
          <a:p>
            <a:pPr algn="just"/>
            <a:r>
              <a:rPr lang="ru-RU" dirty="0" smtClean="0"/>
              <a:t>Плоды </a:t>
            </a:r>
            <a:r>
              <a:rPr lang="ru-RU" dirty="0"/>
              <a:t>сочные, сладкие, грушевидной формы с орешками внутри. Снаружи покрыты тонкой, ворсистой кожицей. На вершине плода имеется отверстие, которое накрыто чешуйками. В зависимости от сорта </a:t>
            </a:r>
            <a:r>
              <a:rPr lang="ru-RU" dirty="0" smtClean="0"/>
              <a:t> </a:t>
            </a:r>
            <a:r>
              <a:rPr lang="ru-RU" dirty="0"/>
              <a:t>имеют: желтый, оранжевый, тёмно-синий окрас. Чаще всего </a:t>
            </a:r>
            <a:r>
              <a:rPr lang="ru-RU" dirty="0" smtClean="0"/>
              <a:t>встречаются желто-зеленые ягоды.</a:t>
            </a:r>
          </a:p>
          <a:p>
            <a:pPr algn="just"/>
            <a:endParaRPr lang="ru-RU" dirty="0" smtClean="0"/>
          </a:p>
          <a:p>
            <a:r>
              <a:rPr lang="ru-RU" sz="1400" b="1" i="1" dirty="0" smtClean="0">
                <a:solidFill>
                  <a:schemeClr val="accent3">
                    <a:lumMod val="50000"/>
                  </a:schemeClr>
                </a:solidFill>
              </a:rPr>
              <a:t>Интересный факт об инжире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400" dirty="0"/>
              <a:t>о</a:t>
            </a:r>
            <a:r>
              <a:rPr lang="ru-RU" sz="1400" dirty="0" smtClean="0"/>
              <a:t>тличная </a:t>
            </a:r>
            <a:r>
              <a:rPr lang="ru-RU" sz="1400" dirty="0"/>
              <a:t>новость для тех, кто не любит рыбу жирных </a:t>
            </a:r>
            <a:r>
              <a:rPr lang="ru-RU" sz="1400" dirty="0" smtClean="0"/>
              <a:t>сортов: </a:t>
            </a:r>
            <a:r>
              <a:rPr lang="ru-RU" sz="1400" dirty="0"/>
              <a:t>и</a:t>
            </a:r>
            <a:r>
              <a:rPr lang="ru-RU" sz="1400" dirty="0" smtClean="0"/>
              <a:t>нжир </a:t>
            </a:r>
            <a:r>
              <a:rPr lang="ru-RU" sz="1400" dirty="0"/>
              <a:t>так же, как, например, форель или лосось, является отличным источником омега – 3 и омега – 6 </a:t>
            </a:r>
            <a:r>
              <a:rPr lang="ru-RU" sz="1400" dirty="0" err="1"/>
              <a:t>полинасыщенных</a:t>
            </a:r>
            <a:r>
              <a:rPr lang="ru-RU" sz="1400" dirty="0"/>
              <a:t> жирных кислот, которые помогают предотвратить сердечно-сосудистые и онкологические </a:t>
            </a:r>
            <a:r>
              <a:rPr lang="ru-RU" sz="1400" dirty="0" smtClean="0"/>
              <a:t>заболевания.</a:t>
            </a:r>
            <a:r>
              <a:rPr lang="ru-RU" sz="1400" dirty="0"/>
              <a:t> </a:t>
            </a:r>
          </a:p>
        </p:txBody>
      </p:sp>
      <p:pic>
        <p:nvPicPr>
          <p:cNvPr id="14" name="Picture 2" descr="C:\Users\вова\Desktop\Буквы\и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602" y="160337"/>
            <a:ext cx="2205127" cy="2578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вова\Desktop\fi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2740634"/>
            <a:ext cx="3275856" cy="2160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7975" y="4933617"/>
            <a:ext cx="324638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chemeClr val="tx2"/>
                </a:solidFill>
              </a:rPr>
              <a:t>А знаете ли вы, что …</a:t>
            </a:r>
          </a:p>
          <a:p>
            <a:pPr algn="just"/>
            <a:r>
              <a:rPr lang="ru-RU" sz="1400" i="1" dirty="0" smtClean="0"/>
              <a:t>У </a:t>
            </a:r>
            <a:r>
              <a:rPr lang="ru-RU" sz="1400" i="1" dirty="0"/>
              <a:t>древних греков до такой </a:t>
            </a:r>
            <a:r>
              <a:rPr lang="ru-RU" sz="1400" i="1" dirty="0" smtClean="0"/>
              <a:t>степени </a:t>
            </a:r>
            <a:r>
              <a:rPr lang="ru-RU" sz="1400" i="1" dirty="0"/>
              <a:t>ценили </a:t>
            </a:r>
            <a:r>
              <a:rPr lang="ru-RU" sz="1400" i="1" dirty="0" smtClean="0"/>
              <a:t>инжир, что  </a:t>
            </a:r>
            <a:r>
              <a:rPr lang="ru-RU" sz="1400" i="1" dirty="0"/>
              <a:t>за его контрабандный вывоз можно было попасть под суд за государственную измену.</a:t>
            </a:r>
          </a:p>
        </p:txBody>
      </p:sp>
    </p:spTree>
    <p:extLst>
      <p:ext uri="{BB962C8B-B14F-4D97-AF65-F5344CB8AC3E}">
        <p14:creationId xmlns:p14="http://schemas.microsoft.com/office/powerpoint/2010/main" val="165709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61459">
            <a:off x="268128" y="1089264"/>
            <a:ext cx="2817058" cy="281922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 rot="20844929">
            <a:off x="677741" y="954414"/>
            <a:ext cx="234232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Отвар ягод является замечательным жаропонижающим средством.</a:t>
            </a:r>
          </a:p>
          <a:p>
            <a:r>
              <a:rPr lang="ru-RU" sz="1400" i="1" dirty="0" smtClean="0"/>
              <a:t>Винная ягода может снять сильное сердцебиение, а также поднять настроение. Это связано с тем, что в инжире есть такие необходимые для душевного комфорта элементы: калий, магний, кальций.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072" y="919284"/>
            <a:ext cx="2345637" cy="265640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5557">
            <a:off x="6542878" y="1052259"/>
            <a:ext cx="2168961" cy="235344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424641" y="3748382"/>
            <a:ext cx="2292349" cy="331236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54414" y="3649506"/>
            <a:ext cx="2121247" cy="351011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5357884" y="4604346"/>
            <a:ext cx="268788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Инжир обладает сильным слабительным действием и не стоит его употреблять перед поездками и совещаниями.</a:t>
            </a:r>
            <a:endParaRPr lang="ru-RU" sz="1400" i="1" dirty="0"/>
          </a:p>
        </p:txBody>
      </p:sp>
      <p:sp>
        <p:nvSpPr>
          <p:cNvPr id="9" name="Прямоугольник 8"/>
          <p:cNvSpPr/>
          <p:nvPr/>
        </p:nvSpPr>
        <p:spPr>
          <a:xfrm rot="620825">
            <a:off x="6819815" y="963628"/>
            <a:ext cx="1891525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i="1" dirty="0"/>
          </a:p>
          <a:p>
            <a:r>
              <a:rPr lang="ru-RU" sz="1400" i="1" dirty="0" smtClean="0"/>
              <a:t>Инжир считается превосходным средством для борьбы с избыточным весом, стрессом, кашлем. Инжир предотвращает перевоплощение сахара в жир.</a:t>
            </a:r>
            <a:endParaRPr lang="ru-RU" sz="1400" i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422605" y="3725852"/>
            <a:ext cx="20633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Опасные свойства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331638" y="4532491"/>
            <a:ext cx="28953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i="1" dirty="0"/>
          </a:p>
          <a:p>
            <a:r>
              <a:rPr lang="ru-RU" sz="1600" i="1" dirty="0"/>
              <a:t/>
            </a:r>
            <a:br>
              <a:rPr lang="ru-RU" sz="1600" i="1" dirty="0"/>
            </a:br>
            <a:endParaRPr lang="ru-RU" sz="1600" i="1" dirty="0"/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3280506" y="153142"/>
            <a:ext cx="5431530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2823137" y="152720"/>
            <a:ext cx="6346268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2944005" y="0"/>
            <a:ext cx="6016894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2779318" y="0"/>
            <a:ext cx="6346268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3236687" y="153142"/>
            <a:ext cx="5431530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3" name="Заголовок 1"/>
          <p:cNvSpPr txBox="1">
            <a:spLocks/>
          </p:cNvSpPr>
          <p:nvPr/>
        </p:nvSpPr>
        <p:spPr>
          <a:xfrm>
            <a:off x="2900186" y="0"/>
            <a:ext cx="6016894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2867518" y="126916"/>
            <a:ext cx="6016894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7" name="Заголовок 1"/>
          <p:cNvSpPr txBox="1">
            <a:spLocks/>
          </p:cNvSpPr>
          <p:nvPr/>
        </p:nvSpPr>
        <p:spPr>
          <a:xfrm>
            <a:off x="2394165" y="126916"/>
            <a:ext cx="6654934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394165" y="153142"/>
            <a:ext cx="34027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Полезные и лечебные свойства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788096" y="1016380"/>
            <a:ext cx="210488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Из-за содержащегося в плодах фермента </a:t>
            </a:r>
            <a:r>
              <a:rPr lang="ru-RU" sz="1400" i="1" dirty="0" err="1" smtClean="0"/>
              <a:t>фицина</a:t>
            </a:r>
            <a:r>
              <a:rPr lang="ru-RU" sz="1400" i="1" dirty="0" smtClean="0"/>
              <a:t> понижается свертываемость крови, и рассасываются сосудистые тромбы.</a:t>
            </a:r>
          </a:p>
          <a:p>
            <a:r>
              <a:rPr lang="ru-RU" sz="1400" i="1" dirty="0" smtClean="0"/>
              <a:t>Инжир обладает слабительным эффектом.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67314" y="4539248"/>
            <a:ext cx="302821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Категорически запрещается употреблять инжир в пищу людям с сахарным диабетом и острым воспалительным заболеванием кишечника. Это связано с содержащейся в инжире клетчатки и щавелевой кислоты, которая не всем приносит пользу.</a:t>
            </a:r>
            <a:endParaRPr lang="ru-RU" sz="1400" i="1" dirty="0"/>
          </a:p>
        </p:txBody>
      </p:sp>
    </p:spTree>
    <p:extLst>
      <p:ext uri="{BB962C8B-B14F-4D97-AF65-F5344CB8AC3E}">
        <p14:creationId xmlns:p14="http://schemas.microsoft.com/office/powerpoint/2010/main" val="207889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25360" y="952416"/>
            <a:ext cx="3888432" cy="288032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1800" dirty="0"/>
              <a:t>Под шершавой кожурой,</a:t>
            </a:r>
          </a:p>
          <a:p>
            <a:pPr marL="0" indent="0" algn="just">
              <a:buNone/>
            </a:pPr>
            <a:r>
              <a:rPr lang="ru-RU" sz="1800" dirty="0"/>
              <a:t>Сочный плод хранится мой,</a:t>
            </a:r>
          </a:p>
          <a:p>
            <a:pPr marL="0" indent="0" algn="just">
              <a:buNone/>
            </a:pPr>
            <a:r>
              <a:rPr lang="ru-RU" sz="1800" dirty="0"/>
              <a:t>Он зеленый и зернистый,</a:t>
            </a:r>
          </a:p>
          <a:p>
            <a:pPr marL="0" indent="0" algn="just">
              <a:buNone/>
            </a:pPr>
            <a:r>
              <a:rPr lang="ru-RU" sz="1800" dirty="0"/>
              <a:t>Нежный, сладкий и мясистый.</a:t>
            </a:r>
          </a:p>
          <a:p>
            <a:pPr marL="0" indent="0" algn="just">
              <a:buNone/>
            </a:pPr>
            <a:r>
              <a:rPr lang="ru-RU" sz="1800" dirty="0" smtClean="0"/>
              <a:t>Как же  </a:t>
            </a:r>
            <a:r>
              <a:rPr lang="ru-RU" sz="1800" dirty="0"/>
              <a:t>называюсь </a:t>
            </a:r>
            <a:r>
              <a:rPr lang="ru-RU" sz="1800" dirty="0" smtClean="0"/>
              <a:t>я? </a:t>
            </a:r>
            <a:endParaRPr lang="ru-RU" sz="1800" dirty="0"/>
          </a:p>
          <a:p>
            <a:pPr marL="0" indent="0" algn="just">
              <a:buNone/>
            </a:pPr>
            <a:r>
              <a:rPr lang="ru-RU" sz="1800" dirty="0"/>
              <a:t>Мякоть вкусная моя —</a:t>
            </a:r>
          </a:p>
          <a:p>
            <a:pPr marL="0" indent="0" algn="just">
              <a:buNone/>
            </a:pPr>
            <a:r>
              <a:rPr lang="ru-RU" sz="1800" dirty="0"/>
              <a:t>Кладезь витаминов ценных,</a:t>
            </a:r>
          </a:p>
          <a:p>
            <a:pPr marL="0" indent="0" algn="just">
              <a:buNone/>
            </a:pPr>
            <a:r>
              <a:rPr lang="ru-RU" sz="1800" dirty="0"/>
              <a:t>Для здоровья драгоценных</a:t>
            </a:r>
            <a:r>
              <a:rPr lang="ru-RU" sz="1800" dirty="0" smtClean="0"/>
              <a:t>.</a:t>
            </a:r>
          </a:p>
          <a:p>
            <a:pPr marL="0" indent="0" algn="just">
              <a:buNone/>
            </a:pPr>
            <a:r>
              <a:rPr lang="ru-RU" sz="1800" i="1" dirty="0" smtClean="0"/>
              <a:t>Ответ (Киви).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04025" y="98708"/>
            <a:ext cx="6045588" cy="103765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киви</a:t>
            </a:r>
            <a:endParaRPr lang="ru-RU" sz="7200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8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0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4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16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18" descr="http://retail-group.ru/images/datchiki/datchik_dvijeniya_clip_image132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885616" y="6318612"/>
            <a:ext cx="302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Калорийность:</a:t>
            </a:r>
            <a:r>
              <a:rPr lang="ru-RU" b="1" dirty="0"/>
              <a:t> </a:t>
            </a:r>
            <a:r>
              <a:rPr lang="ru-RU" dirty="0" smtClean="0"/>
              <a:t>48  </a:t>
            </a:r>
            <a:r>
              <a:rPr lang="ru-RU" dirty="0" err="1" smtClean="0"/>
              <a:t>кКал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318480" y="383273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Узнай </a:t>
            </a:r>
            <a:r>
              <a:rPr lang="ru-RU" b="1" i="1" dirty="0" smtClean="0">
                <a:solidFill>
                  <a:srgbClr val="FF0000"/>
                </a:solidFill>
              </a:rPr>
              <a:t>плод </a:t>
            </a:r>
            <a:r>
              <a:rPr lang="ru-RU" b="1" i="1" dirty="0">
                <a:solidFill>
                  <a:srgbClr val="FF0000"/>
                </a:solidFill>
              </a:rPr>
              <a:t>по описанию: </a:t>
            </a:r>
          </a:p>
          <a:p>
            <a:r>
              <a:rPr lang="ru-RU" dirty="0" smtClean="0"/>
              <a:t>Ягода с зеленой мякотью и коричневой опушенной мелкими волосками кожицей (китайский крыжовник).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5" name="Picture 2" descr="C:\Users\вова\Desktop\Буквы\к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160337"/>
            <a:ext cx="2751858" cy="2771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вова\Desktop\kiw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951" y="2764266"/>
            <a:ext cx="3256697" cy="2136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7975" y="5056728"/>
            <a:ext cx="3903985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i="1" dirty="0" smtClean="0">
                <a:solidFill>
                  <a:srgbClr val="C00000"/>
                </a:solidFill>
              </a:rPr>
              <a:t>Знаете ли вы, что …</a:t>
            </a:r>
          </a:p>
          <a:p>
            <a:pPr algn="just"/>
            <a:r>
              <a:rPr lang="ru-RU" sz="1400" i="1" dirty="0" smtClean="0"/>
              <a:t>Когда </a:t>
            </a:r>
            <a:r>
              <a:rPr lang="ru-RU" sz="1400" i="1" dirty="0"/>
              <a:t>в 1950-х годах новозеландцы начали экспортировать </a:t>
            </a:r>
            <a:r>
              <a:rPr lang="ru-RU" sz="1400" i="1" dirty="0" smtClean="0"/>
              <a:t>плоды </a:t>
            </a:r>
            <a:r>
              <a:rPr lang="ru-RU" sz="1400" i="1" dirty="0"/>
              <a:t>в США, было придумано название "</a:t>
            </a:r>
            <a:r>
              <a:rPr lang="ru-RU" sz="1400" i="1" dirty="0" err="1"/>
              <a:t>kiwi</a:t>
            </a:r>
            <a:r>
              <a:rPr lang="ru-RU" sz="1400" i="1" dirty="0"/>
              <a:t>" за сходство формы плода с телом новозеландской птички киви, которая является эмблемой этой страны.</a:t>
            </a:r>
            <a:br>
              <a:rPr lang="ru-RU" sz="1400" i="1" dirty="0"/>
            </a:b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355424" y="5210616"/>
            <a:ext cx="4572000" cy="129266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b="1" i="1" dirty="0" smtClean="0">
                <a:solidFill>
                  <a:schemeClr val="tx2"/>
                </a:solidFill>
              </a:rPr>
              <a:t>Интересный факт о киви</a:t>
            </a:r>
            <a:r>
              <a:rPr lang="ru-RU" sz="1400" dirty="0" smtClean="0"/>
              <a:t>:</a:t>
            </a:r>
          </a:p>
          <a:p>
            <a:r>
              <a:rPr lang="ru-RU" sz="1400" dirty="0"/>
              <a:t>к</a:t>
            </a:r>
            <a:r>
              <a:rPr lang="ru-RU" sz="1400" dirty="0" smtClean="0"/>
              <a:t>иви </a:t>
            </a:r>
            <a:r>
              <a:rPr lang="ru-RU" sz="1400" dirty="0"/>
              <a:t>продолжают расти и дозревать после того как их собрали.</a:t>
            </a:r>
            <a:br>
              <a:rPr lang="ru-RU" sz="14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1656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61459">
            <a:off x="437415" y="1225703"/>
            <a:ext cx="2662483" cy="266453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 rot="20844929">
            <a:off x="813989" y="1222709"/>
            <a:ext cx="234232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100 г киви содержит 350 мг витамина С, то есть четырехкратную суточную дозу для взрослого человека. А при хранении количества витамина С  в этих плодах не уменьшается благодаря кожице, а также кислотам, содержащихся в ягоде.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4197" y="950044"/>
            <a:ext cx="2345637" cy="265640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5557">
            <a:off x="6542878" y="1052259"/>
            <a:ext cx="2168961" cy="235344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424641" y="3748382"/>
            <a:ext cx="2292349" cy="331236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54414" y="3649506"/>
            <a:ext cx="2121247" cy="351011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5357884" y="4604346"/>
            <a:ext cx="268788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Не рекомендуется давать киви маленьким детям, так как он является аллергеном. У взрослых, имеющих аллергию на киви, возникают отек языка, приступы астмы.</a:t>
            </a:r>
            <a:endParaRPr lang="ru-RU" sz="1400" i="1" dirty="0"/>
          </a:p>
        </p:txBody>
      </p:sp>
      <p:sp>
        <p:nvSpPr>
          <p:cNvPr id="9" name="Прямоугольник 8"/>
          <p:cNvSpPr/>
          <p:nvPr/>
        </p:nvSpPr>
        <p:spPr>
          <a:xfrm rot="620825">
            <a:off x="6819815" y="855907"/>
            <a:ext cx="189152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i="1" dirty="0"/>
          </a:p>
          <a:p>
            <a:r>
              <a:rPr lang="ru-RU" sz="1400" i="1" dirty="0" smtClean="0"/>
              <a:t>Благодаря высокому содержанию магнезии, киви используют в производстве косметики. Он отлично тонизирует кожу, выравнивает ее  и придает легкий отбеливающий эффект.</a:t>
            </a:r>
            <a:endParaRPr lang="ru-RU" sz="1400" i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422605" y="3725852"/>
            <a:ext cx="20633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Опасные свойства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331638" y="4532491"/>
            <a:ext cx="28953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i="1" dirty="0"/>
          </a:p>
          <a:p>
            <a:r>
              <a:rPr lang="ru-RU" sz="1600" i="1" dirty="0"/>
              <a:t/>
            </a:r>
            <a:br>
              <a:rPr lang="ru-RU" sz="1600" i="1" dirty="0"/>
            </a:br>
            <a:endParaRPr lang="ru-RU" sz="1600" i="1" dirty="0"/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3280506" y="153142"/>
            <a:ext cx="5431530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2823137" y="152720"/>
            <a:ext cx="6346268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2944005" y="0"/>
            <a:ext cx="6016894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2779318" y="0"/>
            <a:ext cx="6346268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3236687" y="153142"/>
            <a:ext cx="5431530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3" name="Заголовок 1"/>
          <p:cNvSpPr txBox="1">
            <a:spLocks/>
          </p:cNvSpPr>
          <p:nvPr/>
        </p:nvSpPr>
        <p:spPr>
          <a:xfrm>
            <a:off x="2900186" y="0"/>
            <a:ext cx="6016894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2867518" y="126916"/>
            <a:ext cx="6016894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7" name="Заголовок 1"/>
          <p:cNvSpPr txBox="1">
            <a:spLocks/>
          </p:cNvSpPr>
          <p:nvPr/>
        </p:nvSpPr>
        <p:spPr>
          <a:xfrm>
            <a:off x="2394165" y="126916"/>
            <a:ext cx="6654934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394165" y="153142"/>
            <a:ext cx="34027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Полезные и лечебные свойства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788096" y="1339546"/>
            <a:ext cx="19335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Если после хорошего обеда съесть один плод киви, то у Вас не будет изжоги и тяжести в желудке.</a:t>
            </a:r>
          </a:p>
          <a:p>
            <a:r>
              <a:rPr lang="ru-RU" sz="1400" i="1" dirty="0" smtClean="0"/>
              <a:t>Калий, содержащийся в киви, нормализует кровяное давление.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67314" y="4539248"/>
            <a:ext cx="302821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Регулярное чрезмерное употребление киви может вызвать гипервитаминоз витамина С, которого в данном продукте в 4 раза больше, чем в лимоне. Не желательно употреблять киви тем, кто страдает от повышенной кислотности желудка.</a:t>
            </a:r>
            <a:endParaRPr lang="ru-RU" sz="1400" i="1" dirty="0"/>
          </a:p>
        </p:txBody>
      </p:sp>
    </p:spTree>
    <p:extLst>
      <p:ext uri="{BB962C8B-B14F-4D97-AF65-F5344CB8AC3E}">
        <p14:creationId xmlns:p14="http://schemas.microsoft.com/office/powerpoint/2010/main" val="3476409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30336" y="910938"/>
            <a:ext cx="3888432" cy="288032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 smtClean="0"/>
              <a:t>Он почти как апельсин,</a:t>
            </a:r>
          </a:p>
          <a:p>
            <a:pPr marL="0" indent="0" algn="just">
              <a:buNone/>
            </a:pPr>
            <a:r>
              <a:rPr lang="ru-RU" sz="1800" dirty="0" smtClean="0"/>
              <a:t>С толстой кожей, сочный.</a:t>
            </a:r>
          </a:p>
          <a:p>
            <a:pPr marL="0" indent="0" algn="just">
              <a:buNone/>
            </a:pPr>
            <a:r>
              <a:rPr lang="ru-RU" sz="1800" dirty="0" smtClean="0"/>
              <a:t>Недостаток лишь один – </a:t>
            </a:r>
          </a:p>
          <a:p>
            <a:pPr marL="0" indent="0" algn="just">
              <a:buNone/>
            </a:pPr>
            <a:r>
              <a:rPr lang="ru-RU" sz="1800" dirty="0" smtClean="0"/>
              <a:t>Кислый очень, очень.</a:t>
            </a:r>
          </a:p>
          <a:p>
            <a:pPr marL="0" indent="0" algn="just">
              <a:buNone/>
            </a:pPr>
            <a:r>
              <a:rPr lang="ru-RU" sz="1800" i="1" dirty="0" smtClean="0"/>
              <a:t>Ответ (Лимон).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3356" y="-122624"/>
            <a:ext cx="6045588" cy="103765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лимон</a:t>
            </a:r>
            <a:endParaRPr lang="ru-RU" sz="7200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8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0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4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16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18" descr="http://retail-group.ru/images/datchiki/datchik_dvijeniya_clip_image132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885616" y="6318612"/>
            <a:ext cx="302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Калорийность:</a:t>
            </a:r>
            <a:r>
              <a:rPr lang="ru-RU" b="1" dirty="0"/>
              <a:t> </a:t>
            </a:r>
            <a:r>
              <a:rPr lang="ru-RU" dirty="0" smtClean="0"/>
              <a:t>16  </a:t>
            </a:r>
            <a:r>
              <a:rPr lang="ru-RU" dirty="0" err="1" smtClean="0"/>
              <a:t>кКал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779912" y="2708920"/>
            <a:ext cx="49140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Узнай </a:t>
            </a:r>
            <a:r>
              <a:rPr lang="ru-RU" b="1" i="1" dirty="0" smtClean="0">
                <a:solidFill>
                  <a:srgbClr val="FF0000"/>
                </a:solidFill>
              </a:rPr>
              <a:t>плод по </a:t>
            </a:r>
            <a:r>
              <a:rPr lang="ru-RU" b="1" i="1" dirty="0">
                <a:solidFill>
                  <a:srgbClr val="FF0000"/>
                </a:solidFill>
              </a:rPr>
              <a:t>описанию: </a:t>
            </a:r>
          </a:p>
          <a:p>
            <a:pPr algn="just"/>
            <a:r>
              <a:rPr lang="ru-RU" dirty="0" smtClean="0"/>
              <a:t>Плод яйцевидной или овальной формы, к обоим концам суженный, с соском на верхушке, светло-желтый, с трудно отделяющейся бугорчатой или ямчатой коркой, содержащей множество желёзок с эфирным маслом. Мякоть </a:t>
            </a:r>
            <a:r>
              <a:rPr lang="ru-RU" dirty="0"/>
              <a:t> </a:t>
            </a:r>
            <a:r>
              <a:rPr lang="ru-RU" dirty="0" smtClean="0"/>
              <a:t>зеленовато-желтая, кислая.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9" name="Picture 2" descr="C:\Users\вова\Desktop\Буквы\л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263" y="46354"/>
            <a:ext cx="2607841" cy="2864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вова\Desktop\lem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263" y="2708920"/>
            <a:ext cx="2725961" cy="2514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0375" y="5132224"/>
            <a:ext cx="353556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chemeClr val="accent5">
                    <a:lumMod val="50000"/>
                  </a:schemeClr>
                </a:solidFill>
              </a:rPr>
              <a:t>Знаете ли вы, что …</a:t>
            </a:r>
          </a:p>
          <a:p>
            <a:pPr algn="just"/>
            <a:r>
              <a:rPr lang="ru-RU" sz="1400" i="1" dirty="0" smtClean="0"/>
              <a:t>Приготовлению </a:t>
            </a:r>
            <a:r>
              <a:rPr lang="ru-RU" sz="1400" i="1" dirty="0"/>
              <a:t>рыбного блюда, как правило, сопутствует запах, от которого хотелось бы избавиться. Лимон поможет не только удалить рыбный запах, но и произведет дезинфекцию.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283968" y="5005288"/>
            <a:ext cx="44099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400" b="1" i="1" dirty="0" smtClean="0">
                <a:solidFill>
                  <a:schemeClr val="accent4">
                    <a:lumMod val="50000"/>
                  </a:schemeClr>
                </a:solidFill>
              </a:rPr>
              <a:t>Интересный факт о лимоне:</a:t>
            </a:r>
          </a:p>
          <a:p>
            <a:pPr algn="just" fontAlgn="base"/>
            <a:r>
              <a:rPr lang="ru-RU" sz="1400" dirty="0"/>
              <a:t>в</a:t>
            </a:r>
            <a:r>
              <a:rPr lang="ru-RU" sz="1400" dirty="0" smtClean="0"/>
              <a:t> </a:t>
            </a:r>
            <a:r>
              <a:rPr lang="ru-RU" sz="1400" dirty="0"/>
              <a:t>XVII веке лимон был практически недоступен простому человеку. Богатые же выписывали лимоны из Голландии. Их им доставляли в соленом виде. Интересно, как они его потом ели?</a:t>
            </a:r>
          </a:p>
        </p:txBody>
      </p:sp>
    </p:spTree>
    <p:extLst>
      <p:ext uri="{BB962C8B-B14F-4D97-AF65-F5344CB8AC3E}">
        <p14:creationId xmlns:p14="http://schemas.microsoft.com/office/powerpoint/2010/main" val="873542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61459">
            <a:off x="268128" y="1089264"/>
            <a:ext cx="2817058" cy="281922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 rot="20844929">
            <a:off x="677741" y="1062137"/>
            <a:ext cx="234232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Лимон – прекрасное бактерицидное средство, он может уничтожить до 12 различных бактерий. Чтобы лимон стал более действенным против гриппа, его надо класть в чай из шалфея, мяты. Такая смесь помогает поддерживать содержание кальция в организме на нужном уровне.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072" y="919284"/>
            <a:ext cx="2345637" cy="265640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5557">
            <a:off x="6542878" y="1052259"/>
            <a:ext cx="2168961" cy="235344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33143" y="3483228"/>
            <a:ext cx="2292349" cy="331236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54414" y="3649506"/>
            <a:ext cx="2121247" cy="351011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5289480" y="5139412"/>
            <a:ext cx="268788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Косточки лимона ядовиты.</a:t>
            </a:r>
            <a:endParaRPr lang="ru-RU" sz="1400" i="1" dirty="0"/>
          </a:p>
        </p:txBody>
      </p:sp>
      <p:sp>
        <p:nvSpPr>
          <p:cNvPr id="9" name="Прямоугольник 8"/>
          <p:cNvSpPr/>
          <p:nvPr/>
        </p:nvSpPr>
        <p:spPr>
          <a:xfrm rot="620825">
            <a:off x="6819815" y="1071351"/>
            <a:ext cx="189152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i="1" dirty="0"/>
          </a:p>
          <a:p>
            <a:r>
              <a:rPr lang="ru-RU" sz="1400" i="1" dirty="0" smtClean="0"/>
              <a:t>Лимон облегчает головные боли и мигрени. Является мочегонным средством. Устраняет сыпи различного происхождения, фурункулы.</a:t>
            </a:r>
            <a:endParaRPr lang="ru-RU" sz="1400" i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483344" y="4604346"/>
            <a:ext cx="20633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Опасные свойства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331638" y="4532491"/>
            <a:ext cx="28953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i="1" dirty="0"/>
          </a:p>
          <a:p>
            <a:r>
              <a:rPr lang="ru-RU" sz="1600" i="1" dirty="0"/>
              <a:t/>
            </a:r>
            <a:br>
              <a:rPr lang="ru-RU" sz="1600" i="1" dirty="0"/>
            </a:br>
            <a:endParaRPr lang="ru-RU" sz="1600" i="1" dirty="0"/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3280506" y="153142"/>
            <a:ext cx="5431530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2823137" y="152720"/>
            <a:ext cx="6346268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2944005" y="0"/>
            <a:ext cx="6016894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2779318" y="0"/>
            <a:ext cx="6346268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3236687" y="153142"/>
            <a:ext cx="5431530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3" name="Заголовок 1"/>
          <p:cNvSpPr txBox="1">
            <a:spLocks/>
          </p:cNvSpPr>
          <p:nvPr/>
        </p:nvSpPr>
        <p:spPr>
          <a:xfrm>
            <a:off x="2900186" y="0"/>
            <a:ext cx="6016894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2867518" y="126916"/>
            <a:ext cx="6016894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7" name="Заголовок 1"/>
          <p:cNvSpPr txBox="1">
            <a:spLocks/>
          </p:cNvSpPr>
          <p:nvPr/>
        </p:nvSpPr>
        <p:spPr>
          <a:xfrm>
            <a:off x="2394165" y="126916"/>
            <a:ext cx="6654934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394165" y="153142"/>
            <a:ext cx="34027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Полезные и лечебные свойства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872940" y="1076463"/>
            <a:ext cx="1933536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Хотя лимон очень кислый фрукт, он оказывает противоположное действие на желудок – снижает кислотность. Лимонный сок и кожура обладают антисептическим действием.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220381" y="4240103"/>
            <a:ext cx="321512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Если вам не хватает свободного времени, поможет лимон, он сократит количество ночного сна, причем вы будете высыпаться, а утро встретите не только бодрым, но и радостным, у вас пропадет желание что-то перекусывать в перерывах между основной едой; вы будете чувствовать сытость, хотя ваш рацион уменьшится.</a:t>
            </a:r>
            <a:endParaRPr lang="ru-RU" sz="1400" i="1" dirty="0"/>
          </a:p>
        </p:txBody>
      </p:sp>
    </p:spTree>
    <p:extLst>
      <p:ext uri="{BB962C8B-B14F-4D97-AF65-F5344CB8AC3E}">
        <p14:creationId xmlns:p14="http://schemas.microsoft.com/office/powerpoint/2010/main" val="41199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86808" y="990967"/>
            <a:ext cx="3888432" cy="288032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 smtClean="0"/>
              <a:t>Этот фрукт под Новый Год</a:t>
            </a:r>
          </a:p>
          <a:p>
            <a:pPr marL="0" indent="0" algn="just">
              <a:buNone/>
            </a:pPr>
            <a:r>
              <a:rPr lang="ru-RU" sz="1800" dirty="0" smtClean="0"/>
              <a:t>Каждый в дом к себе зовет.</a:t>
            </a:r>
          </a:p>
          <a:p>
            <a:pPr marL="0" indent="0" algn="just">
              <a:buNone/>
            </a:pPr>
            <a:r>
              <a:rPr lang="ru-RU" sz="1800" dirty="0" smtClean="0"/>
              <a:t>Им и елку украшают,</a:t>
            </a:r>
          </a:p>
          <a:p>
            <a:pPr marL="0" indent="0" algn="just">
              <a:buNone/>
            </a:pPr>
            <a:r>
              <a:rPr lang="ru-RU" sz="1800" dirty="0" smtClean="0"/>
              <a:t>И детишек угощают</a:t>
            </a:r>
          </a:p>
          <a:p>
            <a:pPr marL="0" indent="0" algn="just">
              <a:buNone/>
            </a:pPr>
            <a:r>
              <a:rPr lang="ru-RU" sz="1800" i="1" dirty="0" smtClean="0"/>
              <a:t>Ответ (Мандарин).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76905" y="-53693"/>
            <a:ext cx="6045588" cy="103765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мандарин</a:t>
            </a:r>
            <a:endParaRPr lang="ru-RU" sz="7200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8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0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4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16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18" descr="http://retail-group.ru/images/datchiki/datchik_dvijeniya_clip_image132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885616" y="6318612"/>
            <a:ext cx="302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Калорийность:</a:t>
            </a:r>
            <a:r>
              <a:rPr lang="ru-RU" b="1" dirty="0"/>
              <a:t> </a:t>
            </a:r>
            <a:r>
              <a:rPr lang="ru-RU" dirty="0" smtClean="0"/>
              <a:t>40  </a:t>
            </a:r>
            <a:r>
              <a:rPr lang="ru-RU" dirty="0" err="1" smtClean="0"/>
              <a:t>кКал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139952" y="2757079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Узнай </a:t>
            </a:r>
            <a:r>
              <a:rPr lang="ru-RU" b="1" i="1" dirty="0" smtClean="0">
                <a:solidFill>
                  <a:srgbClr val="FF0000"/>
                </a:solidFill>
              </a:rPr>
              <a:t>плод </a:t>
            </a:r>
            <a:r>
              <a:rPr lang="ru-RU" b="1" i="1" dirty="0">
                <a:solidFill>
                  <a:srgbClr val="FF0000"/>
                </a:solidFill>
              </a:rPr>
              <a:t>по описанию: </a:t>
            </a:r>
          </a:p>
          <a:p>
            <a:pPr algn="just"/>
            <a:r>
              <a:rPr lang="ru-RU" dirty="0" smtClean="0"/>
              <a:t>Плоды яркие, небольшие по размеру, плоскоокруглые или слегка вытянутые, славящиеся прекрасным освежающим вкусом и ароматом, кожура плода тонкая и легко счищается с долек мякоти, которые хорошо отделяются друг от друга.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 descr="C:\Users\вова\Desktop\АЗБУКА\Буквы\м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295" y="160338"/>
            <a:ext cx="3183905" cy="2536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вова\Desktop\mandari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271" y="2564904"/>
            <a:ext cx="3030810" cy="2612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9719" y="5177671"/>
            <a:ext cx="408079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>
                <a:solidFill>
                  <a:srgbClr val="C00000"/>
                </a:solidFill>
              </a:rPr>
              <a:t>А знаете ли вы, что </a:t>
            </a:r>
            <a:r>
              <a:rPr lang="ru-RU" sz="1400" b="1" i="1" dirty="0" smtClean="0">
                <a:solidFill>
                  <a:srgbClr val="C00000"/>
                </a:solidFill>
              </a:rPr>
              <a:t>…</a:t>
            </a:r>
          </a:p>
          <a:p>
            <a:pPr algn="just"/>
            <a:r>
              <a:rPr lang="ru-RU" sz="1400" i="1" dirty="0" smtClean="0"/>
              <a:t>это </a:t>
            </a:r>
            <a:r>
              <a:rPr lang="ru-RU" sz="1400" i="1" dirty="0"/>
              <a:t>растение назвали так в Китае, потому что плоды его были доступны лишь богатым мандаринам.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589472" y="4892000"/>
            <a:ext cx="412248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C00000"/>
                </a:solidFill>
              </a:rPr>
              <a:t>Интересный факт о мандаринах:</a:t>
            </a:r>
          </a:p>
          <a:p>
            <a:pPr algn="just"/>
            <a:r>
              <a:rPr lang="ru-RU" sz="1400" dirty="0" smtClean="0"/>
              <a:t>Самые </a:t>
            </a:r>
            <a:r>
              <a:rPr lang="ru-RU" sz="1400" dirty="0"/>
              <a:t>вкусные и сочные </a:t>
            </a:r>
            <a:r>
              <a:rPr lang="ru-RU" sz="1400" dirty="0" smtClean="0"/>
              <a:t>сорта мандаринов – </a:t>
            </a:r>
            <a:r>
              <a:rPr lang="ru-RU" sz="1400" dirty="0" err="1" smtClean="0"/>
              <a:t>клементины</a:t>
            </a:r>
            <a:r>
              <a:rPr lang="ru-RU" sz="1400" dirty="0"/>
              <a:t>, гибриды мандарина и апельсина-королька. Они ярко-оранжевые, мелкие. К тому </a:t>
            </a:r>
            <a:r>
              <a:rPr lang="ru-RU" sz="1400" dirty="0" smtClean="0"/>
              <a:t>же, </a:t>
            </a:r>
            <a:r>
              <a:rPr lang="ru-RU" sz="1400" dirty="0" err="1"/>
              <a:t>клементины</a:t>
            </a:r>
            <a:r>
              <a:rPr lang="ru-RU" sz="1400" dirty="0"/>
              <a:t> хранятся дольше всех </a:t>
            </a:r>
            <a:r>
              <a:rPr lang="ru-RU" sz="1400" dirty="0" smtClean="0"/>
              <a:t> - коло </a:t>
            </a:r>
            <a:r>
              <a:rPr lang="ru-RU" sz="1400" dirty="0"/>
              <a:t>месяца</a:t>
            </a:r>
          </a:p>
        </p:txBody>
      </p:sp>
    </p:spTree>
    <p:extLst>
      <p:ext uri="{BB962C8B-B14F-4D97-AF65-F5344CB8AC3E}">
        <p14:creationId xmlns:p14="http://schemas.microsoft.com/office/powerpoint/2010/main" val="384202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61459">
            <a:off x="268128" y="1089264"/>
            <a:ext cx="2817058" cy="281922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 rot="20844929">
            <a:off x="677741" y="1600745"/>
            <a:ext cx="234232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Мандарины считаются ценным диетическим продуктом. Они способствуют улучшению аппетита, усиливают обменные процессы в организме человека.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072" y="919284"/>
            <a:ext cx="2345637" cy="265640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5557">
            <a:off x="6542878" y="1052259"/>
            <a:ext cx="2168961" cy="235344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424641" y="3748382"/>
            <a:ext cx="2292349" cy="331236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54414" y="3649506"/>
            <a:ext cx="2121247" cy="351011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5357884" y="4604346"/>
            <a:ext cx="2687885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Мандарины противопоказаны при  язве желудка, гастритах с повышенной кислотностью, при обострении воспалительных процессов в кишечнике и желудке, желчном пузыре, почках, печени.</a:t>
            </a:r>
            <a:endParaRPr lang="ru-RU" sz="1400" i="1" dirty="0"/>
          </a:p>
        </p:txBody>
      </p:sp>
      <p:sp>
        <p:nvSpPr>
          <p:cNvPr id="9" name="Прямоугольник 8"/>
          <p:cNvSpPr/>
          <p:nvPr/>
        </p:nvSpPr>
        <p:spPr>
          <a:xfrm rot="620825">
            <a:off x="6819815" y="963629"/>
            <a:ext cx="1891525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i="1" dirty="0"/>
          </a:p>
          <a:p>
            <a:r>
              <a:rPr lang="ru-RU" sz="1400" i="1" dirty="0" smtClean="0"/>
              <a:t>Эти фрукты богаты витамином В, благодаря чему их применение улучшает работу мозга и нервной системы. Запах мандаринов улучшает настроение.</a:t>
            </a:r>
            <a:endParaRPr lang="ru-RU" sz="1400" i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422605" y="3725852"/>
            <a:ext cx="20633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Опасные свойства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331638" y="4532491"/>
            <a:ext cx="28953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i="1" dirty="0"/>
          </a:p>
          <a:p>
            <a:r>
              <a:rPr lang="ru-RU" sz="1600" i="1" dirty="0"/>
              <a:t/>
            </a:r>
            <a:br>
              <a:rPr lang="ru-RU" sz="1600" i="1" dirty="0"/>
            </a:br>
            <a:endParaRPr lang="ru-RU" sz="1600" i="1" dirty="0"/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3280506" y="153142"/>
            <a:ext cx="5431530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2823137" y="152720"/>
            <a:ext cx="6346268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2944005" y="0"/>
            <a:ext cx="6016894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2779318" y="0"/>
            <a:ext cx="6346268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3236687" y="153142"/>
            <a:ext cx="5431530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3" name="Заголовок 1"/>
          <p:cNvSpPr txBox="1">
            <a:spLocks/>
          </p:cNvSpPr>
          <p:nvPr/>
        </p:nvSpPr>
        <p:spPr>
          <a:xfrm>
            <a:off x="2900186" y="0"/>
            <a:ext cx="6016894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2867518" y="126916"/>
            <a:ext cx="6016894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7" name="Заголовок 1"/>
          <p:cNvSpPr txBox="1">
            <a:spLocks/>
          </p:cNvSpPr>
          <p:nvPr/>
        </p:nvSpPr>
        <p:spPr>
          <a:xfrm>
            <a:off x="2394165" y="126916"/>
            <a:ext cx="6654934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394165" y="153142"/>
            <a:ext cx="34027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Полезные и лечебные свойства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788096" y="1339546"/>
            <a:ext cx="193353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Настои и отвары из мандариновой цедры применяются как противорвотное, жаропонижающее, а также вяжущее средство при диарее.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67314" y="4539248"/>
            <a:ext cx="302821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Надо быть внимательным при употреблении мандаринов людям, страдающим аллергией. Могут вызвать </a:t>
            </a:r>
            <a:r>
              <a:rPr lang="ru-RU" sz="1400" i="1" dirty="0" err="1" smtClean="0"/>
              <a:t>псевдоаалергию</a:t>
            </a:r>
            <a:r>
              <a:rPr lang="ru-RU" sz="1400" i="1" dirty="0" smtClean="0"/>
              <a:t> – от 1 мандарина может не быть ничего, а 2-3 штуки могут вызвать отек, покраснение, зуд…</a:t>
            </a:r>
            <a:endParaRPr lang="ru-RU" sz="1400" i="1" dirty="0"/>
          </a:p>
        </p:txBody>
      </p:sp>
    </p:spTree>
    <p:extLst>
      <p:ext uri="{BB962C8B-B14F-4D97-AF65-F5344CB8AC3E}">
        <p14:creationId xmlns:p14="http://schemas.microsoft.com/office/powerpoint/2010/main" val="387978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82832" y="919322"/>
            <a:ext cx="3888432" cy="288032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1800" dirty="0" smtClean="0"/>
              <a:t>Этот фрукт очень похож </a:t>
            </a:r>
          </a:p>
          <a:p>
            <a:pPr marL="0" indent="0" algn="just">
              <a:buNone/>
            </a:pPr>
            <a:r>
              <a:rPr lang="ru-RU" sz="1800" dirty="0"/>
              <a:t>Н</a:t>
            </a:r>
            <a:r>
              <a:rPr lang="ru-RU" sz="1800" dirty="0" smtClean="0"/>
              <a:t>а большую сливу.</a:t>
            </a:r>
          </a:p>
          <a:p>
            <a:pPr marL="0" indent="0" algn="just">
              <a:buNone/>
            </a:pPr>
            <a:r>
              <a:rPr lang="ru-RU" sz="1800" dirty="0" smtClean="0"/>
              <a:t>И на персик. Ну, а все ж,</a:t>
            </a:r>
          </a:p>
          <a:p>
            <a:pPr marL="0" indent="0" algn="just">
              <a:buNone/>
            </a:pPr>
            <a:r>
              <a:rPr lang="ru-RU" sz="1800" dirty="0" smtClean="0"/>
              <a:t>Что это за диво?</a:t>
            </a:r>
          </a:p>
          <a:p>
            <a:pPr marL="0" indent="0" algn="just">
              <a:buNone/>
            </a:pPr>
            <a:r>
              <a:rPr lang="ru-RU" sz="1800" dirty="0" smtClean="0"/>
              <a:t>Фрукт особый – кисло-сладкий.</a:t>
            </a:r>
          </a:p>
          <a:p>
            <a:pPr marL="0" indent="0" algn="just">
              <a:buNone/>
            </a:pPr>
            <a:r>
              <a:rPr lang="ru-RU" sz="1800" dirty="0" smtClean="0"/>
              <a:t>Он пока для нас – загадка.</a:t>
            </a:r>
          </a:p>
          <a:p>
            <a:pPr marL="0" indent="0" algn="just">
              <a:buNone/>
            </a:pPr>
            <a:r>
              <a:rPr lang="ru-RU" sz="1800" dirty="0" smtClean="0"/>
              <a:t>С удовольствием съедим</a:t>
            </a:r>
          </a:p>
          <a:p>
            <a:pPr marL="0" indent="0" algn="just">
              <a:buNone/>
            </a:pPr>
            <a:r>
              <a:rPr lang="ru-RU" sz="1800" dirty="0" smtClean="0"/>
              <a:t>Сливу-персик-…</a:t>
            </a:r>
          </a:p>
          <a:p>
            <a:pPr marL="0" indent="0" algn="just">
              <a:buNone/>
            </a:pPr>
            <a:r>
              <a:rPr lang="ru-RU" sz="1800" i="1" dirty="0" smtClean="0"/>
              <a:t>Ответ (Нектарин).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8940" y="-144463"/>
            <a:ext cx="6045588" cy="103765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нектарин</a:t>
            </a:r>
            <a:endParaRPr lang="ru-RU" sz="7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8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0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4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16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18" descr="http://retail-group.ru/images/datchiki/datchik_dvijeniya_clip_image132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885616" y="6318612"/>
            <a:ext cx="302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Калорийность:</a:t>
            </a:r>
            <a:r>
              <a:rPr lang="ru-RU" b="1" dirty="0"/>
              <a:t> </a:t>
            </a:r>
            <a:r>
              <a:rPr lang="ru-RU" dirty="0" smtClean="0"/>
              <a:t>44  </a:t>
            </a:r>
            <a:r>
              <a:rPr lang="ru-RU" dirty="0" err="1" smtClean="0"/>
              <a:t>кКал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491880" y="3717032"/>
            <a:ext cx="522007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Узнай </a:t>
            </a:r>
            <a:r>
              <a:rPr lang="ru-RU" b="1" i="1" dirty="0" smtClean="0">
                <a:solidFill>
                  <a:srgbClr val="FF0000"/>
                </a:solidFill>
              </a:rPr>
              <a:t>плод </a:t>
            </a:r>
            <a:r>
              <a:rPr lang="ru-RU" b="1" i="1" dirty="0">
                <a:solidFill>
                  <a:srgbClr val="FF0000"/>
                </a:solidFill>
              </a:rPr>
              <a:t>по описанию: </a:t>
            </a:r>
          </a:p>
          <a:p>
            <a:pPr algn="just"/>
            <a:r>
              <a:rPr lang="ru-RU" dirty="0" smtClean="0"/>
              <a:t>Этот фрукт похож на персик, но отличается отсутствием </a:t>
            </a:r>
            <a:r>
              <a:rPr lang="ru-RU" dirty="0" err="1" smtClean="0"/>
              <a:t>опушения</a:t>
            </a:r>
            <a:r>
              <a:rPr lang="ru-RU" dirty="0" smtClean="0"/>
              <a:t>, окраска плодов варьируется от светло-желтой до темно-вишневой.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4" name="Picture 2" descr="C:\Users\вова\Desktop\Буквы\н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671" y="73786"/>
            <a:ext cx="2383433" cy="2513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вова\Desktop\nectarin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2458494"/>
            <a:ext cx="2815481" cy="2676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7975" y="5134807"/>
            <a:ext cx="368796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chemeClr val="accent3">
                    <a:lumMod val="50000"/>
                  </a:schemeClr>
                </a:solidFill>
              </a:rPr>
              <a:t>А знаете ли вы, что …</a:t>
            </a:r>
          </a:p>
          <a:p>
            <a:pPr algn="just"/>
            <a:r>
              <a:rPr lang="ru-RU" sz="1400" i="1" dirty="0" smtClean="0"/>
              <a:t>Информация </a:t>
            </a:r>
            <a:r>
              <a:rPr lang="ru-RU" sz="1400" i="1" dirty="0"/>
              <a:t>о </a:t>
            </a:r>
            <a:r>
              <a:rPr lang="ru-RU" sz="1400" i="1" dirty="0" smtClean="0"/>
              <a:t> </a:t>
            </a:r>
            <a:r>
              <a:rPr lang="ru-RU" sz="1400" i="1" dirty="0"/>
              <a:t>происхождении </a:t>
            </a:r>
            <a:r>
              <a:rPr lang="ru-RU" sz="1400" i="1" dirty="0" smtClean="0"/>
              <a:t>нектарина настолько </a:t>
            </a:r>
            <a:r>
              <a:rPr lang="ru-RU" sz="1400" i="1" dirty="0"/>
              <a:t>противоречива, что даже у специалистов нет единого мнения, естественно или искусственно он возник и что он на самом деле собой представляет.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139951" y="5013176"/>
            <a:ext cx="4572000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b="1" i="1" dirty="0" smtClean="0">
                <a:solidFill>
                  <a:srgbClr val="FF0000"/>
                </a:solidFill>
              </a:rPr>
              <a:t>Интересные факты о нектаринах:</a:t>
            </a:r>
          </a:p>
          <a:p>
            <a:pPr algn="just"/>
            <a:r>
              <a:rPr lang="ru-RU" sz="1400" dirty="0"/>
              <a:t>н</a:t>
            </a:r>
            <a:r>
              <a:rPr lang="ru-RU" sz="1400" dirty="0" smtClean="0"/>
              <a:t>а </a:t>
            </a:r>
            <a:r>
              <a:rPr lang="ru-RU" sz="1400" dirty="0"/>
              <a:t>персиковых деревьях иногда вырастают нектарины, а на </a:t>
            </a:r>
            <a:r>
              <a:rPr lang="ru-RU" sz="1400" dirty="0" err="1"/>
              <a:t>нектариновых</a:t>
            </a:r>
            <a:r>
              <a:rPr lang="ru-RU" sz="1400" dirty="0"/>
              <a:t> – обычные </a:t>
            </a:r>
            <a:r>
              <a:rPr lang="ru-RU" sz="1400" dirty="0" smtClean="0"/>
              <a:t>персики;</a:t>
            </a:r>
            <a:endParaRPr lang="ru-RU" sz="1400" dirty="0"/>
          </a:p>
          <a:p>
            <a:pPr algn="just"/>
            <a:r>
              <a:rPr lang="ru-RU" sz="1400" dirty="0"/>
              <a:t>в</a:t>
            </a:r>
            <a:r>
              <a:rPr lang="ru-RU" sz="1400" dirty="0" smtClean="0"/>
              <a:t> </a:t>
            </a:r>
            <a:r>
              <a:rPr lang="ru-RU" sz="1400" dirty="0"/>
              <a:t>Китае персики и нектарины – символ долголетия и пища богов.</a:t>
            </a:r>
          </a:p>
        </p:txBody>
      </p:sp>
    </p:spTree>
    <p:extLst>
      <p:ext uri="{BB962C8B-B14F-4D97-AF65-F5344CB8AC3E}">
        <p14:creationId xmlns:p14="http://schemas.microsoft.com/office/powerpoint/2010/main" val="422851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706090"/>
          </a:xfrm>
        </p:spPr>
        <p:txBody>
          <a:bodyPr>
            <a:normAutofit/>
          </a:bodyPr>
          <a:lstStyle/>
          <a:p>
            <a:pPr algn="l"/>
            <a:r>
              <a:rPr lang="ru-RU" sz="1800" b="1" dirty="0" smtClean="0">
                <a:cs typeface="Times New Roman" panose="02020603050405020304" pitchFamily="18" charset="0"/>
              </a:rPr>
              <a:t>Предисловие</a:t>
            </a:r>
            <a:endParaRPr lang="ru-RU" sz="1800" b="1" dirty="0"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54461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500" dirty="0">
                <a:cs typeface="Times New Roman" panose="02020603050405020304" pitchFamily="18" charset="0"/>
              </a:rPr>
              <a:t> </a:t>
            </a:r>
            <a:r>
              <a:rPr lang="ru-RU" sz="1500" dirty="0" smtClean="0">
                <a:cs typeface="Times New Roman" panose="02020603050405020304" pitchFamily="18" charset="0"/>
              </a:rPr>
              <a:t>   </a:t>
            </a:r>
            <a:r>
              <a:rPr lang="ru-RU" sz="1800" dirty="0" smtClean="0">
                <a:cs typeface="Times New Roman" panose="02020603050405020304" pitchFamily="18" charset="0"/>
              </a:rPr>
              <a:t>Перед вами «Азбука: фрукты я ягоды»  в виде карточек.</a:t>
            </a:r>
          </a:p>
          <a:p>
            <a:pPr marL="0" indent="0" algn="just">
              <a:buNone/>
            </a:pPr>
            <a:r>
              <a:rPr lang="ru-RU" sz="1800" dirty="0" smtClean="0">
                <a:cs typeface="Times New Roman" panose="02020603050405020304" pitchFamily="18" charset="0"/>
              </a:rPr>
              <a:t>    Малышам, которые начали учить буквы, мы предлагаем  </a:t>
            </a:r>
            <a:r>
              <a:rPr lang="ru-RU" sz="1800" dirty="0">
                <a:cs typeface="Times New Roman" panose="02020603050405020304" pitchFamily="18" charset="0"/>
              </a:rPr>
              <a:t>следующий этап. </a:t>
            </a:r>
            <a:r>
              <a:rPr lang="ru-RU" sz="1800" dirty="0" smtClean="0">
                <a:cs typeface="Times New Roman" panose="02020603050405020304" pitchFamily="18" charset="0"/>
              </a:rPr>
              <a:t>Каждая карточка с буквой  сопровождается  </a:t>
            </a:r>
            <a:r>
              <a:rPr lang="ru-RU" sz="1800" dirty="0">
                <a:cs typeface="Times New Roman" panose="02020603050405020304" pitchFamily="18" charset="0"/>
              </a:rPr>
              <a:t>словом, которое начинается с этой же буквы (в данном случае это </a:t>
            </a:r>
            <a:r>
              <a:rPr lang="ru-RU" sz="1800" dirty="0" smtClean="0">
                <a:cs typeface="Times New Roman" panose="02020603050405020304" pitchFamily="18" charset="0"/>
              </a:rPr>
              <a:t>фрукты и ягоды). </a:t>
            </a:r>
            <a:r>
              <a:rPr lang="ru-RU" sz="1800" dirty="0">
                <a:cs typeface="Times New Roman" panose="02020603050405020304" pitchFamily="18" charset="0"/>
              </a:rPr>
              <a:t>Используя </a:t>
            </a:r>
            <a:r>
              <a:rPr lang="ru-RU" sz="1800" dirty="0" smtClean="0">
                <a:cs typeface="Times New Roman" panose="02020603050405020304" pitchFamily="18" charset="0"/>
              </a:rPr>
              <a:t>эти карточки </a:t>
            </a:r>
            <a:r>
              <a:rPr lang="ru-RU" sz="1800" dirty="0">
                <a:cs typeface="Times New Roman" panose="02020603050405020304" pitchFamily="18" charset="0"/>
              </a:rPr>
              <a:t>ребенок может не только повторять уже знакомые буквы, но и параллельно учить новые для него </a:t>
            </a:r>
            <a:r>
              <a:rPr lang="ru-RU" sz="1800" dirty="0" smtClean="0">
                <a:cs typeface="Times New Roman" panose="02020603050405020304" pitchFamily="18" charset="0"/>
              </a:rPr>
              <a:t>слова, и выкладывать буквы в алфавитном порядке.</a:t>
            </a:r>
          </a:p>
          <a:p>
            <a:pPr marL="0" indent="0" algn="just">
              <a:buNone/>
            </a:pPr>
            <a:r>
              <a:rPr lang="ru-RU" sz="1800" dirty="0" smtClean="0">
                <a:cs typeface="Times New Roman" panose="02020603050405020304" pitchFamily="18" charset="0"/>
              </a:rPr>
              <a:t>    Детям постарше предлагаем отгадать загадки про фрукты и ягоды или поиграть в игру «Узнай плод по описанию».  Оказывается, в ботанике существует термин «плод», а вот слово «фрукт» не используется вообще. Согласно ботанической классификации , существуют плоды и их подвид – ягоды.</a:t>
            </a:r>
          </a:p>
          <a:p>
            <a:pPr marL="0" indent="0" algn="just">
              <a:buNone/>
            </a:pPr>
            <a:r>
              <a:rPr lang="ru-RU" sz="1800" dirty="0" smtClean="0">
                <a:cs typeface="Times New Roman" panose="02020603050405020304" pitchFamily="18" charset="0"/>
              </a:rPr>
              <a:t>    Наша азбука  содержит много интересных фактов о плодах. Взрослым будет интересно узнать о полезных и опасных свойствах фруктов и ягод, их калорийности.</a:t>
            </a:r>
          </a:p>
          <a:p>
            <a:pPr marL="0" indent="0" algn="just">
              <a:buNone/>
            </a:pPr>
            <a:r>
              <a:rPr lang="ru-RU" sz="1800" dirty="0" smtClean="0">
                <a:cs typeface="Times New Roman" panose="02020603050405020304" pitchFamily="18" charset="0"/>
              </a:rPr>
              <a:t>    На карточках с буквами </a:t>
            </a:r>
            <a:r>
              <a:rPr lang="ru-RU" sz="1800" b="1" dirty="0" smtClean="0">
                <a:cs typeface="Times New Roman" panose="02020603050405020304" pitchFamily="18" charset="0"/>
              </a:rPr>
              <a:t>Ё, Щ, Ь, Ъ, Ы </a:t>
            </a:r>
            <a:r>
              <a:rPr lang="ru-RU" sz="1800" dirty="0" smtClean="0">
                <a:cs typeface="Times New Roman" panose="02020603050405020304" pitchFamily="18" charset="0"/>
              </a:rPr>
              <a:t>содержится  дополнительная информация о классификации  плодов.</a:t>
            </a:r>
          </a:p>
          <a:p>
            <a:pPr marL="0" indent="0" algn="just">
              <a:buNone/>
            </a:pPr>
            <a:endParaRPr lang="ru-RU" sz="1500" b="1" i="1" dirty="0"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400" dirty="0" smtClean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1400" dirty="0" smtClean="0">
                <a:cs typeface="Times New Roman" panose="02020603050405020304" pitchFamily="18" charset="0"/>
              </a:rPr>
              <a:t> </a:t>
            </a:r>
            <a:endParaRPr lang="ru-RU" sz="1400" b="1" i="1" dirty="0" smtClean="0">
              <a:cs typeface="Times New Roman" panose="02020603050405020304" pitchFamily="18" charset="0"/>
            </a:endParaRPr>
          </a:p>
        </p:txBody>
      </p:sp>
      <p:pic>
        <p:nvPicPr>
          <p:cNvPr id="4" name="Picture 2" descr="C:\Users\воиа\Desktop\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5278337"/>
            <a:ext cx="941840" cy="951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воиа\Desktop\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5396130"/>
            <a:ext cx="1224136" cy="955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воиа\Desktop\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5302419"/>
            <a:ext cx="925233" cy="1049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воиа\Desktop\5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5302419"/>
            <a:ext cx="1236993" cy="971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вова\Desktop\0_62f2a_267960d8_XL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3063" y="5278337"/>
            <a:ext cx="892993" cy="971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261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61459">
            <a:off x="268128" y="1089264"/>
            <a:ext cx="2817058" cy="281922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 rot="20844929">
            <a:off x="677741" y="1277580"/>
            <a:ext cx="234232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Высокое содержание в нектарине витаминов А и С, а также антиоксидантов, благоприятно действует на кожу, предотвращая ее от морщин и дряблости, удерживая в ее клетках влагу и играет хорошую роль в обмене веществ.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072" y="919284"/>
            <a:ext cx="2345637" cy="265640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5557">
            <a:off x="6542878" y="1052259"/>
            <a:ext cx="2168961" cy="235344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424641" y="3748382"/>
            <a:ext cx="2292349" cy="331236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54414" y="3649506"/>
            <a:ext cx="2121247" cy="351011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5289480" y="5189121"/>
            <a:ext cx="268788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Сок нектарина противопоказан людям, больным сахарным диабетом и предрасположенным к ожирению и аллергии.</a:t>
            </a:r>
            <a:endParaRPr lang="ru-RU" sz="1400" i="1" dirty="0"/>
          </a:p>
        </p:txBody>
      </p:sp>
      <p:sp>
        <p:nvSpPr>
          <p:cNvPr id="9" name="Прямоугольник 8"/>
          <p:cNvSpPr/>
          <p:nvPr/>
        </p:nvSpPr>
        <p:spPr>
          <a:xfrm rot="620825">
            <a:off x="6819815" y="1071351"/>
            <a:ext cx="189152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i="1" dirty="0"/>
          </a:p>
          <a:p>
            <a:r>
              <a:rPr lang="ru-RU" sz="1400" i="1" dirty="0" smtClean="0"/>
              <a:t>При малокровии, сбоя сердечного ритма, повышенной кислотности желудка и запорах полезно пить за 15 минут до еды ¼ стакана выжатого из нектарина сока.</a:t>
            </a:r>
            <a:endParaRPr lang="ru-RU" sz="1400" i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467694" y="4763323"/>
            <a:ext cx="20633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Опасные свойства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331638" y="4532491"/>
            <a:ext cx="28953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i="1" dirty="0"/>
          </a:p>
          <a:p>
            <a:r>
              <a:rPr lang="ru-RU" sz="1600" i="1" dirty="0"/>
              <a:t/>
            </a:r>
            <a:br>
              <a:rPr lang="ru-RU" sz="1600" i="1" dirty="0"/>
            </a:br>
            <a:endParaRPr lang="ru-RU" sz="1600" i="1" dirty="0"/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3280506" y="153142"/>
            <a:ext cx="5431530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2823137" y="152720"/>
            <a:ext cx="6346268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2944005" y="0"/>
            <a:ext cx="6016894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2779318" y="0"/>
            <a:ext cx="6346268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3236687" y="153142"/>
            <a:ext cx="5431530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3" name="Заголовок 1"/>
          <p:cNvSpPr txBox="1">
            <a:spLocks/>
          </p:cNvSpPr>
          <p:nvPr/>
        </p:nvSpPr>
        <p:spPr>
          <a:xfrm>
            <a:off x="2900186" y="0"/>
            <a:ext cx="6016894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2867518" y="126916"/>
            <a:ext cx="6016894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7" name="Заголовок 1"/>
          <p:cNvSpPr txBox="1">
            <a:spLocks/>
          </p:cNvSpPr>
          <p:nvPr/>
        </p:nvSpPr>
        <p:spPr>
          <a:xfrm>
            <a:off x="2394165" y="126916"/>
            <a:ext cx="6654934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394165" y="153142"/>
            <a:ext cx="34027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Полезные и лечебные свойства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788096" y="1339546"/>
            <a:ext cx="19335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У некоторых сортов нектарина ядра косточек сладкие и могут использоваться как миндаль, тем более, они похожи по химическому составу.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14631" y="4604346"/>
            <a:ext cx="331236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/>
              <a:t>Пектиновые соединения, содержащиеся в нектаринах, затормаживают активность вредных микроорганизмов. Нектарин способствует перевариванию жирной и неудобоваримой пищи, так как усиливает секрецию пищеварительных желез.</a:t>
            </a:r>
          </a:p>
        </p:txBody>
      </p:sp>
    </p:spTree>
    <p:extLst>
      <p:ext uri="{BB962C8B-B14F-4D97-AF65-F5344CB8AC3E}">
        <p14:creationId xmlns:p14="http://schemas.microsoft.com/office/powerpoint/2010/main" val="3834996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ова\Desktop\sea_buckthor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981" y="2590911"/>
            <a:ext cx="3045139" cy="2440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55976" y="1164133"/>
            <a:ext cx="3888432" cy="288032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i="1" dirty="0" smtClean="0"/>
              <a:t>На колючем кустике</a:t>
            </a:r>
          </a:p>
          <a:p>
            <a:pPr marL="0" indent="0" algn="just">
              <a:buNone/>
            </a:pPr>
            <a:r>
              <a:rPr lang="ru-RU" sz="1800" i="1" dirty="0" smtClean="0"/>
              <a:t>Желтенькие </a:t>
            </a:r>
            <a:r>
              <a:rPr lang="ru-RU" sz="1800" i="1" dirty="0" err="1" smtClean="0"/>
              <a:t>бусики</a:t>
            </a:r>
            <a:r>
              <a:rPr lang="ru-RU" sz="1800" i="1" dirty="0" smtClean="0"/>
              <a:t>.</a:t>
            </a:r>
          </a:p>
          <a:p>
            <a:pPr marL="0" indent="0" algn="just">
              <a:buNone/>
            </a:pPr>
            <a:r>
              <a:rPr lang="ru-RU" sz="1800" i="1" dirty="0" smtClean="0"/>
              <a:t>Наступила осень тихо,</a:t>
            </a:r>
          </a:p>
          <a:p>
            <a:pPr marL="0" indent="0" algn="just">
              <a:buNone/>
            </a:pPr>
            <a:r>
              <a:rPr lang="ru-RU" sz="1800" i="1" dirty="0" smtClean="0"/>
              <a:t>И созрела…</a:t>
            </a:r>
            <a:endParaRPr lang="ru-RU" sz="1800" i="1" dirty="0"/>
          </a:p>
          <a:p>
            <a:pPr marL="0" indent="0" algn="just">
              <a:buNone/>
            </a:pPr>
            <a:r>
              <a:rPr lang="ru-RU" sz="1800" i="1" dirty="0" smtClean="0"/>
              <a:t>Ответ (Облепиха).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98412" y="98708"/>
            <a:ext cx="6045588" cy="103765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облепиха</a:t>
            </a:r>
            <a:endParaRPr lang="ru-RU" sz="7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8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0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4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16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18" descr="http://retail-group.ru/images/datchiki/datchik_dvijeniya_clip_image132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885616" y="6318612"/>
            <a:ext cx="302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Калорийность:</a:t>
            </a:r>
            <a:r>
              <a:rPr lang="ru-RU" b="1" dirty="0"/>
              <a:t> </a:t>
            </a:r>
            <a:r>
              <a:rPr lang="ru-RU" dirty="0" smtClean="0"/>
              <a:t>52  </a:t>
            </a:r>
            <a:r>
              <a:rPr lang="ru-RU" dirty="0" err="1" smtClean="0"/>
              <a:t>кКал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139952" y="3068960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Узнай </a:t>
            </a:r>
            <a:r>
              <a:rPr lang="ru-RU" b="1" i="1" dirty="0" smtClean="0">
                <a:solidFill>
                  <a:srgbClr val="FF0000"/>
                </a:solidFill>
              </a:rPr>
              <a:t>плод </a:t>
            </a:r>
            <a:r>
              <a:rPr lang="ru-RU" b="1" i="1" dirty="0">
                <a:solidFill>
                  <a:srgbClr val="FF0000"/>
                </a:solidFill>
              </a:rPr>
              <a:t>по описанию: </a:t>
            </a:r>
          </a:p>
          <a:p>
            <a:pPr algn="just"/>
            <a:r>
              <a:rPr lang="ru-RU" dirty="0" smtClean="0"/>
              <a:t>Ягоды небольшие (до 8-10 мм), оранжево-желтые или красно-оранжевые, овальной формы. Ягодки на коротеньких плодоножках, поэтому на ветках сидят очень тесно, будто облепляя их. Ягодки обладают довольно приятным кисло-сладким вкусом, а также своеобразным, неповторимым ароматом, который довольно отдаленно напоминает ананас.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5" name="Picture 2" descr="C:\Users\вова\Desktop\Буквы\о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607" y="160338"/>
            <a:ext cx="2671466" cy="2448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40982" y="4866479"/>
            <a:ext cx="344635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C00000"/>
                </a:solidFill>
              </a:rPr>
              <a:t>А знаете ли вы, что …</a:t>
            </a:r>
          </a:p>
          <a:p>
            <a:pPr algn="just"/>
            <a:r>
              <a:rPr lang="ru-RU" sz="1400" i="1" dirty="0" smtClean="0"/>
              <a:t>Буквальный </a:t>
            </a:r>
            <a:r>
              <a:rPr lang="ru-RU" sz="1400" i="1" dirty="0"/>
              <a:t>перевод научного названия облепихи — «блестящая лошадь». Это имя облепихе дали древние греки, заметившие, что если кормить лошадей листьями и плодами облепихи, то их шкура и грива становятся гладкими и блестящими.</a:t>
            </a:r>
          </a:p>
        </p:txBody>
      </p:sp>
    </p:spTree>
    <p:extLst>
      <p:ext uri="{BB962C8B-B14F-4D97-AF65-F5344CB8AC3E}">
        <p14:creationId xmlns:p14="http://schemas.microsoft.com/office/powerpoint/2010/main" val="860690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61459">
            <a:off x="268128" y="1089264"/>
            <a:ext cx="2817058" cy="281922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 rot="20844929">
            <a:off x="719213" y="1012788"/>
            <a:ext cx="234232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Облепиха обладает целебными свойствами. Она способна укреплять стенки кровеносных сосудов и делать их менее проницаемыми, улучшать тканевой обмен веществ; обладает антиоксидантным действием (предупреждает окисление тканей, а значит и старение.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072" y="919284"/>
            <a:ext cx="2345637" cy="265640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5557">
            <a:off x="6542878" y="1052259"/>
            <a:ext cx="2168961" cy="235344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424641" y="3748382"/>
            <a:ext cx="2292349" cy="331236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54414" y="3649506"/>
            <a:ext cx="2121247" cy="351011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5289480" y="5189121"/>
            <a:ext cx="268788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Свежие плоды не рекомендуется принимать при гастритах с повышенной кислотностью и язвенной болезни.</a:t>
            </a:r>
            <a:endParaRPr lang="ru-RU" sz="1400" i="1" dirty="0"/>
          </a:p>
        </p:txBody>
      </p:sp>
      <p:sp>
        <p:nvSpPr>
          <p:cNvPr id="9" name="Прямоугольник 8"/>
          <p:cNvSpPr/>
          <p:nvPr/>
        </p:nvSpPr>
        <p:spPr>
          <a:xfrm rot="620825">
            <a:off x="6818603" y="869286"/>
            <a:ext cx="204049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i="1" dirty="0"/>
          </a:p>
          <a:p>
            <a:r>
              <a:rPr lang="ru-RU" sz="1400" i="1" dirty="0" smtClean="0"/>
              <a:t>При  анемии и истощении плоды облепихи используют в пищу в любом виде. Внутрь облепиху применяют при  гастритах, недостатке витаминов, при хронических заболеваниях. </a:t>
            </a:r>
            <a:endParaRPr lang="ru-RU" sz="1400" i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467694" y="4763323"/>
            <a:ext cx="20633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Опасные свойства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331638" y="4532491"/>
            <a:ext cx="28953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i="1" dirty="0"/>
          </a:p>
          <a:p>
            <a:r>
              <a:rPr lang="ru-RU" sz="1600" i="1" dirty="0"/>
              <a:t/>
            </a:r>
            <a:br>
              <a:rPr lang="ru-RU" sz="1600" i="1" dirty="0"/>
            </a:br>
            <a:endParaRPr lang="ru-RU" sz="1600" i="1" dirty="0"/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3280506" y="153142"/>
            <a:ext cx="5431530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2823137" y="152720"/>
            <a:ext cx="6346268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2944005" y="0"/>
            <a:ext cx="6016894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2779318" y="0"/>
            <a:ext cx="6346268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3236687" y="153142"/>
            <a:ext cx="5431530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3" name="Заголовок 1"/>
          <p:cNvSpPr txBox="1">
            <a:spLocks/>
          </p:cNvSpPr>
          <p:nvPr/>
        </p:nvSpPr>
        <p:spPr>
          <a:xfrm>
            <a:off x="2900186" y="0"/>
            <a:ext cx="6016894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2867518" y="126916"/>
            <a:ext cx="6016894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7" name="Заголовок 1"/>
          <p:cNvSpPr txBox="1">
            <a:spLocks/>
          </p:cNvSpPr>
          <p:nvPr/>
        </p:nvSpPr>
        <p:spPr>
          <a:xfrm>
            <a:off x="2394165" y="126916"/>
            <a:ext cx="6654934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394165" y="153142"/>
            <a:ext cx="34027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Полезные и лечебные свойства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793211" y="1076463"/>
            <a:ext cx="1933536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Облепиха снимает воспаление тканей и способствует заживлению ран, она способна улучшить лечение любого хронического заболевания за счет большого количества витаминов, содержащихся в  ней.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14631" y="4604346"/>
            <a:ext cx="331236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Почти все без исключения знают о чудодейственном облепиховом масле, которое применяется для лечения ожогов, пролежней, обмораживания, гастритов, диабета, гипертонии, различных язв, атеросклероза.</a:t>
            </a:r>
            <a:endParaRPr lang="ru-RU" sz="1400" i="1" dirty="0"/>
          </a:p>
        </p:txBody>
      </p:sp>
    </p:spTree>
    <p:extLst>
      <p:ext uri="{BB962C8B-B14F-4D97-AF65-F5344CB8AC3E}">
        <p14:creationId xmlns:p14="http://schemas.microsoft.com/office/powerpoint/2010/main" val="117942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60032" y="885451"/>
            <a:ext cx="3888432" cy="288032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i="1" dirty="0" smtClean="0"/>
              <a:t>Краснощеко-золотистый,</a:t>
            </a:r>
          </a:p>
          <a:p>
            <a:pPr marL="0" indent="0" algn="just">
              <a:buNone/>
            </a:pPr>
            <a:r>
              <a:rPr lang="ru-RU" sz="1800" i="1" dirty="0" smtClean="0"/>
              <a:t>Нежный, мягкий и пушистый.</a:t>
            </a:r>
          </a:p>
          <a:p>
            <a:pPr marL="0" indent="0" algn="just">
              <a:buNone/>
            </a:pPr>
            <a:r>
              <a:rPr lang="ru-RU" sz="1800" i="1" dirty="0" smtClean="0"/>
              <a:t>С крупной косточкой внутри.</a:t>
            </a:r>
          </a:p>
          <a:p>
            <a:pPr marL="0" indent="0" algn="just">
              <a:buNone/>
            </a:pPr>
            <a:r>
              <a:rPr lang="ru-RU" sz="1800" i="1" dirty="0" smtClean="0"/>
              <a:t>Кто такой я? Раз, два, три…</a:t>
            </a:r>
            <a:endParaRPr lang="ru-RU" sz="1800" i="1" dirty="0"/>
          </a:p>
          <a:p>
            <a:pPr marL="0" indent="0" algn="just">
              <a:buNone/>
            </a:pPr>
            <a:r>
              <a:rPr lang="ru-RU" sz="1800" i="1" dirty="0" smtClean="0"/>
              <a:t>Ответ (Персик).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20860" y="-122624"/>
            <a:ext cx="6045588" cy="103765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персик</a:t>
            </a:r>
            <a:endParaRPr lang="ru-RU" sz="72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8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0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4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16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18" descr="http://retail-group.ru/images/datchiki/datchik_dvijeniya_clip_image132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885616" y="6318612"/>
            <a:ext cx="302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Калорийность:</a:t>
            </a:r>
            <a:r>
              <a:rPr lang="ru-RU" b="1" dirty="0"/>
              <a:t> </a:t>
            </a:r>
            <a:r>
              <a:rPr lang="ru-RU" dirty="0" smtClean="0"/>
              <a:t>45  </a:t>
            </a:r>
            <a:r>
              <a:rPr lang="ru-RU" dirty="0" err="1" smtClean="0"/>
              <a:t>кКал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23928" y="2706344"/>
            <a:ext cx="48107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Узнай </a:t>
            </a:r>
            <a:r>
              <a:rPr lang="ru-RU" b="1" i="1" dirty="0" smtClean="0">
                <a:solidFill>
                  <a:srgbClr val="FF0000"/>
                </a:solidFill>
              </a:rPr>
              <a:t>плод </a:t>
            </a:r>
            <a:r>
              <a:rPr lang="ru-RU" b="1" i="1" dirty="0">
                <a:solidFill>
                  <a:srgbClr val="FF0000"/>
                </a:solidFill>
              </a:rPr>
              <a:t>по описанию: </a:t>
            </a:r>
          </a:p>
          <a:p>
            <a:pPr algn="just"/>
            <a:r>
              <a:rPr lang="ru-RU" dirty="0" smtClean="0"/>
              <a:t>Плод в спелом виде очень сочный, шаровидный, с бороздкой на одной стороне, обычно бархатистый. Косточка морщинисто бороздчатая и с точеными ямочками.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5044" y="5149061"/>
            <a:ext cx="344635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C00000"/>
                </a:solidFill>
              </a:rPr>
              <a:t>А знаете ли вы, что …</a:t>
            </a:r>
          </a:p>
          <a:p>
            <a:pPr algn="just"/>
            <a:r>
              <a:rPr lang="ru-RU" sz="1400" i="1" dirty="0"/>
              <a:t>Персик стал первым фруктом, съеденным на Луне. Случилось это в ходе американской экспедиции на спутник планеты </a:t>
            </a:r>
            <a:r>
              <a:rPr lang="ru-RU" sz="1400" i="1" dirty="0" smtClean="0"/>
              <a:t>Земля.</a:t>
            </a:r>
            <a:endParaRPr lang="ru-RU" sz="1400" i="1" dirty="0"/>
          </a:p>
        </p:txBody>
      </p:sp>
      <p:pic>
        <p:nvPicPr>
          <p:cNvPr id="17" name="Picture 2" descr="C:\Users\вова\Desktop\Буквы\п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66" y="7937"/>
            <a:ext cx="2745472" cy="2745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вова\Desktop\peac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559" y="2571587"/>
            <a:ext cx="2904257" cy="238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923928" y="4267099"/>
            <a:ext cx="48107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FF0000"/>
                </a:solidFill>
              </a:rPr>
              <a:t>Интересные факты о персиках:</a:t>
            </a:r>
          </a:p>
          <a:p>
            <a:pPr algn="just"/>
            <a:r>
              <a:rPr lang="ru-RU" sz="1400" dirty="0" smtClean="0">
                <a:solidFill>
                  <a:srgbClr val="000000"/>
                </a:solidFill>
              </a:rPr>
              <a:t>как </a:t>
            </a:r>
            <a:r>
              <a:rPr lang="ru-RU" sz="1400" dirty="0">
                <a:solidFill>
                  <a:srgbClr val="000000"/>
                </a:solidFill>
              </a:rPr>
              <a:t>правило, </a:t>
            </a:r>
            <a:r>
              <a:rPr lang="ru-RU" sz="1400" dirty="0" smtClean="0"/>
              <a:t>фрукты</a:t>
            </a:r>
            <a:r>
              <a:rPr lang="ru-RU" sz="1400" dirty="0"/>
              <a:t> получают свое название от страны, которая является </a:t>
            </a:r>
            <a:r>
              <a:rPr lang="ru-RU" sz="1400" dirty="0">
                <a:solidFill>
                  <a:srgbClr val="000000"/>
                </a:solidFill>
              </a:rPr>
              <a:t>их родиной, либо от чего-то, что с ней </a:t>
            </a:r>
            <a:r>
              <a:rPr lang="ru-RU" sz="1400" dirty="0" smtClean="0">
                <a:solidFill>
                  <a:srgbClr val="000000"/>
                </a:solidFill>
              </a:rPr>
              <a:t>связано, поэтому многие считают, сто родина персика </a:t>
            </a:r>
            <a:r>
              <a:rPr lang="ru-RU" sz="1400" dirty="0">
                <a:solidFill>
                  <a:srgbClr val="000000"/>
                </a:solidFill>
              </a:rPr>
              <a:t>– </a:t>
            </a:r>
            <a:r>
              <a:rPr lang="ru-RU" sz="1400" dirty="0" smtClean="0">
                <a:solidFill>
                  <a:srgbClr val="000000"/>
                </a:solidFill>
              </a:rPr>
              <a:t>Персия, но на </a:t>
            </a:r>
            <a:r>
              <a:rPr lang="ru-RU" sz="1400" dirty="0">
                <a:solidFill>
                  <a:srgbClr val="000000"/>
                </a:solidFill>
              </a:rPr>
              <a:t>самом деле, родиной этого фрукта является Китай</a:t>
            </a:r>
            <a:r>
              <a:rPr lang="ru-RU" sz="1400" dirty="0">
                <a:solidFill>
                  <a:srgbClr val="000000"/>
                </a:solidFill>
                <a:latin typeface="Arial"/>
              </a:rPr>
              <a:t>,</a:t>
            </a:r>
          </a:p>
          <a:p>
            <a:pPr algn="just"/>
            <a:r>
              <a:rPr lang="ru-RU" sz="1400" dirty="0" smtClean="0"/>
              <a:t>сегодня </a:t>
            </a:r>
            <a:r>
              <a:rPr lang="ru-RU" sz="1400" dirty="0"/>
              <a:t>персики культивированы и растут абсолютно на всех континентах земного шара.</a:t>
            </a:r>
          </a:p>
        </p:txBody>
      </p:sp>
    </p:spTree>
    <p:extLst>
      <p:ext uri="{BB962C8B-B14F-4D97-AF65-F5344CB8AC3E}">
        <p14:creationId xmlns:p14="http://schemas.microsoft.com/office/powerpoint/2010/main" val="251735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61459">
            <a:off x="425657" y="1242907"/>
            <a:ext cx="2673219" cy="26752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072" y="919284"/>
            <a:ext cx="2345637" cy="265640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5557">
            <a:off x="6542878" y="1052259"/>
            <a:ext cx="2168961" cy="235344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424641" y="3748382"/>
            <a:ext cx="2292349" cy="331236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454414" y="3649506"/>
            <a:ext cx="2121247" cy="351011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5004818" y="4712066"/>
            <a:ext cx="309557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Персики отличаются возбуждающим действием, поэтому они нежелательны для людей с легковозбудимой нервной системой.</a:t>
            </a:r>
          </a:p>
          <a:p>
            <a:r>
              <a:rPr lang="ru-RU" sz="1400" i="1" dirty="0" smtClean="0"/>
              <a:t>Также необходимо помнить, что косточки персика токсичны.</a:t>
            </a:r>
          </a:p>
          <a:p>
            <a:endParaRPr lang="ru-RU" sz="1400" i="1" dirty="0"/>
          </a:p>
        </p:txBody>
      </p:sp>
      <p:sp>
        <p:nvSpPr>
          <p:cNvPr id="9" name="Прямоугольник 8"/>
          <p:cNvSpPr/>
          <p:nvPr/>
        </p:nvSpPr>
        <p:spPr>
          <a:xfrm rot="620825">
            <a:off x="6818603" y="869287"/>
            <a:ext cx="204049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i="1" dirty="0"/>
          </a:p>
          <a:p>
            <a:r>
              <a:rPr lang="ru-RU" sz="1400" i="1" dirty="0" smtClean="0"/>
              <a:t>Плоды персика богаты витаминами, поэтому их рекомендуется употреблять в качестве профилактического средства от простуды, авитаминозов, инфекционных заболеваний.</a:t>
            </a:r>
            <a:endParaRPr lang="ru-RU" sz="1400" i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550072" y="3768637"/>
            <a:ext cx="20633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Опасные свойства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331638" y="4532491"/>
            <a:ext cx="28953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i="1" dirty="0"/>
          </a:p>
          <a:p>
            <a:r>
              <a:rPr lang="ru-RU" sz="1600" i="1" dirty="0"/>
              <a:t/>
            </a:r>
            <a:br>
              <a:rPr lang="ru-RU" sz="1600" i="1" dirty="0"/>
            </a:br>
            <a:endParaRPr lang="ru-RU" sz="1600" i="1" dirty="0"/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3280506" y="153142"/>
            <a:ext cx="5431530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2823137" y="152720"/>
            <a:ext cx="6346268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2944005" y="0"/>
            <a:ext cx="6016894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2779318" y="0"/>
            <a:ext cx="6346268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3236687" y="153142"/>
            <a:ext cx="5431530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3" name="Заголовок 1"/>
          <p:cNvSpPr txBox="1">
            <a:spLocks/>
          </p:cNvSpPr>
          <p:nvPr/>
        </p:nvSpPr>
        <p:spPr>
          <a:xfrm>
            <a:off x="2900186" y="0"/>
            <a:ext cx="6016894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2867518" y="126916"/>
            <a:ext cx="6016894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7" name="Заголовок 1"/>
          <p:cNvSpPr txBox="1">
            <a:spLocks/>
          </p:cNvSpPr>
          <p:nvPr/>
        </p:nvSpPr>
        <p:spPr>
          <a:xfrm>
            <a:off x="2394165" y="126916"/>
            <a:ext cx="6654934" cy="639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</a:pPr>
            <a:endParaRPr lang="ru-RU" sz="1800" b="1" dirty="0">
              <a:solidFill>
                <a:srgbClr val="00B050"/>
              </a:solidFill>
              <a:ea typeface="+mn-ea"/>
              <a:cs typeface="+mn-cs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394165" y="153142"/>
            <a:ext cx="34027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Полезные и лечебные свойства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793211" y="975033"/>
            <a:ext cx="19335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Благодаря большому содержанию в персиках минеральных веществ, его применяют при лечении анемии и гастритов. В мякоти плодов содержатся соли калия, которые показаны при заболеваниях сердца.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14631" y="4604346"/>
            <a:ext cx="3312367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Употребление персиков запрещено при ожирении и сахарном диабете из-за большого содержания углеводов и сахара.</a:t>
            </a:r>
          </a:p>
          <a:p>
            <a:r>
              <a:rPr lang="ru-RU" sz="1400" i="1" dirty="0" smtClean="0"/>
              <a:t>Чрезмерное употребление персиков может привести к дисбактериозу и расстройству кишечника.</a:t>
            </a:r>
            <a:endParaRPr lang="ru-RU" sz="1400" i="1" dirty="0"/>
          </a:p>
        </p:txBody>
      </p:sp>
      <p:sp>
        <p:nvSpPr>
          <p:cNvPr id="7" name="Прямоугольник 6"/>
          <p:cNvSpPr/>
          <p:nvPr/>
        </p:nvSpPr>
        <p:spPr>
          <a:xfrm rot="20741806">
            <a:off x="626449" y="1251571"/>
            <a:ext cx="243689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/>
              <a:t>Плоды персика обладают мочегонным и мягким слабительным действиями. Органические кислоты и эфирное масло, содержащиеся в мякоти плодов, стимулируют желудочную секрецию, способствуют улучшению пищеварения и повышают аппетит.</a:t>
            </a:r>
          </a:p>
        </p:txBody>
      </p:sp>
    </p:spTree>
    <p:extLst>
      <p:ext uri="{BB962C8B-B14F-4D97-AF65-F5344CB8AC3E}">
        <p14:creationId xmlns:p14="http://schemas.microsoft.com/office/powerpoint/2010/main" val="169205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60032" y="885451"/>
            <a:ext cx="3888432" cy="288032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i="1" dirty="0" smtClean="0"/>
              <a:t>За окном горят огни.</a:t>
            </a:r>
          </a:p>
          <a:p>
            <a:pPr marL="0" indent="0" algn="just">
              <a:buNone/>
            </a:pPr>
            <a:r>
              <a:rPr lang="ru-RU" sz="1800" i="1" dirty="0" smtClean="0"/>
              <a:t>Горько-сладкие они.</a:t>
            </a:r>
          </a:p>
          <a:p>
            <a:pPr marL="0" indent="0" algn="just">
              <a:buNone/>
            </a:pPr>
            <a:r>
              <a:rPr lang="ru-RU" sz="1800" i="1" dirty="0" smtClean="0"/>
              <a:t>Птицы их зимой клюют,</a:t>
            </a:r>
          </a:p>
          <a:p>
            <a:pPr marL="0" indent="0" algn="just">
              <a:buNone/>
            </a:pPr>
            <a:r>
              <a:rPr lang="ru-RU" sz="1800" i="1" dirty="0" smtClean="0"/>
              <a:t>Весной песенки поют.</a:t>
            </a:r>
          </a:p>
          <a:p>
            <a:pPr marL="0" indent="0" algn="just">
              <a:buNone/>
            </a:pPr>
            <a:r>
              <a:rPr lang="ru-RU" sz="1800" i="1" dirty="0" smtClean="0"/>
              <a:t>Что за яркая картина?</a:t>
            </a:r>
          </a:p>
          <a:p>
            <a:pPr marL="0" indent="0" algn="just">
              <a:buNone/>
            </a:pPr>
            <a:r>
              <a:rPr lang="ru-RU" sz="1800" i="1" dirty="0" smtClean="0"/>
              <a:t>Что же за окном? - …</a:t>
            </a:r>
            <a:endParaRPr lang="ru-RU" sz="1800" i="1" dirty="0"/>
          </a:p>
          <a:p>
            <a:pPr marL="0" indent="0" algn="just">
              <a:buNone/>
            </a:pPr>
            <a:r>
              <a:rPr lang="ru-RU" sz="1800" i="1" dirty="0" smtClean="0"/>
              <a:t>Ответ (Рябина).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20860" y="-122624"/>
            <a:ext cx="6045588" cy="103765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рябина</a:t>
            </a:r>
            <a:endParaRPr lang="ru-RU" sz="72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8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0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4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16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18" descr="http://retail-group.ru/images/datchiki/datchik_dvijeniya_clip_image132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885616" y="6318612"/>
            <a:ext cx="302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Калорийность:</a:t>
            </a:r>
            <a:r>
              <a:rPr lang="ru-RU" b="1" dirty="0"/>
              <a:t> </a:t>
            </a:r>
            <a:r>
              <a:rPr lang="ru-RU" dirty="0" smtClean="0"/>
              <a:t>43  </a:t>
            </a:r>
            <a:r>
              <a:rPr lang="ru-RU" dirty="0" err="1" smtClean="0"/>
              <a:t>кКал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796247" y="3212976"/>
            <a:ext cx="473619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Узнай </a:t>
            </a:r>
            <a:r>
              <a:rPr lang="ru-RU" b="1" i="1" dirty="0" smtClean="0">
                <a:solidFill>
                  <a:srgbClr val="FF0000"/>
                </a:solidFill>
              </a:rPr>
              <a:t>плод </a:t>
            </a:r>
            <a:r>
              <a:rPr lang="ru-RU" b="1" i="1" dirty="0">
                <a:solidFill>
                  <a:srgbClr val="FF0000"/>
                </a:solidFill>
              </a:rPr>
              <a:t>по описанию: </a:t>
            </a:r>
          </a:p>
          <a:p>
            <a:pPr algn="just"/>
            <a:r>
              <a:rPr lang="ru-RU" dirty="0"/>
              <a:t>Я</a:t>
            </a:r>
            <a:r>
              <a:rPr lang="ru-RU" dirty="0" smtClean="0"/>
              <a:t>годы шаровидные, красные, кислые, горьковатые, слегка терпкие на вкус. После первых заморозков плоды теряют терпкость, становятся вкусными, несколько сладкими.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7975" y="4933154"/>
            <a:ext cx="332792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C00000"/>
                </a:solidFill>
              </a:rPr>
              <a:t>А знаете ли вы, что …</a:t>
            </a:r>
          </a:p>
          <a:p>
            <a:pPr algn="just"/>
            <a:r>
              <a:rPr lang="ru-RU" sz="1400" i="1" dirty="0"/>
              <a:t>Название «Рябина</a:t>
            </a:r>
            <a:r>
              <a:rPr lang="ru-RU" sz="1400" i="1" dirty="0" smtClean="0"/>
              <a:t>» </a:t>
            </a:r>
            <a:r>
              <a:rPr lang="ru-RU" sz="1400" i="1" dirty="0"/>
              <a:t>относится только к красной и жёлтой рябине. А вот чёрная рябина, с научной точки зрения, не рябина, а её родственница – </a:t>
            </a:r>
            <a:r>
              <a:rPr lang="ru-RU" sz="1400" i="1" dirty="0" err="1"/>
              <a:t>арония</a:t>
            </a:r>
            <a:r>
              <a:rPr lang="ru-RU" sz="1400" i="1" dirty="0"/>
              <a:t> 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796247" y="4882117"/>
            <a:ext cx="4938465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FF0000"/>
                </a:solidFill>
              </a:rPr>
              <a:t>Интересные факты о  рябине:</a:t>
            </a:r>
          </a:p>
          <a:p>
            <a:pPr algn="just"/>
            <a:r>
              <a:rPr lang="ru-RU" sz="1400" dirty="0"/>
              <a:t>п</a:t>
            </a:r>
            <a:r>
              <a:rPr lang="ru-RU" sz="1400" dirty="0" smtClean="0"/>
              <a:t>лод рябины по своему строению близок к яблоку, только маленькому: и форма овальная, и сердцевина с косточками – все как у яблока, только размеры подкачали;</a:t>
            </a:r>
          </a:p>
          <a:p>
            <a:r>
              <a:rPr lang="ru-RU" sz="1400" dirty="0" smtClean="0"/>
              <a:t>Оказывается, рябина может снять стресс у человека; для этого достаточно прислониться к дереву спиной и закрыть глаза.</a:t>
            </a:r>
          </a:p>
          <a:p>
            <a:endParaRPr lang="ru-RU" sz="1400" dirty="0" smtClean="0"/>
          </a:p>
        </p:txBody>
      </p:sp>
      <p:pic>
        <p:nvPicPr>
          <p:cNvPr id="18" name="Picture 2" descr="C:\Users\вова\Desktop\Буквы\р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105" y="160336"/>
            <a:ext cx="2376264" cy="2358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вова\Desktop\rowa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2428426"/>
            <a:ext cx="3335872" cy="2310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3546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99424">
            <a:off x="595829" y="1313163"/>
            <a:ext cx="2390407" cy="21576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4511" y="1165983"/>
            <a:ext cx="2178152" cy="231148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881962" y="4203015"/>
            <a:ext cx="1646829" cy="2163473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5623640" y="4699975"/>
            <a:ext cx="228751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Не стоит принимать средства, содержащие рябину, людям, перенесшим инфаркт или  инсульт.</a:t>
            </a:r>
            <a:endParaRPr lang="ru-RU" sz="1400" i="1" dirty="0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1622" y="936349"/>
            <a:ext cx="2326891" cy="2367192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6285899" y="943819"/>
            <a:ext cx="195851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Содержащиеся в ягодах рябины вещества повышают устойчивость организма к кислородному голоданию При угаре пострадавшему дают жевать ягоды рябины.</a:t>
            </a:r>
            <a:endParaRPr lang="ru-RU" sz="1400" i="1" dirty="0"/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05353">
            <a:off x="1376446" y="4035921"/>
            <a:ext cx="2501751" cy="2494205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 rot="468231">
            <a:off x="1665725" y="4161367"/>
            <a:ext cx="209050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Не рекомендуется употребление рябины при язвенной болезни;  тромбофлебите.</a:t>
            </a:r>
          </a:p>
          <a:p>
            <a:r>
              <a:rPr lang="ru-RU" sz="1400" i="1" dirty="0" smtClean="0"/>
              <a:t>Исключить из рациона красную рябину следует людям,  страдающим пониженным артериальным давлением.</a:t>
            </a:r>
            <a:endParaRPr lang="ru-RU" sz="1400" i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016572" y="3813828"/>
            <a:ext cx="20617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Опасные свойства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97722" y="332656"/>
            <a:ext cx="34027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Полезные и лечебные </a:t>
            </a:r>
            <a:r>
              <a:rPr lang="ru-RU" b="1" dirty="0" smtClean="0">
                <a:solidFill>
                  <a:srgbClr val="00B050"/>
                </a:solidFill>
              </a:rPr>
              <a:t>свойства 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20645571">
            <a:off x="723147" y="1218744"/>
            <a:ext cx="228997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В красной рябине много  </a:t>
            </a:r>
            <a:r>
              <a:rPr lang="ru-RU" sz="1400" i="1" dirty="0" err="1" smtClean="0"/>
              <a:t>тритерпеновых</a:t>
            </a:r>
            <a:r>
              <a:rPr lang="ru-RU" sz="1400" i="1" dirty="0" smtClean="0"/>
              <a:t> кислот, поэтому ее ягоды помогают лечить заболевания сердечно-сосудистой системы.</a:t>
            </a:r>
          </a:p>
          <a:p>
            <a:r>
              <a:rPr lang="ru-RU" sz="1400" i="1" dirty="0" smtClean="0"/>
              <a:t>Также ягоды применяются для лечения спазмов головного мозга.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521607" y="1165983"/>
            <a:ext cx="165782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Ягоды рябины – важный источник  витаминов для больных сахарным диабетом. В них содержится сорбит – неопасный для таких больных спирт. 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91740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3968" y="885451"/>
            <a:ext cx="4464496" cy="189547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i="1" dirty="0" smtClean="0"/>
              <a:t>Было </a:t>
            </a:r>
            <a:r>
              <a:rPr lang="ru-RU" sz="1800" i="1" dirty="0"/>
              <a:t>зеленое платье – атласное, </a:t>
            </a:r>
            <a:endParaRPr lang="ru-RU" sz="1800" i="1" dirty="0" smtClean="0"/>
          </a:p>
          <a:p>
            <a:pPr marL="0" indent="0" algn="just">
              <a:buNone/>
            </a:pPr>
            <a:r>
              <a:rPr lang="ru-RU" sz="1800" i="1" dirty="0" smtClean="0"/>
              <a:t>Нет</a:t>
            </a:r>
            <a:r>
              <a:rPr lang="ru-RU" sz="1800" i="1" dirty="0"/>
              <a:t>, не понравилось, выбрала красное</a:t>
            </a:r>
            <a:r>
              <a:rPr lang="ru-RU" sz="1800" i="1" dirty="0" smtClean="0"/>
              <a:t>,</a:t>
            </a:r>
          </a:p>
          <a:p>
            <a:pPr marL="0" indent="0" algn="just">
              <a:buNone/>
            </a:pPr>
            <a:r>
              <a:rPr lang="ru-RU" sz="1800" i="1" dirty="0" smtClean="0"/>
              <a:t> </a:t>
            </a:r>
            <a:r>
              <a:rPr lang="ru-RU" sz="1800" i="1" dirty="0"/>
              <a:t>Но надоело также и это – </a:t>
            </a:r>
            <a:endParaRPr lang="ru-RU" sz="1800" i="1" dirty="0" smtClean="0"/>
          </a:p>
          <a:p>
            <a:pPr marL="0" indent="0" algn="just">
              <a:buNone/>
            </a:pPr>
            <a:r>
              <a:rPr lang="ru-RU" sz="1800" i="1" dirty="0" smtClean="0"/>
              <a:t>Платье </a:t>
            </a:r>
            <a:r>
              <a:rPr lang="ru-RU" sz="1800" i="1" dirty="0"/>
              <a:t>надела синего цвета. </a:t>
            </a:r>
          </a:p>
          <a:p>
            <a:pPr marL="0" indent="0" algn="just">
              <a:buNone/>
            </a:pPr>
            <a:r>
              <a:rPr lang="ru-RU" sz="1800" i="1" dirty="0" smtClean="0"/>
              <a:t>Ответ (Слива).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20860" y="-122624"/>
            <a:ext cx="6045588" cy="103765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слива</a:t>
            </a:r>
            <a:endParaRPr lang="ru-RU" sz="72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8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0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4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16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18" descr="http://retail-group.ru/images/datchiki/datchik_dvijeniya_clip_image132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885616" y="6318612"/>
            <a:ext cx="302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Калорийность:</a:t>
            </a:r>
            <a:r>
              <a:rPr lang="ru-RU" b="1" dirty="0"/>
              <a:t> </a:t>
            </a:r>
            <a:r>
              <a:rPr lang="ru-RU" dirty="0" smtClean="0"/>
              <a:t>42  </a:t>
            </a:r>
            <a:r>
              <a:rPr lang="ru-RU" dirty="0" err="1" smtClean="0"/>
              <a:t>кКал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041398" y="2772936"/>
            <a:ext cx="444816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Узнай </a:t>
            </a:r>
            <a:r>
              <a:rPr lang="ru-RU" b="1" i="1" dirty="0" smtClean="0">
                <a:solidFill>
                  <a:srgbClr val="FF0000"/>
                </a:solidFill>
              </a:rPr>
              <a:t>плод </a:t>
            </a:r>
            <a:r>
              <a:rPr lang="ru-RU" b="1" i="1" dirty="0">
                <a:solidFill>
                  <a:srgbClr val="FF0000"/>
                </a:solidFill>
              </a:rPr>
              <a:t>по описанию: </a:t>
            </a:r>
          </a:p>
          <a:p>
            <a:pPr algn="just"/>
            <a:r>
              <a:rPr lang="ru-RU" dirty="0" smtClean="0"/>
              <a:t>Плоды имеют овальную или круглую форму с гладкой и достаточно плотной кожицей, большая твердая косточка.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7974" y="4872062"/>
            <a:ext cx="354394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C00000"/>
                </a:solidFill>
              </a:rPr>
              <a:t>А знаете ли вы, что …</a:t>
            </a:r>
          </a:p>
          <a:p>
            <a:pPr algn="just"/>
            <a:r>
              <a:rPr lang="ru-RU" sz="1400" i="1" dirty="0"/>
              <a:t>Английская королева Елизавета II всегда начинает свой завтрак </a:t>
            </a:r>
            <a:r>
              <a:rPr lang="ru-RU" sz="1400" i="1" dirty="0" smtClean="0"/>
              <a:t>с двух слив, выращенных в ее саду. </a:t>
            </a:r>
            <a:r>
              <a:rPr lang="ru-RU" sz="1400" i="1" dirty="0"/>
              <a:t>Многие даже склонны полагать, что именно сливы даровали королеве долголетие, жизненные силы и энергию;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041398" y="4286061"/>
            <a:ext cx="468445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FF0000"/>
                </a:solidFill>
              </a:rPr>
              <a:t>Интересный факт о  сливе:</a:t>
            </a:r>
          </a:p>
          <a:p>
            <a:pPr algn="just"/>
            <a:r>
              <a:rPr lang="ru-RU" sz="1400" dirty="0" smtClean="0"/>
              <a:t>слива </a:t>
            </a:r>
            <a:r>
              <a:rPr lang="ru-RU" sz="1400" dirty="0"/>
              <a:t>относится к семейству Розовые, но в диком виде </a:t>
            </a:r>
            <a:r>
              <a:rPr lang="ru-RU" sz="1400" dirty="0" smtClean="0"/>
              <a:t> это </a:t>
            </a:r>
            <a:r>
              <a:rPr lang="ru-RU" sz="1400" dirty="0"/>
              <a:t>растение не встречается. Эксперты утверждают, что слива в современном виде возникла в ходе эволюции около 2000 лет назад путем скрещивания других представителей семейства Розовые — кустарника тёрна и плодового растения алычи. </a:t>
            </a:r>
          </a:p>
          <a:p>
            <a:endParaRPr lang="ru-RU" sz="1400" dirty="0"/>
          </a:p>
        </p:txBody>
      </p:sp>
      <p:pic>
        <p:nvPicPr>
          <p:cNvPr id="17" name="Picture 2" descr="C:\Users\вова\Desktop\Буквы\с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4" y="160337"/>
            <a:ext cx="2222277" cy="2381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вова\Desktop\plu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4" y="2450404"/>
            <a:ext cx="2536937" cy="245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218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99424">
            <a:off x="595829" y="1313163"/>
            <a:ext cx="2390407" cy="21576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4511" y="1165983"/>
            <a:ext cx="2178152" cy="231148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502119" y="4099636"/>
            <a:ext cx="1646829" cy="2163473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6372200" y="4590524"/>
            <a:ext cx="209708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При сахарном диабете стоит ограничить потребление слив, так как в них отмечается повышенное содержание сахара.</a:t>
            </a:r>
            <a:endParaRPr lang="ru-RU" sz="1400" i="1" dirty="0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5418" y="836712"/>
            <a:ext cx="2532183" cy="2576040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6210535" y="950539"/>
            <a:ext cx="2062614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Слива используется и в косметических целях для омоложения кожи и придания ей упругости. Курс 15-20 масок. Для сухой и нормальной кожи мякоть сливы смешивается со сметаной. Для жирной – со взбитыми белками куриных яиц.</a:t>
            </a:r>
            <a:endParaRPr lang="ru-RU" sz="1400" i="1" dirty="0"/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05353">
            <a:off x="780098" y="4035920"/>
            <a:ext cx="2501751" cy="2494205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 rot="468231">
            <a:off x="1028921" y="4249265"/>
            <a:ext cx="20905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В детский рацион эти фрукты включают с осторожностью, потому что их употребление может вызвать боли в желудке, расстройство желудочно-кишечного тракта и диарею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016572" y="3813828"/>
            <a:ext cx="20617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Опасные свойства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97722" y="332656"/>
            <a:ext cx="34027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Полезные и лечебные </a:t>
            </a:r>
            <a:r>
              <a:rPr lang="ru-RU" b="1" dirty="0" smtClean="0">
                <a:solidFill>
                  <a:srgbClr val="00B050"/>
                </a:solidFill>
              </a:rPr>
              <a:t>свойства 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20645571">
            <a:off x="723148" y="1273704"/>
            <a:ext cx="228997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В </a:t>
            </a:r>
            <a:r>
              <a:rPr lang="ru-RU" sz="1400" i="1" dirty="0"/>
              <a:t> </a:t>
            </a:r>
            <a:r>
              <a:rPr lang="ru-RU" sz="1400" i="1" dirty="0" smtClean="0"/>
              <a:t>плодах сливы найдены кумарины, обладающие  способностью предупреждать образование тромбов в кровеносных сосудах, излечивать тромбозы, а также расширять коронарные сосуды.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419872" y="1165983"/>
            <a:ext cx="196279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Слива легко переваривается. Плоды сливы способствуют образованию крови и прочищают желудок.  Сливы укрепляют печень и очищают кровь, изгоняя из тела токсины.</a:t>
            </a:r>
            <a:endParaRPr lang="ru-RU" sz="1400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87434" y="4063157"/>
            <a:ext cx="1879395" cy="2469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675221" y="4590524"/>
            <a:ext cx="2386411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/>
              <a:t>У</a:t>
            </a:r>
            <a:r>
              <a:rPr lang="ru-RU" sz="1400" i="1" dirty="0" smtClean="0"/>
              <a:t>потребление </a:t>
            </a:r>
            <a:r>
              <a:rPr lang="ru-RU" sz="1400" i="1" dirty="0"/>
              <a:t>слив противопоказано при повышенной кислотности желудка и хронических заболеваниях желудочно-кишечного тракта в стадии обострения.</a:t>
            </a:r>
          </a:p>
        </p:txBody>
      </p:sp>
    </p:spTree>
    <p:extLst>
      <p:ext uri="{BB962C8B-B14F-4D97-AF65-F5344CB8AC3E}">
        <p14:creationId xmlns:p14="http://schemas.microsoft.com/office/powerpoint/2010/main" val="134598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3968" y="885451"/>
            <a:ext cx="4464496" cy="189547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i="1" dirty="0"/>
              <a:t>Грядка наш родимый </a:t>
            </a:r>
            <a:r>
              <a:rPr lang="ru-RU" sz="1800" i="1" dirty="0" smtClean="0"/>
              <a:t>дом.</a:t>
            </a:r>
          </a:p>
          <a:p>
            <a:pPr marL="0" indent="0" algn="just">
              <a:buNone/>
            </a:pPr>
            <a:r>
              <a:rPr lang="ru-RU" sz="1800" i="1" dirty="0" smtClean="0"/>
              <a:t>Мы </a:t>
            </a:r>
            <a:r>
              <a:rPr lang="ru-RU" sz="1800" i="1" dirty="0"/>
              <a:t>на кустике растём.</a:t>
            </a:r>
          </a:p>
          <a:p>
            <a:pPr marL="0" indent="0" algn="just">
              <a:buNone/>
            </a:pPr>
            <a:r>
              <a:rPr lang="ru-RU" sz="1800" i="1" dirty="0"/>
              <a:t>Как в музее экспонаты,</a:t>
            </a:r>
          </a:p>
          <a:p>
            <a:pPr marL="0" indent="0" algn="just">
              <a:buNone/>
            </a:pPr>
            <a:r>
              <a:rPr lang="ru-RU" sz="1800" i="1" dirty="0"/>
              <a:t>На кусте красны </a:t>
            </a:r>
            <a:r>
              <a:rPr lang="ru-RU" sz="1800" i="1" dirty="0" smtClean="0"/>
              <a:t>…</a:t>
            </a:r>
            <a:endParaRPr lang="ru-RU" sz="1800" i="1" dirty="0"/>
          </a:p>
          <a:p>
            <a:pPr marL="0" indent="0" algn="just">
              <a:buNone/>
            </a:pPr>
            <a:r>
              <a:rPr lang="ru-RU" sz="1800" i="1" dirty="0" smtClean="0"/>
              <a:t>Ответ (Томаты).</a:t>
            </a:r>
            <a:endParaRPr lang="ru-RU" sz="1800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20860" y="-122624"/>
            <a:ext cx="6045588" cy="103765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томат</a:t>
            </a:r>
            <a:endParaRPr lang="ru-RU" sz="7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8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0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4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16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18" descr="http://retail-group.ru/images/datchiki/datchik_dvijeniya_clip_image132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885616" y="6318612"/>
            <a:ext cx="302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Калорийность:</a:t>
            </a:r>
            <a:r>
              <a:rPr lang="ru-RU" b="1" dirty="0"/>
              <a:t> </a:t>
            </a:r>
            <a:r>
              <a:rPr lang="ru-RU" dirty="0" smtClean="0"/>
              <a:t>20  </a:t>
            </a:r>
            <a:r>
              <a:rPr lang="ru-RU" dirty="0" err="1" smtClean="0"/>
              <a:t>кКал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03848" y="2564904"/>
            <a:ext cx="57061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Узнай </a:t>
            </a:r>
            <a:r>
              <a:rPr lang="ru-RU" b="1" i="1" dirty="0" smtClean="0">
                <a:solidFill>
                  <a:srgbClr val="FF0000"/>
                </a:solidFill>
              </a:rPr>
              <a:t>плод </a:t>
            </a:r>
            <a:r>
              <a:rPr lang="ru-RU" b="1" i="1" dirty="0">
                <a:solidFill>
                  <a:srgbClr val="FF0000"/>
                </a:solidFill>
              </a:rPr>
              <a:t>по описанию: </a:t>
            </a:r>
          </a:p>
          <a:p>
            <a:pPr algn="just"/>
            <a:r>
              <a:rPr lang="ru-RU" dirty="0" smtClean="0"/>
              <a:t>Сочная ягода,  по форме бывает: плоская, округлая, удлиненно-овальная, </a:t>
            </a:r>
            <a:r>
              <a:rPr lang="ru-RU" dirty="0" err="1" smtClean="0"/>
              <a:t>сливовидная</a:t>
            </a:r>
            <a:r>
              <a:rPr lang="ru-RU" dirty="0" smtClean="0"/>
              <a:t>, грушевидная; окраска незрелого плода от темно-зеленой до зеленовато-белесой; зрелого плода – от темно-красной до розовой и от фиолетово-коричневой до лимонной.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7974" y="4872062"/>
            <a:ext cx="354394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C00000"/>
                </a:solidFill>
              </a:rPr>
              <a:t>А знаете ли вы, что …</a:t>
            </a:r>
          </a:p>
          <a:p>
            <a:pPr algn="just"/>
            <a:r>
              <a:rPr lang="ru-RU" sz="1400" i="1" dirty="0"/>
              <a:t>Помидорами окрестили томаты итальянцы, у которых, по – видимому, сразу же возникла  любовь к этим овощам (хотя правильнее называть томаты фруктами). В переводе «помидор» означает «золотое яблоко».</a:t>
            </a:r>
            <a:endParaRPr lang="ru-RU" sz="1400" i="1" dirty="0" smtClean="0"/>
          </a:p>
        </p:txBody>
      </p:sp>
      <p:sp>
        <p:nvSpPr>
          <p:cNvPr id="9" name="Прямоугольник 8"/>
          <p:cNvSpPr/>
          <p:nvPr/>
        </p:nvSpPr>
        <p:spPr>
          <a:xfrm>
            <a:off x="4041398" y="4365104"/>
            <a:ext cx="468445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FF0000"/>
                </a:solidFill>
              </a:rPr>
              <a:t>Интересный факт о  томате:</a:t>
            </a:r>
          </a:p>
          <a:p>
            <a:pPr algn="just"/>
            <a:r>
              <a:rPr lang="ru-RU" sz="1400" dirty="0"/>
              <a:t>п</a:t>
            </a:r>
            <a:r>
              <a:rPr lang="ru-RU" sz="1400" dirty="0" smtClean="0"/>
              <a:t>омидоры  </a:t>
            </a:r>
            <a:r>
              <a:rPr lang="ru-RU" sz="1400" dirty="0"/>
              <a:t>довольно продолжительное время считали ядовитыми  и  непригодными  для </a:t>
            </a:r>
            <a:r>
              <a:rPr lang="ru-RU" sz="1400" dirty="0" smtClean="0"/>
              <a:t>еды; чтобы  </a:t>
            </a:r>
            <a:r>
              <a:rPr lang="ru-RU" sz="1400" dirty="0"/>
              <a:t>доказать обратное, в 1820 году доблестный  полковник Роберт Гиббон Джонсон из города  </a:t>
            </a:r>
            <a:r>
              <a:rPr lang="ru-RU" sz="1400" dirty="0" err="1"/>
              <a:t>Салем</a:t>
            </a:r>
            <a:r>
              <a:rPr lang="ru-RU" sz="1400" dirty="0"/>
              <a:t>  прямо на ступеньках  здания суда  съел на глазах изумленной толпы из  двух тысяч человек  целое ведро спелых помидоров. После этого популярность томатов  стала стремительно расти.</a:t>
            </a:r>
          </a:p>
        </p:txBody>
      </p:sp>
      <p:pic>
        <p:nvPicPr>
          <p:cNvPr id="18" name="Picture 2" descr="C:\Users\вова\Desktop\Буквы\т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837" y="163792"/>
            <a:ext cx="2537346" cy="2401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вова\Desktop\tomat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42" y="2453471"/>
            <a:ext cx="2531190" cy="2531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002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908720"/>
          </a:xfrm>
        </p:spPr>
        <p:txBody>
          <a:bodyPr>
            <a:normAutofit fontScale="90000"/>
          </a:bodyPr>
          <a:lstStyle/>
          <a:p>
            <a:r>
              <a:rPr lang="ru-RU" sz="1800" b="1" i="1" dirty="0">
                <a:cs typeface="Times New Roman" panose="02020603050405020304" pitchFamily="18" charset="0"/>
              </a:rPr>
              <a:t> </a:t>
            </a:r>
            <a:r>
              <a:rPr lang="ru-RU" sz="2700" b="1" i="1" dirty="0">
                <a:cs typeface="Times New Roman" panose="02020603050405020304" pitchFamily="18" charset="0"/>
              </a:rPr>
              <a:t>Мальчишки и девчонки, а </a:t>
            </a:r>
            <a:r>
              <a:rPr lang="ru-RU" sz="2700" b="1" i="1" dirty="0" smtClean="0">
                <a:cs typeface="Times New Roman" panose="02020603050405020304" pitchFamily="18" charset="0"/>
              </a:rPr>
              <a:t>также их  </a:t>
            </a:r>
            <a:r>
              <a:rPr lang="ru-RU" sz="2700" b="1" i="1" dirty="0">
                <a:cs typeface="Times New Roman" panose="02020603050405020304" pitchFamily="18" charset="0"/>
              </a:rPr>
              <a:t>родители!</a:t>
            </a:r>
            <a:br>
              <a:rPr lang="ru-RU" sz="2700" b="1" i="1" dirty="0">
                <a:cs typeface="Times New Roman" panose="02020603050405020304" pitchFamily="18" charset="0"/>
              </a:rPr>
            </a:br>
            <a:r>
              <a:rPr lang="ru-RU" sz="1800" dirty="0">
                <a:cs typeface="Times New Roman" panose="02020603050405020304" pitchFamily="18" charset="0"/>
              </a:rPr>
              <a:t/>
            </a:r>
            <a:br>
              <a:rPr lang="ru-RU" sz="1800" dirty="0">
                <a:cs typeface="Times New Roman" panose="02020603050405020304" pitchFamily="18" charset="0"/>
              </a:rPr>
            </a:br>
            <a:endParaRPr lang="ru-RU" sz="1800" dirty="0"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612068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500" dirty="0">
                <a:cs typeface="Times New Roman" panose="02020603050405020304" pitchFamily="18" charset="0"/>
              </a:rPr>
              <a:t> </a:t>
            </a:r>
            <a:r>
              <a:rPr lang="ru-RU" sz="1500" dirty="0" smtClean="0">
                <a:cs typeface="Times New Roman" panose="02020603050405020304" pitchFamily="18" charset="0"/>
              </a:rPr>
              <a:t>   </a:t>
            </a:r>
            <a:endParaRPr lang="ru-RU" sz="1800" dirty="0" smtClean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1800" b="1" i="1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1800" b="1" i="1" dirty="0" smtClean="0">
                <a:cs typeface="Times New Roman" panose="02020603050405020304" pitchFamily="18" charset="0"/>
              </a:rPr>
              <a:t>Помните, что фрукты </a:t>
            </a:r>
            <a:r>
              <a:rPr lang="ru-RU" sz="1800" b="1" i="1" dirty="0">
                <a:cs typeface="Times New Roman" panose="02020603050405020304" pitchFamily="18" charset="0"/>
              </a:rPr>
              <a:t>и ягоды </a:t>
            </a:r>
            <a:r>
              <a:rPr lang="ru-RU" sz="1800" dirty="0">
                <a:cs typeface="Times New Roman" panose="02020603050405020304" pitchFamily="18" charset="0"/>
              </a:rPr>
              <a:t>имеют важное значение в питании человека. Они содержат от 5 до 10% сахаров и ряд органических кислот. Особую ценность представляют ягоды и фрукты как источник витаминов, которые играют большую роль в жизнедеятельности человека, повышая жизненный тонус организма, его физическую и умственную работоспособность и сопротивляемость к различным болезням. </a:t>
            </a:r>
          </a:p>
          <a:p>
            <a:pPr marL="0" indent="0" algn="just">
              <a:buNone/>
            </a:pPr>
            <a:r>
              <a:rPr lang="ru-RU" sz="1800" dirty="0" smtClean="0">
                <a:cs typeface="Times New Roman" panose="02020603050405020304" pitchFamily="18" charset="0"/>
              </a:rPr>
              <a:t>    Как </a:t>
            </a:r>
            <a:r>
              <a:rPr lang="ru-RU" sz="1800" dirty="0">
                <a:cs typeface="Times New Roman" panose="02020603050405020304" pitchFamily="18" charset="0"/>
              </a:rPr>
              <a:t>источник витаминов, они имеют преимущества и перед овощами, так как обычно употребляются в пищу в свежем виде. Для удовлетворения дневной потребности человека в витаминах достаточно всего 60-200 г ягод или фруктов в зависимости от вида и сорта культуры. </a:t>
            </a:r>
          </a:p>
          <a:p>
            <a:pPr marL="0" indent="0" algn="just">
              <a:buNone/>
            </a:pPr>
            <a:r>
              <a:rPr lang="ru-RU" sz="1800" dirty="0" smtClean="0">
                <a:cs typeface="Times New Roman" panose="02020603050405020304" pitchFamily="18" charset="0"/>
              </a:rPr>
              <a:t>    Фрукты </a:t>
            </a:r>
            <a:r>
              <a:rPr lang="ru-RU" sz="1800" dirty="0">
                <a:cs typeface="Times New Roman" panose="02020603050405020304" pitchFamily="18" charset="0"/>
              </a:rPr>
              <a:t>и ягоды богаты солями железа, фосфора, кальция, калия, а также микроэлементами, которые входят в состав органических соединений и легко усваиваются организмом человека. Соли кальция участвуют в построении костной системы, а соли фосфора - нервных тканей. Железо входит в состав гемоглобина крови. Кроме того, они ценны не только как продукт питания, но и способствуют усвояемости других питательных веществ, в частности белков и минеральных солей. </a:t>
            </a:r>
          </a:p>
          <a:p>
            <a:pPr marL="0" indent="0" algn="just">
              <a:buNone/>
            </a:pPr>
            <a:r>
              <a:rPr lang="ru-RU" sz="1800" dirty="0" smtClean="0">
                <a:cs typeface="Times New Roman" panose="02020603050405020304" pitchFamily="18" charset="0"/>
              </a:rPr>
              <a:t>      </a:t>
            </a:r>
          </a:p>
          <a:p>
            <a:pPr marL="0" indent="0" algn="just">
              <a:buNone/>
            </a:pPr>
            <a:r>
              <a:rPr lang="ru-RU" sz="1400" dirty="0" smtClean="0">
                <a:cs typeface="Times New Roman" panose="02020603050405020304" pitchFamily="18" charset="0"/>
              </a:rPr>
              <a:t> </a:t>
            </a:r>
            <a:endParaRPr lang="ru-RU" sz="1400" b="1" i="1" dirty="0" smtClean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724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99424">
            <a:off x="595829" y="1313163"/>
            <a:ext cx="2390407" cy="21576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4511" y="1165983"/>
            <a:ext cx="2178152" cy="231148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502119" y="4099636"/>
            <a:ext cx="1646829" cy="2163473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6372200" y="4590524"/>
            <a:ext cx="209708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При употреблении томатов возможно возникновение аллергических реакций.</a:t>
            </a:r>
            <a:endParaRPr lang="ru-RU" sz="1400" i="1" dirty="0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5418" y="836712"/>
            <a:ext cx="2532183" cy="2576040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6210535" y="950539"/>
            <a:ext cx="217706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Благодаря низкой калорийности томаты становятся идеальным продуктом для различных диет; помимо пользы способны еще доставить удовольствие истинным гурманам приятным вкусом.</a:t>
            </a:r>
            <a:endParaRPr lang="ru-RU" sz="1400" i="1" dirty="0"/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05353">
            <a:off x="780098" y="4035920"/>
            <a:ext cx="2501751" cy="2494205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 rot="468231">
            <a:off x="1028921" y="4033821"/>
            <a:ext cx="2090504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Вредны томаты для тех, кто страдает аллергическими реакциями.</a:t>
            </a:r>
          </a:p>
          <a:p>
            <a:r>
              <a:rPr lang="ru-RU" sz="1400" i="1" dirty="0" smtClean="0"/>
              <a:t>Для больных артритом, ревматизмом губительна щавелевая кислота, которая влияет на водно-солевой обмен.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016572" y="3813828"/>
            <a:ext cx="20617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Опасные свойства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97722" y="332656"/>
            <a:ext cx="34027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Полезные и лечебные </a:t>
            </a:r>
            <a:r>
              <a:rPr lang="ru-RU" b="1" dirty="0" smtClean="0">
                <a:solidFill>
                  <a:srgbClr val="00B050"/>
                </a:solidFill>
              </a:rPr>
              <a:t>свойства 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20645571">
            <a:off x="723148" y="1273704"/>
            <a:ext cx="228997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Томаты славятся как природные антиоксиданты, они позволяют сохранять молодость и вести активный образ жизни. Все это  благодаря </a:t>
            </a:r>
            <a:r>
              <a:rPr lang="ru-RU" sz="1400" i="1" dirty="0" err="1" smtClean="0"/>
              <a:t>ликопену</a:t>
            </a:r>
            <a:r>
              <a:rPr lang="ru-RU" sz="1400" i="1" dirty="0" smtClean="0"/>
              <a:t>, способному побороть многие болезни.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419872" y="1273703"/>
            <a:ext cx="218057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Томаты могут  послужить природными антидепрессантами, укрепить нервную систему, наладить обмен веществ и ликвидировать сбои в работе желудочно-кишечного тракта</a:t>
            </a:r>
            <a:endParaRPr lang="ru-RU" sz="1400" dirty="0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87434" y="4063157"/>
            <a:ext cx="1879395" cy="2469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675221" y="4578568"/>
            <a:ext cx="238641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Врачи рекомендуют аккуратно есть томаты людям. Страдающим болезнями желчного пузыря, мочекаменной болезнью, чтобы органические кислоты не нанесли ущерб здоровью.</a:t>
            </a:r>
            <a:endParaRPr lang="ru-RU" sz="1400" i="1" dirty="0"/>
          </a:p>
        </p:txBody>
      </p:sp>
    </p:spTree>
    <p:extLst>
      <p:ext uri="{BB962C8B-B14F-4D97-AF65-F5344CB8AC3E}">
        <p14:creationId xmlns:p14="http://schemas.microsoft.com/office/powerpoint/2010/main" val="98799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55976" y="885451"/>
            <a:ext cx="4032448" cy="18954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>
                <a:solidFill>
                  <a:srgbClr val="000000"/>
                </a:solidFill>
                <a:latin typeface="Verdana"/>
              </a:rPr>
              <a:t>Варенье солнечно как юг —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>
                <a:solidFill>
                  <a:srgbClr val="000000"/>
                </a:solidFill>
                <a:latin typeface="Verdana"/>
              </a:rPr>
              <a:t>Ведь </a:t>
            </a:r>
            <a:r>
              <a:rPr lang="ru-RU" sz="1800" dirty="0" smtClean="0">
                <a:solidFill>
                  <a:srgbClr val="000000"/>
                </a:solidFill>
                <a:latin typeface="Verdana"/>
              </a:rPr>
              <a:t>он </a:t>
            </a:r>
            <a:r>
              <a:rPr lang="ru-RU" sz="1800" dirty="0">
                <a:solidFill>
                  <a:srgbClr val="000000"/>
                </a:solidFill>
                <a:latin typeface="Verdana"/>
              </a:rPr>
              <a:t>под небом тёплым рос.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>
                <a:solidFill>
                  <a:srgbClr val="000000"/>
                </a:solidFill>
                <a:latin typeface="Verdana"/>
              </a:rPr>
              <a:t>В сушёном виде </a:t>
            </a:r>
            <a:r>
              <a:rPr lang="ru-RU" sz="1800" dirty="0" smtClean="0">
                <a:solidFill>
                  <a:srgbClr val="000000"/>
                </a:solidFill>
                <a:latin typeface="Verdana"/>
              </a:rPr>
              <a:t>он -  ….?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>
                <a:solidFill>
                  <a:srgbClr val="000000"/>
                </a:solidFill>
                <a:latin typeface="Verdana"/>
              </a:rPr>
              <a:t>А в натуральном </a:t>
            </a:r>
            <a:r>
              <a:rPr lang="ru-RU" sz="1800" dirty="0" smtClean="0">
                <a:solidFill>
                  <a:srgbClr val="000000"/>
                </a:solidFill>
                <a:latin typeface="Verdana"/>
              </a:rPr>
              <a:t>абрикос.</a:t>
            </a:r>
            <a:endParaRPr lang="ru-RU" sz="1800" i="1" dirty="0"/>
          </a:p>
          <a:p>
            <a:pPr marL="0" indent="0" algn="just">
              <a:buNone/>
            </a:pPr>
            <a:r>
              <a:rPr lang="ru-RU" sz="1800" i="1" dirty="0" smtClean="0"/>
              <a:t>Ответ (Урюк).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20860" y="-122624"/>
            <a:ext cx="6045588" cy="103765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урюк</a:t>
            </a:r>
            <a:endParaRPr lang="ru-RU" sz="7200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8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0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4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16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18" descr="http://retail-group.ru/images/datchiki/datchik_dvijeniya_clip_image132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885616" y="6318612"/>
            <a:ext cx="302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Калорийность:</a:t>
            </a:r>
            <a:r>
              <a:rPr lang="ru-RU" b="1" dirty="0"/>
              <a:t> </a:t>
            </a:r>
            <a:r>
              <a:rPr lang="ru-RU" dirty="0" smtClean="0"/>
              <a:t>242  </a:t>
            </a:r>
            <a:r>
              <a:rPr lang="ru-RU" dirty="0" err="1" smtClean="0"/>
              <a:t>кКал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851920" y="2564904"/>
            <a:ext cx="48739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Узнай </a:t>
            </a:r>
            <a:r>
              <a:rPr lang="ru-RU" b="1" i="1" dirty="0" smtClean="0">
                <a:solidFill>
                  <a:srgbClr val="FF0000"/>
                </a:solidFill>
              </a:rPr>
              <a:t>плод  </a:t>
            </a:r>
            <a:r>
              <a:rPr lang="ru-RU" b="1" i="1" dirty="0">
                <a:solidFill>
                  <a:srgbClr val="FF0000"/>
                </a:solidFill>
              </a:rPr>
              <a:t>по описанию: </a:t>
            </a:r>
          </a:p>
          <a:p>
            <a:pPr algn="just"/>
            <a:r>
              <a:rPr lang="ru-RU" dirty="0" smtClean="0"/>
              <a:t>Это – сушеный плод с косточкой спелого,  </a:t>
            </a:r>
            <a:r>
              <a:rPr lang="ru-RU" dirty="0"/>
              <a:t>очень </a:t>
            </a:r>
            <a:r>
              <a:rPr lang="ru-RU" dirty="0" smtClean="0"/>
              <a:t>сочного, шаровидного, </a:t>
            </a:r>
            <a:r>
              <a:rPr lang="ru-RU" dirty="0"/>
              <a:t>с бороздкой на одной стороне, обычно </a:t>
            </a:r>
            <a:r>
              <a:rPr lang="ru-RU" dirty="0" smtClean="0"/>
              <a:t>бархатистый фрукта.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1815" y="4757936"/>
            <a:ext cx="354394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C00000"/>
                </a:solidFill>
              </a:rPr>
              <a:t>А знаете ли вы, что …</a:t>
            </a:r>
          </a:p>
          <a:p>
            <a:pPr algn="just"/>
            <a:r>
              <a:rPr lang="ru-RU" sz="1400" i="1" dirty="0" smtClean="0"/>
              <a:t>Перед употреблением сухофрукты нужно заливать кипятком, выстаивать и затем тщательно промывать теплой водой, так как для сохранения товарного вида их зачастую обрабатывают различными химическими реагентами, которые могут вызвать отравление.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041398" y="4149080"/>
            <a:ext cx="468445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FF0000"/>
                </a:solidFill>
              </a:rPr>
              <a:t>Интересные факты об урюке:</a:t>
            </a:r>
          </a:p>
          <a:p>
            <a:pPr algn="just"/>
            <a:r>
              <a:rPr lang="ru-RU" sz="1400" dirty="0"/>
              <a:t>п</a:t>
            </a:r>
            <a:r>
              <a:rPr lang="ru-RU" sz="1400" dirty="0" smtClean="0"/>
              <a:t>олную дневную норму железа, необходимую нашему организму для поддержания уровня гемоглобина и кальция, вы можете получить, съев всего 5 штучек урюка;</a:t>
            </a:r>
          </a:p>
          <a:p>
            <a:pPr algn="just"/>
            <a:r>
              <a:rPr lang="ru-RU" sz="1400" dirty="0"/>
              <a:t>п</a:t>
            </a:r>
            <a:r>
              <a:rPr lang="ru-RU" sz="1400" dirty="0" smtClean="0"/>
              <a:t>римерно в 200 граммах урюка находится столько же полезных компонентов, сколько и в двух или трех килограммах свежих плодов.</a:t>
            </a:r>
            <a:endParaRPr lang="ru-RU" sz="1400" dirty="0"/>
          </a:p>
        </p:txBody>
      </p:sp>
      <p:pic>
        <p:nvPicPr>
          <p:cNvPr id="17" name="Picture 2" descr="C:\Users\вова\Desktop\Буквы\у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5" y="160338"/>
            <a:ext cx="2822675" cy="2566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вова\Desktop\dried_apricot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2708920"/>
            <a:ext cx="2622740" cy="2049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62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76477" y="4205321"/>
            <a:ext cx="1783896" cy="216347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99424">
            <a:off x="604946" y="1116091"/>
            <a:ext cx="2385518" cy="258690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907" y="950539"/>
            <a:ext cx="2323542" cy="273301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502119" y="4099636"/>
            <a:ext cx="1646829" cy="2163473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6373296" y="4578568"/>
            <a:ext cx="2097089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Урюк противопоказан при гипертонии и астме, так как обладает свойством снижения артериального давления.</a:t>
            </a:r>
            <a:endParaRPr lang="ru-RU" sz="1400" i="1" dirty="0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5418" y="836712"/>
            <a:ext cx="2532183" cy="2576040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6124852" y="836712"/>
            <a:ext cx="2282418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Использование урюка для приготовления компотов помогает бороться с мочекаменной болезнью. Вместе с жидкостью из организма выводятся шлаки и токсины, а пектиновые вещества урюка способны выводить тяжелые металлы и радионуклиды.</a:t>
            </a:r>
            <a:endParaRPr lang="ru-RU" sz="1400" i="1" dirty="0"/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05353">
            <a:off x="780098" y="4035920"/>
            <a:ext cx="2501751" cy="2494205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 rot="468231">
            <a:off x="1028921" y="4141543"/>
            <a:ext cx="209050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Не следует давать урюк детям до года, а также людям с индивидуальной непереносимостью абрикос. Это может вызвать диатез у детей или аллергические реакции у взрослых.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016572" y="3813828"/>
            <a:ext cx="20617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Опасные свойства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97722" y="332656"/>
            <a:ext cx="34027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Полезные и лечебные </a:t>
            </a:r>
            <a:r>
              <a:rPr lang="ru-RU" b="1" dirty="0" smtClean="0">
                <a:solidFill>
                  <a:srgbClr val="00B050"/>
                </a:solidFill>
              </a:rPr>
              <a:t>свойства 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20820743">
            <a:off x="925422" y="1040098"/>
            <a:ext cx="19559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Диетологи советуют ежедневно употреблять урюк по 4-5 штук в осенне-весенний период для восполнения полезных веществ, профилактики анемии, заболеваний глаз, сердечно-сосудистой системы, тромбофлебита.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519454" y="1005895"/>
            <a:ext cx="21691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Регулярное  употребление урюка нормализует гормональный баланс, выводит плохой холестерин, предотвращая возникновение инфаркта и инсульта, улучшает общее состояние больных диабетом.</a:t>
            </a:r>
            <a:endParaRPr lang="ru-RU" sz="1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899085" y="4578568"/>
            <a:ext cx="195633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Чрезмерное употребление урюка может вызвать приступ диареи и расстройства желудка.</a:t>
            </a:r>
            <a:endParaRPr lang="ru-RU" sz="1400" i="1" dirty="0"/>
          </a:p>
        </p:txBody>
      </p:sp>
    </p:spTree>
    <p:extLst>
      <p:ext uri="{BB962C8B-B14F-4D97-AF65-F5344CB8AC3E}">
        <p14:creationId xmlns:p14="http://schemas.microsoft.com/office/powerpoint/2010/main" val="89075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41398" y="885451"/>
            <a:ext cx="4275018" cy="2327525"/>
          </a:xfrm>
        </p:spPr>
        <p:txBody>
          <a:bodyPr numCol="1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1800" dirty="0" smtClean="0"/>
              <a:t>Есть сладкие плоды на свете,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/>
              <a:t>Их обожают кушать дети.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/>
              <a:t>По цвету, словно шоколадки.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/>
              <a:t>Что за плоды это, ребятки?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/>
              <a:t>Они на пальмах южных зреют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/>
              <a:t>И небольшой размер имеют.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/>
              <a:t>Овальные конфетки эти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/>
              <a:t>Всех сладостей вкусней на свете.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i="1" dirty="0" smtClean="0"/>
              <a:t>Ответ (Финик).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20860" y="-122624"/>
            <a:ext cx="6045588" cy="103765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финик</a:t>
            </a:r>
            <a:endParaRPr lang="ru-RU" sz="72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8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0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4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16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18" descr="http://retail-group.ru/images/datchiki/datchik_dvijeniya_clip_image132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885616" y="6318612"/>
            <a:ext cx="302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Калорийность:</a:t>
            </a:r>
            <a:r>
              <a:rPr lang="ru-RU" b="1" dirty="0"/>
              <a:t> </a:t>
            </a:r>
            <a:r>
              <a:rPr lang="ru-RU" dirty="0" smtClean="0"/>
              <a:t>274  </a:t>
            </a:r>
            <a:r>
              <a:rPr lang="ru-RU" dirty="0" err="1" smtClean="0"/>
              <a:t>кКал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661009" y="3631702"/>
            <a:ext cx="508995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Узнай </a:t>
            </a:r>
            <a:r>
              <a:rPr lang="ru-RU" b="1" i="1" dirty="0" smtClean="0">
                <a:solidFill>
                  <a:srgbClr val="FF0000"/>
                </a:solidFill>
              </a:rPr>
              <a:t>плод  </a:t>
            </a:r>
            <a:r>
              <a:rPr lang="ru-RU" b="1" i="1" dirty="0">
                <a:solidFill>
                  <a:srgbClr val="FF0000"/>
                </a:solidFill>
              </a:rPr>
              <a:t>по описанию: </a:t>
            </a:r>
          </a:p>
          <a:p>
            <a:pPr algn="just"/>
            <a:r>
              <a:rPr lang="ru-RU" dirty="0" smtClean="0"/>
              <a:t>Это сочные фрукты, небольшие, овальной или шарообразной формы янтарного-красного цвета. В продажу обычно поступают как </a:t>
            </a:r>
            <a:r>
              <a:rPr lang="ru-RU" dirty="0" err="1" smtClean="0"/>
              <a:t>сухофрукт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1815" y="4757936"/>
            <a:ext cx="354394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C00000"/>
                </a:solidFill>
              </a:rPr>
              <a:t>А знаете ли вы, что …</a:t>
            </a:r>
          </a:p>
          <a:p>
            <a:pPr algn="just"/>
            <a:r>
              <a:rPr lang="ru-RU" sz="1400" i="1" dirty="0"/>
              <a:t>На родине фиников их считают лекарственной едой: арабы едят их не только с молоком или йогуртом, но также с хлебом, рыбой и маслом. Такое сочетание прекрасно насыщает, помогает работе мозга и даёт физическую силу.</a:t>
            </a:r>
            <a:endParaRPr lang="ru-RU" sz="1400" i="1" dirty="0" smtClean="0"/>
          </a:p>
        </p:txBody>
      </p:sp>
      <p:sp>
        <p:nvSpPr>
          <p:cNvPr id="9" name="Прямоугольник 8"/>
          <p:cNvSpPr/>
          <p:nvPr/>
        </p:nvSpPr>
        <p:spPr>
          <a:xfrm>
            <a:off x="4041398" y="5014064"/>
            <a:ext cx="468445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FF0000"/>
                </a:solidFill>
              </a:rPr>
              <a:t>Интересный факт о финиках:</a:t>
            </a:r>
          </a:p>
          <a:p>
            <a:pPr algn="just"/>
            <a:r>
              <a:rPr lang="ru-RU" sz="1400" dirty="0"/>
              <a:t>ф</a:t>
            </a:r>
            <a:r>
              <a:rPr lang="ru-RU" sz="1400" dirty="0" smtClean="0"/>
              <a:t>иники содержат все витамины, кроме Е и Н, но особенно много в них витамина В5, который  повышает работоспособность</a:t>
            </a:r>
          </a:p>
        </p:txBody>
      </p:sp>
      <p:pic>
        <p:nvPicPr>
          <p:cNvPr id="18" name="Picture 2" descr="C:\Users\вова\Desktop\Буквы\ф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12" y="221298"/>
            <a:ext cx="2889669" cy="2343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вова\Desktop\dat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4" y="2348880"/>
            <a:ext cx="2699319" cy="2032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72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585334" y="4155011"/>
            <a:ext cx="2298945" cy="243070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99424">
            <a:off x="604946" y="1116091"/>
            <a:ext cx="2385518" cy="258690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907" y="950539"/>
            <a:ext cx="2323542" cy="273301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502119" y="4099636"/>
            <a:ext cx="1646829" cy="2163473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6290512" y="4570145"/>
            <a:ext cx="209708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Злоупотребление этими плодами может вызвать сильную головную боль.</a:t>
            </a:r>
            <a:endParaRPr lang="ru-RU" sz="1400" i="1" dirty="0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5418" y="836712"/>
            <a:ext cx="2532183" cy="2576040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6078355" y="964291"/>
            <a:ext cx="228241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Еще в финиках около 60 % сахара, что намного превышает его количество в других фруктах, но это, в основном, фруктоза и глюкоза, которые полностью безопасны для организма и делают финики сродни меду.</a:t>
            </a:r>
            <a:endParaRPr lang="ru-RU" sz="1400" i="1" dirty="0"/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05353">
            <a:off x="780098" y="4035920"/>
            <a:ext cx="2501751" cy="2494205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 rot="468231">
            <a:off x="1028921" y="4249265"/>
            <a:ext cx="20905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Не рекомендуется к употреблению и нанесет вред тем, у кого имеется непереносимость глюкозы или фруктозы, которые в большом количестве содержатся в финиках.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016572" y="3813828"/>
            <a:ext cx="20617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Опасные свойства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97722" y="332656"/>
            <a:ext cx="34027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Полезные и лечебные </a:t>
            </a:r>
            <a:r>
              <a:rPr lang="ru-RU" b="1" dirty="0" smtClean="0">
                <a:solidFill>
                  <a:srgbClr val="00B050"/>
                </a:solidFill>
              </a:rPr>
              <a:t>свойства 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20820743">
            <a:off x="925422" y="1040099"/>
            <a:ext cx="19559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Из-за высокого содержания калия врачи рекомендуют употреблять финики при сердечно-сосудистых заболеваниях. Помогают финики при переутомлении и физической усталости, при сахарном диабете.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519454" y="1005895"/>
            <a:ext cx="216913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Десять фиников способны удовлетворить суточную потребность человека в меди, магнии и сере; а также они содержат половину необходимого железа и четвертую часть кальция.</a:t>
            </a:r>
            <a:endParaRPr lang="ru-RU" sz="1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04800" y="4395006"/>
            <a:ext cx="195633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Людям с нарушением пищеварения рекомендуется употреблять финики осторожно, так как они долго перевариваются. Следует есть их без кожуры.</a:t>
            </a:r>
            <a:endParaRPr lang="ru-RU" sz="1400" i="1" dirty="0"/>
          </a:p>
        </p:txBody>
      </p:sp>
    </p:spTree>
    <p:extLst>
      <p:ext uri="{BB962C8B-B14F-4D97-AF65-F5344CB8AC3E}">
        <p14:creationId xmlns:p14="http://schemas.microsoft.com/office/powerpoint/2010/main" val="73477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79216" y="769938"/>
            <a:ext cx="4275018" cy="2327525"/>
          </a:xfrm>
        </p:spPr>
        <p:txBody>
          <a:bodyPr numCol="1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1800" dirty="0" smtClean="0"/>
              <a:t>Вкусом </a:t>
            </a:r>
            <a:r>
              <a:rPr lang="ru-RU" sz="1800" dirty="0"/>
              <a:t>терпко-сладковата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 smtClean="0"/>
              <a:t>А внутри, как </a:t>
            </a:r>
            <a:r>
              <a:rPr lang="ru-RU" sz="1800" dirty="0"/>
              <a:t>будто, вата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/>
              <a:t>В южных странах </a:t>
            </a:r>
            <a:r>
              <a:rPr lang="ru-RU" sz="1800" dirty="0" smtClean="0"/>
              <a:t>вырастает.</a:t>
            </a:r>
            <a:endParaRPr lang="ru-RU" sz="1800" dirty="0"/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/>
              <a:t>Фрукт оранжевый все знают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/>
              <a:t>Рода женского она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/>
              <a:t>Догадались, что............?.</a:t>
            </a:r>
            <a:endParaRPr lang="ru-RU" sz="1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1800" i="1" dirty="0" smtClean="0"/>
              <a:t>Ответ (Хурма).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20860" y="-122624"/>
            <a:ext cx="6045588" cy="103765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хурма</a:t>
            </a:r>
            <a:endParaRPr lang="ru-RU" sz="7200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8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0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4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16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18" descr="http://retail-group.ru/images/datchiki/datchik_dvijeniya_clip_image132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885616" y="6318612"/>
            <a:ext cx="302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Калорийность:</a:t>
            </a:r>
            <a:r>
              <a:rPr lang="ru-RU" b="1" dirty="0"/>
              <a:t> </a:t>
            </a:r>
            <a:r>
              <a:rPr lang="ru-RU" dirty="0" smtClean="0"/>
              <a:t>67  </a:t>
            </a:r>
            <a:r>
              <a:rPr lang="ru-RU" dirty="0" err="1" smtClean="0"/>
              <a:t>кКал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7975" y="5234989"/>
            <a:ext cx="318390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C00000"/>
                </a:solidFill>
              </a:rPr>
              <a:t>А знаете ли вы, что …</a:t>
            </a:r>
          </a:p>
          <a:p>
            <a:pPr lvl="0" algn="just"/>
            <a:r>
              <a:rPr lang="ru-RU" sz="1400" i="1" dirty="0">
                <a:solidFill>
                  <a:prstClr val="black"/>
                </a:solidFill>
              </a:rPr>
              <a:t>Х</a:t>
            </a:r>
            <a:r>
              <a:rPr lang="ru-RU" sz="1400" i="1" dirty="0" smtClean="0">
                <a:solidFill>
                  <a:prstClr val="black"/>
                </a:solidFill>
              </a:rPr>
              <a:t>урма </a:t>
            </a:r>
            <a:r>
              <a:rPr lang="ru-RU" sz="1400" i="1" dirty="0">
                <a:solidFill>
                  <a:prstClr val="black"/>
                </a:solidFill>
              </a:rPr>
              <a:t>это  «Пища богов»! Да, именно так — «Пища богов»  – с латыни переводится научное название этой ягоды.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629925" y="2780928"/>
            <a:ext cx="508995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Узнай </a:t>
            </a:r>
            <a:r>
              <a:rPr lang="ru-RU" b="1" i="1" dirty="0" smtClean="0">
                <a:solidFill>
                  <a:srgbClr val="FF0000"/>
                </a:solidFill>
              </a:rPr>
              <a:t>плод </a:t>
            </a:r>
            <a:r>
              <a:rPr lang="ru-RU" b="1" i="1" dirty="0">
                <a:solidFill>
                  <a:srgbClr val="FF0000"/>
                </a:solidFill>
              </a:rPr>
              <a:t>по </a:t>
            </a:r>
            <a:r>
              <a:rPr lang="ru-RU" b="1" i="1" dirty="0" smtClean="0">
                <a:solidFill>
                  <a:srgbClr val="FF0000"/>
                </a:solidFill>
              </a:rPr>
              <a:t>описанию:</a:t>
            </a:r>
            <a:r>
              <a:rPr lang="ru-RU" dirty="0" smtClean="0"/>
              <a:t> </a:t>
            </a:r>
          </a:p>
          <a:p>
            <a:pPr algn="just"/>
            <a:r>
              <a:rPr lang="ru-RU" dirty="0" smtClean="0"/>
              <a:t>Плоды представляют собой  крупные оранжевые мясистые ягоды. Мякоть терпкая, после первых заморозков становится мягче, менее терпкой и более сладкой.</a:t>
            </a: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629925" y="4219326"/>
            <a:ext cx="507309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FF0000"/>
                </a:solidFill>
              </a:rPr>
              <a:t>Интересный факт о хурме:</a:t>
            </a:r>
          </a:p>
          <a:p>
            <a:pPr algn="just"/>
            <a:r>
              <a:rPr lang="ru-RU" sz="1400" dirty="0"/>
              <a:t>х</a:t>
            </a:r>
            <a:r>
              <a:rPr lang="ru-RU" sz="1400" dirty="0" smtClean="0"/>
              <a:t>отя </a:t>
            </a:r>
            <a:r>
              <a:rPr lang="ru-RU" sz="1400" dirty="0"/>
              <a:t>плоды хурмы не считается "общепринятой ягодой", но на самом деле хурма является "истинной ягодой" по </a:t>
            </a:r>
            <a:r>
              <a:rPr lang="ru-RU" sz="1400" dirty="0" smtClean="0"/>
              <a:t>определению: в мякоти </a:t>
            </a:r>
            <a:r>
              <a:rPr lang="ru-RU" sz="1400" dirty="0"/>
              <a:t>плода есть длинные косточки, но их, как правило, не </a:t>
            </a:r>
            <a:r>
              <a:rPr lang="ru-RU" sz="1400" dirty="0" smtClean="0"/>
              <a:t>много;</a:t>
            </a:r>
          </a:p>
          <a:p>
            <a:pPr algn="just"/>
            <a:r>
              <a:rPr lang="ru-RU" sz="1400" dirty="0"/>
              <a:t>д</a:t>
            </a:r>
            <a:r>
              <a:rPr lang="ru-RU" sz="1400" dirty="0" smtClean="0"/>
              <a:t>ля многих </a:t>
            </a:r>
            <a:r>
              <a:rPr lang="ru-RU" sz="1400" dirty="0"/>
              <a:t>народов хурма — это не просто </a:t>
            </a:r>
            <a:r>
              <a:rPr lang="ru-RU" sz="1400" dirty="0" smtClean="0"/>
              <a:t>ягода: в Японии </a:t>
            </a:r>
            <a:r>
              <a:rPr lang="ru-RU" sz="1400" dirty="0"/>
              <a:t>плод хурмы символизирует </a:t>
            </a:r>
            <a:r>
              <a:rPr lang="ru-RU" sz="1400" dirty="0" smtClean="0"/>
              <a:t>победу, на </a:t>
            </a:r>
            <a:r>
              <a:rPr lang="ru-RU" sz="1400" dirty="0"/>
              <a:t>Ближнем Востоке хурма — символ мудрости, ягода </a:t>
            </a:r>
            <a:r>
              <a:rPr lang="ru-RU" sz="1400" dirty="0" smtClean="0"/>
              <a:t>пророков, арабы </a:t>
            </a:r>
            <a:r>
              <a:rPr lang="ru-RU" sz="1400" dirty="0"/>
              <a:t>и персы и вовсе полагали, что в стволах хурмы обитают джинны.</a:t>
            </a:r>
            <a:endParaRPr lang="ru-RU" sz="1400" dirty="0" smtClean="0"/>
          </a:p>
        </p:txBody>
      </p:sp>
      <p:pic>
        <p:nvPicPr>
          <p:cNvPr id="17" name="Picture 2" descr="C:\Users\вова\Desktop\Буквы\х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397" y="17562"/>
            <a:ext cx="2516411" cy="2580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воиа\Desktop\persimm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95" y="2528673"/>
            <a:ext cx="3499430" cy="2485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659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585334" y="4155011"/>
            <a:ext cx="2298945" cy="243070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99424">
            <a:off x="604946" y="1116091"/>
            <a:ext cx="2385518" cy="258690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907" y="950539"/>
            <a:ext cx="2323542" cy="273301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502119" y="4099636"/>
            <a:ext cx="1646829" cy="2163473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6276988" y="4939477"/>
            <a:ext cx="209708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Не стоит увлекаться хурмой тем, кто страдает запорами.</a:t>
            </a:r>
            <a:endParaRPr lang="ru-RU" sz="1400" i="1" dirty="0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5086" y="851866"/>
            <a:ext cx="2532183" cy="2576040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6124850" y="821066"/>
            <a:ext cx="233558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Хурма широко используется в качестве косметического средства по уходу за лицом предрасположенного угревой сыпи и расширенным порам. Для этого необходимо  мякоть одного плода смешать с одним яичным желтком, наносить на лицо на 30 минут.</a:t>
            </a:r>
            <a:endParaRPr lang="ru-RU" sz="1400" i="1" dirty="0"/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05353">
            <a:off x="780098" y="4035920"/>
            <a:ext cx="2501751" cy="2494205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 rot="468231">
            <a:off x="1028921" y="4356986"/>
            <a:ext cx="209050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Не рекомендуется к употреблять хурму людям с нарушением работы поджелудочной железы и сахарным диабетом, так ка хурма содержит 25 % сахара.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016572" y="3813828"/>
            <a:ext cx="20617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Опасные свойства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97722" y="332656"/>
            <a:ext cx="34027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Полезные и лечебные </a:t>
            </a:r>
            <a:r>
              <a:rPr lang="ru-RU" b="1" dirty="0" smtClean="0">
                <a:solidFill>
                  <a:srgbClr val="00B050"/>
                </a:solidFill>
              </a:rPr>
              <a:t>свойства 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20820743">
            <a:off x="925422" y="1040100"/>
            <a:ext cx="195595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Провитамины хурмы благоприятно воздействуют на организм, помогая  восстановить нормальную деятельность головного мозга при кровоизлияниях, успокоить чрезмерно возбужденную нервную систему.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519454" y="1005895"/>
            <a:ext cx="2169136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Содержащийся в хурме йод восполняет его недостаток в организме при нарушении работы щитовидной железы. </a:t>
            </a:r>
            <a:endParaRPr lang="ru-RU" sz="1400" i="1" dirty="0"/>
          </a:p>
          <a:p>
            <a:r>
              <a:rPr lang="ru-RU" sz="1400" i="1" dirty="0" smtClean="0"/>
              <a:t>Как средство от боли в горле при простудных заболеваниях, можно воспользоваться  раствором сока хурмы и теплой воды. </a:t>
            </a:r>
            <a:endParaRPr lang="ru-RU" sz="1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19453" y="4395006"/>
            <a:ext cx="243070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Недозревшие плоды хурмы  имеют в своем составе  большое количество танина, который обладает вяжущими свойствами. Поэтому не стоит употреблять хурму людям, перенесшим операции на кишечнике и желудке.</a:t>
            </a:r>
            <a:endParaRPr lang="ru-RU" sz="1400" i="1" dirty="0"/>
          </a:p>
        </p:txBody>
      </p:sp>
    </p:spTree>
    <p:extLst>
      <p:ext uri="{BB962C8B-B14F-4D97-AF65-F5344CB8AC3E}">
        <p14:creationId xmlns:p14="http://schemas.microsoft.com/office/powerpoint/2010/main" val="73205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воиа\Desktop\citr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2375768"/>
            <a:ext cx="2832766" cy="2832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20860" y="-122624"/>
            <a:ext cx="6045588" cy="103765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цитрон</a:t>
            </a:r>
            <a:endParaRPr lang="ru-RU" sz="7200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8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0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4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16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18" descr="http://retail-group.ru/images/datchiki/datchik_dvijeniya_clip_image132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885616" y="6318612"/>
            <a:ext cx="302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Калорийность:</a:t>
            </a:r>
            <a:r>
              <a:rPr lang="ru-RU" b="1" dirty="0"/>
              <a:t> </a:t>
            </a:r>
            <a:r>
              <a:rPr lang="ru-RU" dirty="0" smtClean="0"/>
              <a:t>34  </a:t>
            </a:r>
            <a:r>
              <a:rPr lang="ru-RU" dirty="0" err="1" smtClean="0"/>
              <a:t>кКал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178" y="4700314"/>
            <a:ext cx="3478495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C00000"/>
                </a:solidFill>
              </a:rPr>
              <a:t>А знаете ли вы, что …</a:t>
            </a:r>
          </a:p>
          <a:p>
            <a:pPr lvl="0" algn="just"/>
            <a:r>
              <a:rPr lang="ru-RU" sz="1400" i="1" dirty="0" smtClean="0">
                <a:solidFill>
                  <a:prstClr val="black"/>
                </a:solidFill>
              </a:rPr>
              <a:t>В </a:t>
            </a:r>
            <a:r>
              <a:rPr lang="ru-RU" sz="1400" i="1" dirty="0">
                <a:solidFill>
                  <a:prstClr val="black"/>
                </a:solidFill>
              </a:rPr>
              <a:t>Израиле цитрон очень ценится, на ежегодном традиционном празднике сбора урожая, израильтяне совершают </a:t>
            </a:r>
            <a:r>
              <a:rPr lang="ru-RU" sz="1400" i="1" dirty="0" smtClean="0">
                <a:solidFill>
                  <a:prstClr val="black"/>
                </a:solidFill>
              </a:rPr>
              <a:t>обряд, </a:t>
            </a:r>
            <a:r>
              <a:rPr lang="ru-RU" sz="1400" i="1" dirty="0">
                <a:solidFill>
                  <a:prstClr val="black"/>
                </a:solidFill>
              </a:rPr>
              <a:t>для проведения которого необходимо наличие четырех растений, цитрон присутствует в их числе.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479856" y="1424083"/>
            <a:ext cx="508995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Узнай </a:t>
            </a:r>
            <a:r>
              <a:rPr lang="ru-RU" b="1" i="1" dirty="0" smtClean="0">
                <a:solidFill>
                  <a:srgbClr val="FF0000"/>
                </a:solidFill>
              </a:rPr>
              <a:t>плод </a:t>
            </a:r>
            <a:r>
              <a:rPr lang="ru-RU" b="1" i="1" dirty="0">
                <a:solidFill>
                  <a:srgbClr val="FF0000"/>
                </a:solidFill>
              </a:rPr>
              <a:t>по </a:t>
            </a:r>
            <a:r>
              <a:rPr lang="ru-RU" b="1" i="1" dirty="0" smtClean="0">
                <a:solidFill>
                  <a:srgbClr val="FF0000"/>
                </a:solidFill>
              </a:rPr>
              <a:t>описанию:</a:t>
            </a:r>
            <a:r>
              <a:rPr lang="ru-RU" dirty="0" smtClean="0"/>
              <a:t> </a:t>
            </a:r>
          </a:p>
          <a:p>
            <a:pPr algn="just"/>
            <a:r>
              <a:rPr lang="ru-RU" dirty="0" smtClean="0"/>
              <a:t>Эти плоды – самые крупные из всех цитрусовых. В длину они достигают 12-40 см, в толщину 8-28 см. По форме они продолговатые, по цвету кожуры похожи на лимон, но некоторые сорта имеют оранжевую кожуру. Сама кожура толстая, до 5 см.</a:t>
            </a: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028875" y="3645024"/>
            <a:ext cx="4540939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FF0000"/>
                </a:solidFill>
              </a:rPr>
              <a:t>Интересные  факты о цитроне:</a:t>
            </a:r>
          </a:p>
          <a:p>
            <a:pPr algn="just"/>
            <a:r>
              <a:rPr lang="ru-RU" sz="1400" dirty="0"/>
              <a:t>п</a:t>
            </a:r>
            <a:r>
              <a:rPr lang="ru-RU" sz="1400" dirty="0" smtClean="0"/>
              <a:t>ервым </a:t>
            </a:r>
            <a:r>
              <a:rPr lang="ru-RU" sz="1400" dirty="0"/>
              <a:t>биологом, который описал растение, называют </a:t>
            </a:r>
            <a:r>
              <a:rPr lang="ru-RU" sz="1400" dirty="0" err="1" smtClean="0"/>
              <a:t>Теофаста</a:t>
            </a:r>
            <a:r>
              <a:rPr lang="ru-RU" sz="1400" dirty="0" smtClean="0"/>
              <a:t>; в  </a:t>
            </a:r>
            <a:r>
              <a:rPr lang="ru-RU" sz="1400" dirty="0"/>
              <a:t>его трактате, который датируется 300 годом до н.э., цитрон назван «яблоком» с сильным ароматом, которое в пищу не пригодно и употребляется для истребления насекомых, в частности </a:t>
            </a:r>
            <a:r>
              <a:rPr lang="ru-RU" sz="1400" dirty="0" smtClean="0"/>
              <a:t>моли;</a:t>
            </a:r>
          </a:p>
          <a:p>
            <a:pPr algn="just"/>
            <a:r>
              <a:rPr lang="ru-RU" sz="1400" dirty="0" smtClean="0"/>
              <a:t>в </a:t>
            </a:r>
            <a:r>
              <a:rPr lang="ru-RU" sz="1400" dirty="0"/>
              <a:t>Китае </a:t>
            </a:r>
            <a:r>
              <a:rPr lang="ru-RU" sz="1400" dirty="0" smtClean="0"/>
              <a:t>цитрон </a:t>
            </a:r>
            <a:r>
              <a:rPr lang="ru-RU" sz="1400" dirty="0"/>
              <a:t>часто хранят в доме как </a:t>
            </a:r>
            <a:r>
              <a:rPr lang="ru-RU" sz="1400" dirty="0" smtClean="0"/>
              <a:t>талисман, говорят</a:t>
            </a:r>
            <a:r>
              <a:rPr lang="ru-RU" sz="1400" dirty="0"/>
              <a:t>, он приносит удачу, счастье и долгие годы </a:t>
            </a:r>
            <a:r>
              <a:rPr lang="ru-RU" sz="1400" dirty="0" smtClean="0"/>
              <a:t>жизни;</a:t>
            </a:r>
          </a:p>
          <a:p>
            <a:pPr algn="just"/>
            <a:r>
              <a:rPr lang="ru-RU" sz="1400" dirty="0" smtClean="0"/>
              <a:t>цитрон </a:t>
            </a:r>
            <a:r>
              <a:rPr lang="ru-RU" sz="1400" dirty="0"/>
              <a:t>имеет восхитительный аромат и используется для изготовления духов.</a:t>
            </a:r>
            <a:endParaRPr lang="ru-RU" sz="1400" dirty="0" smtClean="0"/>
          </a:p>
        </p:txBody>
      </p:sp>
      <p:pic>
        <p:nvPicPr>
          <p:cNvPr id="18" name="Picture 2" descr="C:\Users\вова\Desktop\Буквы\ц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502" y="-1"/>
            <a:ext cx="2570298" cy="2848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915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99424">
            <a:off x="481213" y="1509108"/>
            <a:ext cx="2385518" cy="258690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907" y="950539"/>
            <a:ext cx="2323542" cy="273301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6564" y="1029025"/>
            <a:ext cx="2532183" cy="2576040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6299521" y="1193660"/>
            <a:ext cx="224922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В Индии кожуру принято жевать для избавления от дурного запаха изо рта. </a:t>
            </a:r>
            <a:endParaRPr lang="ru-RU" sz="1400" i="1" dirty="0"/>
          </a:p>
          <a:p>
            <a:r>
              <a:rPr lang="ru-RU" sz="1400" i="1" dirty="0" smtClean="0"/>
              <a:t>Эфирное масло цитрона используется как антисептик и антибиотик, а также применяется в </a:t>
            </a:r>
            <a:r>
              <a:rPr lang="ru-RU" sz="1400" i="1" dirty="0" err="1" smtClean="0"/>
              <a:t>ароматотерапии</a:t>
            </a:r>
            <a:r>
              <a:rPr lang="ru-RU" sz="1400" i="1" dirty="0" smtClean="0"/>
              <a:t>.</a:t>
            </a:r>
            <a:endParaRPr lang="ru-RU" sz="1400" i="1" dirty="0"/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05353">
            <a:off x="3128374" y="4027499"/>
            <a:ext cx="2644933" cy="2494205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 rot="468231">
            <a:off x="3341539" y="4153124"/>
            <a:ext cx="239827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Плод не рекомендуется употреблять тем, у кого диагностирована язвенная болезнь ; пациентам, страдающим гастритами, панкреатитом, т. к. цитрон усиливает работу пищеварительных желез, а это может обострить болезни.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415138" y="3758677"/>
            <a:ext cx="20617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Опасные свойства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97722" y="332656"/>
            <a:ext cx="34027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Полезные и лечебные </a:t>
            </a:r>
            <a:r>
              <a:rPr lang="ru-RU" b="1" dirty="0" smtClean="0">
                <a:solidFill>
                  <a:srgbClr val="00B050"/>
                </a:solidFill>
              </a:rPr>
              <a:t>свойства 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20820743">
            <a:off x="783233" y="1571453"/>
            <a:ext cx="1955952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Плод </a:t>
            </a:r>
            <a:r>
              <a:rPr lang="ru-RU" sz="1400" i="1" dirty="0"/>
              <a:t>цитрона обладает антисептическими и противовирусными свойствами, применяют его для лечения ларингита, различного вида бронхитов, готовят средства от ангины и бронхиальной астмы.  </a:t>
            </a:r>
            <a:endParaRPr lang="ru-RU" sz="1400" i="1" dirty="0" smtClean="0"/>
          </a:p>
        </p:txBody>
      </p:sp>
      <p:sp>
        <p:nvSpPr>
          <p:cNvPr id="13" name="Прямоугольник 12"/>
          <p:cNvSpPr/>
          <p:nvPr/>
        </p:nvSpPr>
        <p:spPr>
          <a:xfrm>
            <a:off x="3519454" y="1005895"/>
            <a:ext cx="216913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Кожура плодов употребляется как средство, стимулирующее пищеварение. Она также обладает тонизирующими свойствами, оказывает отхаркивающее действие.</a:t>
            </a:r>
            <a:endParaRPr lang="ru-RU" sz="1400" i="1" dirty="0"/>
          </a:p>
        </p:txBody>
      </p:sp>
    </p:spTree>
    <p:extLst>
      <p:ext uri="{BB962C8B-B14F-4D97-AF65-F5344CB8AC3E}">
        <p14:creationId xmlns:p14="http://schemas.microsoft.com/office/powerpoint/2010/main" val="313296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оиа\Desktop\cherri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976" y="1714706"/>
            <a:ext cx="2854921" cy="3050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1920" y="769938"/>
            <a:ext cx="4402314" cy="2327525"/>
          </a:xfrm>
        </p:spPr>
        <p:txBody>
          <a:bodyPr numCol="1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1800" dirty="0" smtClean="0"/>
              <a:t>Так </a:t>
            </a:r>
            <a:r>
              <a:rPr lang="ru-RU" sz="1800" dirty="0"/>
              <a:t>на вишенку похожа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/>
              <a:t>Словно младшая сестра.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/>
              <a:t>Так красива, так пригожа,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/>
              <a:t>А на вкус как </a:t>
            </a:r>
            <a:r>
              <a:rPr lang="ru-RU" sz="1800" dirty="0" smtClean="0"/>
              <a:t>хороша!</a:t>
            </a:r>
            <a:r>
              <a:rPr lang="ru-RU" sz="1800" dirty="0"/>
              <a:t> </a:t>
            </a:r>
            <a:r>
              <a:rPr lang="ru-RU" sz="1800" dirty="0" smtClean="0"/>
              <a:t>   </a:t>
            </a:r>
            <a:r>
              <a:rPr lang="ru-RU" sz="1800" i="1" dirty="0" smtClean="0"/>
              <a:t>Ответ (Черешня).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20860" y="-122624"/>
            <a:ext cx="6045588" cy="103765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черешня</a:t>
            </a:r>
            <a:endParaRPr lang="ru-RU" sz="7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8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0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4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16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18" descr="http://retail-group.ru/images/datchiki/datchik_dvijeniya_clip_image132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885616" y="6318612"/>
            <a:ext cx="302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Калорийность:</a:t>
            </a:r>
            <a:r>
              <a:rPr lang="ru-RU" b="1" dirty="0"/>
              <a:t> </a:t>
            </a:r>
            <a:r>
              <a:rPr lang="ru-RU" dirty="0"/>
              <a:t> </a:t>
            </a:r>
            <a:r>
              <a:rPr lang="ru-RU" dirty="0" smtClean="0"/>
              <a:t>50 </a:t>
            </a:r>
            <a:r>
              <a:rPr lang="ru-RU" dirty="0" err="1" smtClean="0"/>
              <a:t>кКал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0976" y="4656618"/>
            <a:ext cx="346492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C00000"/>
                </a:solidFill>
              </a:rPr>
              <a:t>А знаете ли вы, что …</a:t>
            </a:r>
          </a:p>
          <a:p>
            <a:pPr lvl="0" algn="just"/>
            <a:r>
              <a:rPr lang="ru-RU" sz="1400" i="1" dirty="0" smtClean="0">
                <a:solidFill>
                  <a:prstClr val="black"/>
                </a:solidFill>
              </a:rPr>
              <a:t>Особенно </a:t>
            </a:r>
            <a:r>
              <a:rPr lang="ru-RU" sz="1400" i="1" dirty="0">
                <a:solidFill>
                  <a:prstClr val="black"/>
                </a:solidFill>
              </a:rPr>
              <a:t>полезны плоды черешни для детей. Некоторые ученые считают, что именно они являются причиной проявления повышенной активности и выдающихся способностей уже в раннем возрасте в тех местах, где в садах много черешневых деревьев.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130145" y="2060848"/>
            <a:ext cx="561138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Узнай </a:t>
            </a:r>
            <a:r>
              <a:rPr lang="ru-RU" b="1" i="1" dirty="0" smtClean="0">
                <a:solidFill>
                  <a:srgbClr val="FF0000"/>
                </a:solidFill>
              </a:rPr>
              <a:t>плод </a:t>
            </a:r>
            <a:r>
              <a:rPr lang="ru-RU" b="1" i="1" dirty="0">
                <a:solidFill>
                  <a:srgbClr val="FF0000"/>
                </a:solidFill>
              </a:rPr>
              <a:t>по </a:t>
            </a:r>
            <a:r>
              <a:rPr lang="ru-RU" b="1" i="1" dirty="0" smtClean="0">
                <a:solidFill>
                  <a:srgbClr val="FF0000"/>
                </a:solidFill>
              </a:rPr>
              <a:t>описанию:</a:t>
            </a:r>
            <a:r>
              <a:rPr lang="ru-RU" dirty="0" smtClean="0"/>
              <a:t> </a:t>
            </a:r>
          </a:p>
          <a:p>
            <a:pPr algn="just"/>
            <a:r>
              <a:rPr lang="ru-RU" dirty="0" smtClean="0"/>
              <a:t>Раннеспелый плод </a:t>
            </a:r>
            <a:r>
              <a:rPr lang="ru-RU" dirty="0"/>
              <a:t>– сочная костянка овальной, шаровидной или сердцевидной формы и самых разнообразных цветов (от светло-желтого до черно-красного).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825704" y="3412108"/>
            <a:ext cx="507309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FF0000"/>
                </a:solidFill>
              </a:rPr>
              <a:t>                                       Интересный факт о черешне:</a:t>
            </a:r>
          </a:p>
          <a:p>
            <a:pPr algn="just"/>
            <a:r>
              <a:rPr lang="ru-RU" sz="1400" dirty="0" smtClean="0"/>
              <a:t>Достоинства </a:t>
            </a:r>
            <a:r>
              <a:rPr lang="ru-RU" sz="1400" dirty="0"/>
              <a:t>черешни древние гурманы оценили еще задолго до наступления нашей эры. Понятно, что тогда никаких ее культурных форм не было и люди пользовались тем, что "вывела" сама природа. А она постаралась, наградив черешневые деревца гигантским ростом. И до выведения новых сортов черешня считалась настоящим садовым великаном. Вот только ее урожай доставался в основном птицам, поскольку собрать его с огромного дерева было почти невозможно. С появлением современных карликовых сортов проблема была решена: с них не только удобно собирать ягоды, но и накрывать их сетью, уберегая урожай от птиц.</a:t>
            </a:r>
            <a:endParaRPr lang="ru-RU" sz="1400" dirty="0" smtClean="0"/>
          </a:p>
        </p:txBody>
      </p:sp>
      <p:pic>
        <p:nvPicPr>
          <p:cNvPr id="18" name="Picture 2" descr="C:\Users\вова\Desktop\Буквы\ч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8" y="160337"/>
            <a:ext cx="2695550" cy="2568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286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ова\Desktop\Буквы\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7937"/>
            <a:ext cx="2734600" cy="2973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47864" y="160338"/>
            <a:ext cx="5338936" cy="178779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160338"/>
            <a:ext cx="6045588" cy="103765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апельсин</a:t>
            </a:r>
            <a:endParaRPr lang="ru-RU" sz="7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8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0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4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16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18" descr="http://retail-group.ru/images/datchiki/datchik_dvijeniya_clip_image132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868144" y="5999584"/>
            <a:ext cx="302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Калорийность: </a:t>
            </a:r>
            <a:r>
              <a:rPr lang="ru-RU" b="1" dirty="0"/>
              <a:t> </a:t>
            </a:r>
            <a:r>
              <a:rPr lang="ru-RU" dirty="0" smtClean="0"/>
              <a:t>36 </a:t>
            </a:r>
            <a:r>
              <a:rPr lang="ru-RU" dirty="0" err="1" smtClean="0"/>
              <a:t>кКал</a:t>
            </a:r>
            <a:endParaRPr lang="ru-RU" dirty="0"/>
          </a:p>
        </p:txBody>
      </p:sp>
      <p:pic>
        <p:nvPicPr>
          <p:cNvPr id="4" name="Picture 2" descr="C:\Users\воиа\Desktop\oran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2690336"/>
            <a:ext cx="266700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491960" y="1192528"/>
            <a:ext cx="28803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 оранжевой кожей, </a:t>
            </a:r>
            <a:br>
              <a:rPr lang="ru-RU" dirty="0"/>
            </a:br>
            <a:r>
              <a:rPr lang="ru-RU" dirty="0"/>
              <a:t>На мячик похожий, </a:t>
            </a:r>
            <a:br>
              <a:rPr lang="ru-RU" dirty="0"/>
            </a:br>
            <a:r>
              <a:rPr lang="ru-RU" dirty="0"/>
              <a:t>Но в центре не пусто, </a:t>
            </a:r>
            <a:br>
              <a:rPr lang="ru-RU" dirty="0"/>
            </a:br>
            <a:r>
              <a:rPr lang="ru-RU" dirty="0"/>
              <a:t>А сочно и вкусно. </a:t>
            </a:r>
            <a:br>
              <a:rPr lang="ru-RU" dirty="0"/>
            </a:br>
            <a:r>
              <a:rPr lang="ru-RU" i="1" dirty="0"/>
              <a:t>Ответ (Апельсин</a:t>
            </a:r>
            <a:r>
              <a:rPr lang="ru-RU" i="1" dirty="0" smtClean="0"/>
              <a:t>).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83968" y="2669856"/>
            <a:ext cx="446449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Узнай плод по описанию:</a:t>
            </a:r>
          </a:p>
          <a:p>
            <a:pPr algn="just"/>
            <a:r>
              <a:rPr lang="ru-RU" dirty="0" smtClean="0"/>
              <a:t>сочный </a:t>
            </a:r>
            <a:r>
              <a:rPr lang="ru-RU" dirty="0"/>
              <a:t>ароматный кисло-сладкий плод </a:t>
            </a:r>
            <a:r>
              <a:rPr lang="ru-RU" dirty="0" smtClean="0"/>
              <a:t> </a:t>
            </a:r>
            <a:r>
              <a:rPr lang="ru-RU" dirty="0"/>
              <a:t>с мягкой кожурой оранжевого цвета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sz="1400" b="1" i="1" dirty="0" smtClean="0">
                <a:solidFill>
                  <a:srgbClr val="FF0000"/>
                </a:solidFill>
              </a:rPr>
              <a:t>Интересные факты об апельсине:</a:t>
            </a:r>
          </a:p>
          <a:p>
            <a:r>
              <a:rPr lang="ru-RU" sz="1400" dirty="0"/>
              <a:t>с</a:t>
            </a:r>
            <a:r>
              <a:rPr lang="ru-RU" sz="1400" dirty="0" smtClean="0"/>
              <a:t>тепень зрелости и сочности плода никак не зависит от цвета кожуры;</a:t>
            </a:r>
          </a:p>
          <a:p>
            <a:pPr algn="just"/>
            <a:r>
              <a:rPr lang="ru-RU" sz="1400" dirty="0" smtClean="0"/>
              <a:t>Всего существует около 300 сортов этого цитруса;</a:t>
            </a:r>
          </a:p>
          <a:p>
            <a:r>
              <a:rPr lang="ru-RU" sz="1400" dirty="0" smtClean="0"/>
              <a:t>Некоторые сорта при созревании становятся зелеными;</a:t>
            </a:r>
          </a:p>
          <a:p>
            <a:r>
              <a:rPr lang="ru-RU" sz="1400" dirty="0" smtClean="0"/>
              <a:t>Большинство плодов апельсинового дерева имеют прекрасную плавучесть, однако наиболее сладкие виды быстро идут ко дну.</a:t>
            </a:r>
          </a:p>
          <a:p>
            <a:endParaRPr lang="ru-RU" sz="1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7975" y="5014699"/>
            <a:ext cx="397599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FF0000"/>
                </a:solidFill>
              </a:rPr>
              <a:t>А знаете ли вы, что…</a:t>
            </a:r>
          </a:p>
          <a:p>
            <a:pPr algn="just"/>
            <a:r>
              <a:rPr lang="ru-RU" sz="1400" i="1" dirty="0" smtClean="0"/>
              <a:t>В </a:t>
            </a:r>
            <a:r>
              <a:rPr lang="ru-RU" sz="1400" i="1" dirty="0"/>
              <a:t>Одессе установлен даже памятник апельсину. Интересный факт – одесситы преподнесли императору Павлу I несколько тысяч апельсинов, для того чтобы он выделил деньги на строительство торгового порта в их городе.</a:t>
            </a:r>
          </a:p>
        </p:txBody>
      </p:sp>
    </p:spTree>
    <p:extLst>
      <p:ext uri="{BB962C8B-B14F-4D97-AF65-F5344CB8AC3E}">
        <p14:creationId xmlns:p14="http://schemas.microsoft.com/office/powerpoint/2010/main" val="218900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99424">
            <a:off x="595829" y="1313163"/>
            <a:ext cx="2390407" cy="21576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9380" y="945523"/>
            <a:ext cx="2578610" cy="273646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30921" y="3651960"/>
            <a:ext cx="2435549" cy="3199631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5148880" y="4699975"/>
            <a:ext cx="3199631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Черешня </a:t>
            </a:r>
            <a:r>
              <a:rPr lang="ru-RU" sz="1400" i="1" dirty="0"/>
              <a:t>не рекомендуется при запорах и метеоризме.</a:t>
            </a:r>
          </a:p>
          <a:p>
            <a:r>
              <a:rPr lang="ru-RU" sz="1400" i="1" dirty="0"/>
              <a:t>П</a:t>
            </a:r>
            <a:r>
              <a:rPr lang="ru-RU" sz="1400" i="1" dirty="0" smtClean="0"/>
              <a:t>ротивопоказана </a:t>
            </a:r>
            <a:r>
              <a:rPr lang="ru-RU" sz="1400" i="1" dirty="0"/>
              <a:t>при сахарном диабете, при гастрите с повышенной кислотностью, при спаечной болезни (нарушении проходимости кишечника).</a:t>
            </a: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1622" y="936349"/>
            <a:ext cx="2326891" cy="2367192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6285899" y="943819"/>
            <a:ext cx="195851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Питательные </a:t>
            </a:r>
            <a:r>
              <a:rPr lang="ru-RU" sz="1400" i="1" dirty="0"/>
              <a:t>вещества, содержащиеся в ягодах, особенно полезны детям. Черешня прекрасно очищает организм от шлаков, ядов и выводит из крови вредные вещества.</a:t>
            </a: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05353">
            <a:off x="1376446" y="4035921"/>
            <a:ext cx="2501751" cy="2494205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 rot="468231">
            <a:off x="1664475" y="4287395"/>
            <a:ext cx="236019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Черешня </a:t>
            </a:r>
            <a:r>
              <a:rPr lang="ru-RU" sz="1400" i="1" dirty="0"/>
              <a:t>хорошо помогает при различных кожных заболеваниях, таких как угри, </a:t>
            </a:r>
            <a:r>
              <a:rPr lang="ru-RU" sz="1400" i="1" dirty="0" smtClean="0"/>
              <a:t>экзема.  Ягодная </a:t>
            </a:r>
            <a:r>
              <a:rPr lang="ru-RU" sz="1400" i="1" dirty="0"/>
              <a:t>маска из черешни в сочетании с клубникой очищает и сужает поры, </a:t>
            </a:r>
            <a:r>
              <a:rPr lang="ru-RU" sz="1400" i="1" dirty="0" err="1"/>
              <a:t>отшелушивает</a:t>
            </a:r>
            <a:r>
              <a:rPr lang="ru-RU" sz="1400" i="1" dirty="0"/>
              <a:t> мертвые клетки. </a:t>
            </a:r>
            <a:endParaRPr lang="ru-RU" sz="1400" i="1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5736504" y="4330643"/>
            <a:ext cx="20617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Опасные свойства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97722" y="332656"/>
            <a:ext cx="34027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Полезные и лечебные </a:t>
            </a:r>
            <a:r>
              <a:rPr lang="ru-RU" b="1" dirty="0" smtClean="0">
                <a:solidFill>
                  <a:srgbClr val="00B050"/>
                </a:solidFill>
              </a:rPr>
              <a:t>свойства 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20645571">
            <a:off x="725351" y="1207149"/>
            <a:ext cx="228997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Плоды </a:t>
            </a:r>
            <a:r>
              <a:rPr lang="ru-RU" sz="1400" i="1" dirty="0"/>
              <a:t>черешни очень полезны, они стимулируют деятельность почек и печени, улучшают кровообращение, стимулируют деятельность кишечника, помогают при артрите и ревматизме. </a:t>
            </a:r>
            <a:endParaRPr lang="ru-RU" sz="1400" i="1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3527628" y="1004328"/>
            <a:ext cx="21965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/>
              <a:t>Ягоды темных сортов будут полезны при гипертонии, так как они снижают кровяное давление, а антоцианы, которые содержатся в черешни, укрепляют капилляры. Отвар из плодоножек черешни можно использовать как средство при заболевании сердца.</a:t>
            </a:r>
          </a:p>
        </p:txBody>
      </p:sp>
    </p:spTree>
    <p:extLst>
      <p:ext uri="{BB962C8B-B14F-4D97-AF65-F5344CB8AC3E}">
        <p14:creationId xmlns:p14="http://schemas.microsoft.com/office/powerpoint/2010/main" val="299382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99924" y="922338"/>
            <a:ext cx="4275018" cy="2327525"/>
          </a:xfrm>
        </p:spPr>
        <p:txBody>
          <a:bodyPr numCol="1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1800" dirty="0" smtClean="0"/>
              <a:t>Куст </a:t>
            </a:r>
            <a:r>
              <a:rPr lang="ru-RU" sz="1800" dirty="0"/>
              <a:t>с шипами, куст колючий,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/>
              <a:t>Но совсем, совсем не </a:t>
            </a:r>
            <a:r>
              <a:rPr lang="ru-RU" sz="1800" dirty="0" err="1"/>
              <a:t>злючий</a:t>
            </a:r>
            <a:r>
              <a:rPr lang="ru-RU" sz="1800" dirty="0"/>
              <a:t>!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/>
              <a:t>Розой он цветет прелестной,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/>
              <a:t>Ягод нет его полезней!</a:t>
            </a:r>
            <a:endParaRPr lang="ru-RU" sz="1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1800" i="1" dirty="0" smtClean="0"/>
              <a:t>Ответ (Шиповник).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20860" y="-122624"/>
            <a:ext cx="6045588" cy="103765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шиповник</a:t>
            </a:r>
            <a:endParaRPr lang="ru-RU" sz="7200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8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0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4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16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18" descr="http://retail-group.ru/images/datchiki/datchik_dvijeniya_clip_image132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885616" y="6318612"/>
            <a:ext cx="302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Калорийность:</a:t>
            </a:r>
            <a:r>
              <a:rPr lang="ru-RU" b="1" dirty="0"/>
              <a:t> </a:t>
            </a:r>
            <a:r>
              <a:rPr lang="ru-RU" dirty="0"/>
              <a:t>5</a:t>
            </a:r>
            <a:r>
              <a:rPr lang="ru-RU" dirty="0" smtClean="0"/>
              <a:t>1  </a:t>
            </a:r>
            <a:r>
              <a:rPr lang="ru-RU" dirty="0" err="1" smtClean="0"/>
              <a:t>кКал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0375" y="5149061"/>
            <a:ext cx="284360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C00000"/>
                </a:solidFill>
              </a:rPr>
              <a:t>А знаете ли вы, что …</a:t>
            </a:r>
          </a:p>
          <a:p>
            <a:pPr lvl="0" algn="just"/>
            <a:r>
              <a:rPr lang="ru-RU" sz="1400" i="1" dirty="0" smtClean="0">
                <a:solidFill>
                  <a:prstClr val="black"/>
                </a:solidFill>
              </a:rPr>
              <a:t>По </a:t>
            </a:r>
            <a:r>
              <a:rPr lang="ru-RU" sz="1400" i="1" dirty="0">
                <a:solidFill>
                  <a:prstClr val="black"/>
                </a:solidFill>
              </a:rPr>
              <a:t>цветам шиповника можно определять время: они раскрываются в 4-5 часов утра и закрываются в 7-8 часов вечера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707904" y="2503928"/>
            <a:ext cx="49344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Узнай </a:t>
            </a:r>
            <a:r>
              <a:rPr lang="ru-RU" b="1" i="1" dirty="0" smtClean="0">
                <a:solidFill>
                  <a:srgbClr val="FF0000"/>
                </a:solidFill>
              </a:rPr>
              <a:t>плод </a:t>
            </a:r>
            <a:r>
              <a:rPr lang="ru-RU" b="1" i="1" dirty="0">
                <a:solidFill>
                  <a:srgbClr val="FF0000"/>
                </a:solidFill>
              </a:rPr>
              <a:t>по </a:t>
            </a:r>
            <a:r>
              <a:rPr lang="ru-RU" b="1" i="1" dirty="0" smtClean="0">
                <a:solidFill>
                  <a:srgbClr val="FF0000"/>
                </a:solidFill>
              </a:rPr>
              <a:t>описанию:</a:t>
            </a:r>
            <a:r>
              <a:rPr lang="ru-RU" dirty="0" smtClean="0"/>
              <a:t> </a:t>
            </a:r>
          </a:p>
          <a:p>
            <a:pPr algn="just"/>
            <a:r>
              <a:rPr lang="ru-RU" dirty="0" smtClean="0"/>
              <a:t>Плод </a:t>
            </a:r>
            <a:r>
              <a:rPr lang="ru-RU" dirty="0"/>
              <a:t>— овальный или яйцевидно-шаровидный, при созревании красного, </a:t>
            </a:r>
            <a:r>
              <a:rPr lang="ru-RU" dirty="0" smtClean="0"/>
              <a:t>оранжевого цвета. Окраска </a:t>
            </a:r>
            <a:r>
              <a:rPr lang="ru-RU" dirty="0"/>
              <a:t>обусловлена высоким содержанием каротинов. </a:t>
            </a:r>
            <a:r>
              <a:rPr lang="ru-RU" dirty="0" smtClean="0"/>
              <a:t> Плоды сушат, используют для приготовления отваров   настоев.</a:t>
            </a: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851920" y="4471953"/>
            <a:ext cx="482206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FF0000"/>
                </a:solidFill>
              </a:rPr>
              <a:t>Интересный факт о шиповнике:</a:t>
            </a:r>
          </a:p>
          <a:p>
            <a:pPr algn="just"/>
            <a:r>
              <a:rPr lang="ru-RU" sz="1400" dirty="0"/>
              <a:t>н</a:t>
            </a:r>
            <a:r>
              <a:rPr lang="ru-RU" sz="1400" dirty="0" smtClean="0"/>
              <a:t>а </a:t>
            </a:r>
            <a:r>
              <a:rPr lang="ru-RU" sz="1400" dirty="0"/>
              <a:t>Руси во времена Ивана Грозного шиповник был причислен к разряду ценнейших лекарственных средств. За его сбором велось строжайшее наблюдение, а плоды хранились в самом Кремле. Продавали такое лекарство за меха и драгоценные каменья. </a:t>
            </a:r>
          </a:p>
        </p:txBody>
      </p:sp>
      <p:pic>
        <p:nvPicPr>
          <p:cNvPr id="18" name="Picture 2" descr="C:\Users\вова\Desktop\Буквы\ш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023"/>
            <a:ext cx="3196472" cy="2512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воиа\Desktop\bri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80" y="2705773"/>
            <a:ext cx="3254999" cy="2181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661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99424">
            <a:off x="595829" y="1313163"/>
            <a:ext cx="2390407" cy="21576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7391" y="975076"/>
            <a:ext cx="2615382" cy="277548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54041" y="4168240"/>
            <a:ext cx="1994921" cy="2620769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5832773" y="4678405"/>
            <a:ext cx="2391617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Если </a:t>
            </a:r>
            <a:r>
              <a:rPr lang="ru-RU" sz="1400" i="1" dirty="0"/>
              <a:t>Вы будете очень долго пить препараты из шиповника, то это может негативно сказаться на работе печени. Вам может грозить даже неинфекционная желтуха. </a:t>
            </a: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8299" y="745094"/>
            <a:ext cx="2778157" cy="2826274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6141882" y="927124"/>
            <a:ext cx="2534574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 </a:t>
            </a:r>
            <a:r>
              <a:rPr lang="ru-RU" sz="1400" i="1" dirty="0"/>
              <a:t>В период сезонных эпидемий гриппа и ОРВИ отличное профилактическое действие окажет чай из шиповника. Этот же напиток, смешанный с медом, ускорит выздоровление заболевшего острой респираторно-вирусной инфекцией и облегчит состояние в случае появления осложнений</a:t>
            </a:r>
            <a:r>
              <a:rPr lang="ru-RU" sz="1400" i="1" dirty="0" smtClean="0"/>
              <a:t>.</a:t>
            </a:r>
            <a:endParaRPr lang="ru-RU" sz="1400" i="1" dirty="0"/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05353">
            <a:off x="1376446" y="4035921"/>
            <a:ext cx="2501751" cy="2494205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 rot="468231">
            <a:off x="1665725" y="4161365"/>
            <a:ext cx="209050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Не </a:t>
            </a:r>
            <a:r>
              <a:rPr lang="ru-RU" sz="1400" i="1" dirty="0"/>
              <a:t>рекомендуется использовать шиповник и людям, у которых нарушено движение крови. Кроме этого, если у Вас повышенное артериальное давление, не принимайте спиртовых настоек </a:t>
            </a:r>
            <a:r>
              <a:rPr lang="ru-RU" sz="1400" i="1" dirty="0" smtClean="0"/>
              <a:t>шиповника.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016572" y="3813828"/>
            <a:ext cx="20617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Опасные свойства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97722" y="332656"/>
            <a:ext cx="34027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Полезные и лечебные </a:t>
            </a:r>
            <a:r>
              <a:rPr lang="ru-RU" b="1" dirty="0" smtClean="0">
                <a:solidFill>
                  <a:srgbClr val="00B050"/>
                </a:solidFill>
              </a:rPr>
              <a:t>свойства 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20645571">
            <a:off x="790893" y="1355680"/>
            <a:ext cx="214682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Шиповник </a:t>
            </a:r>
            <a:r>
              <a:rPr lang="ru-RU" sz="1400" i="1" dirty="0"/>
              <a:t>очищает кровеносную систему, улучшает обмен веществ, богат витаминами, применяется при малокровии, цинге, при болезнях почек и мочевого пузыря, </a:t>
            </a:r>
            <a:r>
              <a:rPr lang="ru-RU" sz="1400" i="1" dirty="0" smtClean="0"/>
              <a:t>печени.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471792" y="1140235"/>
            <a:ext cx="2269325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 </a:t>
            </a:r>
            <a:r>
              <a:rPr lang="ru-RU" sz="1400" i="1" dirty="0"/>
              <a:t>Шиповник используется как </a:t>
            </a:r>
            <a:r>
              <a:rPr lang="ru-RU" sz="1400" i="1" dirty="0" err="1"/>
              <a:t>обшеукрепляющее</a:t>
            </a:r>
            <a:r>
              <a:rPr lang="ru-RU" sz="1400" i="1" dirty="0"/>
              <a:t>, тонизирующее, ослабляющее развитие атеросклероза, повышающее сопротивляемость организма при инфекционных заболеваниях и как витаминное </a:t>
            </a:r>
            <a:r>
              <a:rPr lang="ru-RU" sz="1400" i="1" dirty="0" smtClean="0"/>
              <a:t>средство.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99382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37631" y="1031327"/>
            <a:ext cx="4275018" cy="2327525"/>
          </a:xfrm>
        </p:spPr>
        <p:txBody>
          <a:bodyPr numCol="1">
            <a:noAutofit/>
          </a:bodyPr>
          <a:lstStyle/>
          <a:p>
            <a:pPr marL="0" indent="0">
              <a:buNone/>
            </a:pPr>
            <a:r>
              <a:rPr lang="ru-RU" sz="1800" b="1" i="1" dirty="0">
                <a:solidFill>
                  <a:srgbClr val="FF0000"/>
                </a:solidFill>
              </a:rPr>
              <a:t>Узнай плод по описанию:</a:t>
            </a:r>
            <a:r>
              <a:rPr lang="ru-RU" sz="1800" dirty="0"/>
              <a:t> </a:t>
            </a:r>
          </a:p>
          <a:p>
            <a:pPr marL="0" indent="0" algn="just">
              <a:buNone/>
            </a:pPr>
            <a:r>
              <a:rPr lang="ru-RU" sz="1800" dirty="0"/>
              <a:t>Плод  круглый, зеленовато-желтый, диаметром 2-3 см. Внутри содержится хрустящая  сочная мякоть с  шестью маленькими семенами</a:t>
            </a:r>
            <a:r>
              <a:rPr lang="ru-RU" sz="1800" dirty="0" smtClean="0"/>
              <a:t>. Имеют вяжущий, терпкий и очень кислый вкус</a:t>
            </a:r>
            <a:endParaRPr lang="ru-RU" sz="1800" dirty="0"/>
          </a:p>
          <a:p>
            <a:pPr marL="0" indent="0">
              <a:spcBef>
                <a:spcPts val="0"/>
              </a:spcBef>
              <a:buNone/>
            </a:pPr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4364" y="-53692"/>
            <a:ext cx="6045588" cy="103765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dirty="0" err="1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эмблик</a:t>
            </a:r>
            <a:endParaRPr lang="ru-RU" sz="7200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8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0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4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16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18" descr="http://retail-group.ru/images/datchiki/datchik_dvijeniya_clip_image132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885616" y="6318612"/>
            <a:ext cx="302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Калорийность:</a:t>
            </a:r>
            <a:r>
              <a:rPr lang="ru-RU" b="1" dirty="0"/>
              <a:t> </a:t>
            </a:r>
            <a:r>
              <a:rPr lang="ru-RU" dirty="0" smtClean="0"/>
              <a:t>45  </a:t>
            </a:r>
            <a:r>
              <a:rPr lang="ru-RU" dirty="0" err="1" smtClean="0"/>
              <a:t>кКал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7975" y="4723735"/>
            <a:ext cx="3031505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C00000"/>
                </a:solidFill>
              </a:rPr>
              <a:t>А знаете ли вы, что …</a:t>
            </a:r>
          </a:p>
          <a:p>
            <a:pPr lvl="0" algn="just"/>
            <a:r>
              <a:rPr lang="ru-RU" sz="1400" i="1" dirty="0" err="1" smtClean="0">
                <a:solidFill>
                  <a:prstClr val="black"/>
                </a:solidFill>
              </a:rPr>
              <a:t>Эмблик</a:t>
            </a:r>
            <a:r>
              <a:rPr lang="ru-RU" sz="1400" i="1" dirty="0" smtClean="0">
                <a:solidFill>
                  <a:prstClr val="black"/>
                </a:solidFill>
              </a:rPr>
              <a:t>  </a:t>
            </a:r>
            <a:r>
              <a:rPr lang="ru-RU" sz="1400" i="1" dirty="0">
                <a:solidFill>
                  <a:prstClr val="black"/>
                </a:solidFill>
              </a:rPr>
              <a:t>используется в кулинарии подобно обычному крыжовнику, то есть плоды можно употреблять в сыром виде, а также поддавать кулинарной обработке, к примеру, приготовить из ягод варенье.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707904" y="2503928"/>
            <a:ext cx="49344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851921" y="3068960"/>
            <a:ext cx="4942042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FF0000"/>
                </a:solidFill>
              </a:rPr>
              <a:t>Интересные факты об </a:t>
            </a:r>
            <a:r>
              <a:rPr lang="ru-RU" sz="1400" b="1" i="1" dirty="0" err="1" smtClean="0">
                <a:solidFill>
                  <a:srgbClr val="FF0000"/>
                </a:solidFill>
              </a:rPr>
              <a:t>эмблике</a:t>
            </a:r>
            <a:r>
              <a:rPr lang="ru-RU" sz="1400" b="1" i="1" dirty="0" smtClean="0">
                <a:solidFill>
                  <a:srgbClr val="FF0000"/>
                </a:solidFill>
              </a:rPr>
              <a:t>:</a:t>
            </a:r>
          </a:p>
          <a:p>
            <a:pPr algn="just"/>
            <a:r>
              <a:rPr lang="ru-RU" sz="1400" dirty="0" err="1" smtClean="0"/>
              <a:t>эмблик</a:t>
            </a:r>
            <a:r>
              <a:rPr lang="ru-RU" sz="1400" dirty="0" smtClean="0"/>
              <a:t>  </a:t>
            </a:r>
            <a:r>
              <a:rPr lang="ru-RU" sz="1400" dirty="0"/>
              <a:t>обладает </a:t>
            </a:r>
            <a:r>
              <a:rPr lang="ru-RU" sz="1400" dirty="0" smtClean="0"/>
              <a:t>пятью </a:t>
            </a:r>
            <a:r>
              <a:rPr lang="ru-RU" sz="1400" dirty="0"/>
              <a:t>из </a:t>
            </a:r>
            <a:r>
              <a:rPr lang="ru-RU" sz="1400" dirty="0" smtClean="0"/>
              <a:t>шести </a:t>
            </a:r>
            <a:r>
              <a:rPr lang="ru-RU" sz="1400" dirty="0"/>
              <a:t>возможных вкусов, то есть сладостью, кислотой, горечью, остротой, а также </a:t>
            </a:r>
            <a:r>
              <a:rPr lang="ru-RU" sz="1400" dirty="0" smtClean="0"/>
              <a:t>вязкостью;</a:t>
            </a:r>
          </a:p>
          <a:p>
            <a:pPr algn="just"/>
            <a:r>
              <a:rPr lang="ru-RU" sz="1400" dirty="0"/>
              <a:t>в</a:t>
            </a:r>
            <a:r>
              <a:rPr lang="ru-RU" sz="1400" dirty="0" smtClean="0"/>
              <a:t> </a:t>
            </a:r>
            <a:r>
              <a:rPr lang="ru-RU" sz="1400" dirty="0"/>
              <a:t>некоторых салонах красоты предоставляют такую услугу, как </a:t>
            </a:r>
            <a:r>
              <a:rPr lang="ru-RU" sz="1400" dirty="0" err="1"/>
              <a:t>пилинг</a:t>
            </a:r>
            <a:r>
              <a:rPr lang="ru-RU" sz="1400" dirty="0"/>
              <a:t> с </a:t>
            </a:r>
            <a:r>
              <a:rPr lang="ru-RU" sz="1400" dirty="0" smtClean="0"/>
              <a:t>использованием </a:t>
            </a:r>
            <a:r>
              <a:rPr lang="ru-RU" sz="1400" dirty="0" err="1" smtClean="0"/>
              <a:t>эмблика</a:t>
            </a:r>
            <a:r>
              <a:rPr lang="ru-RU" sz="1400" dirty="0" smtClean="0"/>
              <a:t>, подобная </a:t>
            </a:r>
            <a:r>
              <a:rPr lang="ru-RU" sz="1400" dirty="0"/>
              <a:t>процедура подходит для всех типов кожи, а </a:t>
            </a:r>
            <a:r>
              <a:rPr lang="ru-RU" sz="1400" dirty="0" smtClean="0"/>
              <a:t>из </a:t>
            </a:r>
            <a:r>
              <a:rPr lang="ru-RU" sz="1400" dirty="0"/>
              <a:t>мякоти </a:t>
            </a:r>
            <a:r>
              <a:rPr lang="ru-RU" sz="1400" dirty="0" smtClean="0"/>
              <a:t>плода делают </a:t>
            </a:r>
            <a:r>
              <a:rPr lang="ru-RU" sz="1400" dirty="0"/>
              <a:t>маски, которые обладают тонизирующим, омолаживающим и антиоксидантным </a:t>
            </a:r>
            <a:r>
              <a:rPr lang="ru-RU" sz="1400" dirty="0" smtClean="0"/>
              <a:t>действием; также, ни </a:t>
            </a:r>
            <a:r>
              <a:rPr lang="ru-RU" sz="1400" dirty="0"/>
              <a:t>способствуют очищению </a:t>
            </a:r>
            <a:r>
              <a:rPr lang="ru-RU" sz="1400" dirty="0" smtClean="0"/>
              <a:t>кожи</a:t>
            </a:r>
            <a:r>
              <a:rPr lang="ru-RU" sz="1400" dirty="0"/>
              <a:t> </a:t>
            </a:r>
            <a:r>
              <a:rPr lang="ru-RU" sz="1400" dirty="0" smtClean="0"/>
              <a:t>и </a:t>
            </a:r>
            <a:r>
              <a:rPr lang="ru-RU" sz="1400" dirty="0"/>
              <a:t>выводят шлаки и </a:t>
            </a:r>
            <a:r>
              <a:rPr lang="ru-RU" sz="1400" dirty="0" smtClean="0"/>
              <a:t>токсины;</a:t>
            </a:r>
          </a:p>
          <a:p>
            <a:pPr algn="just"/>
            <a:r>
              <a:rPr lang="ru-RU" sz="1400" dirty="0" err="1" smtClean="0"/>
              <a:t>Эмблик</a:t>
            </a:r>
            <a:r>
              <a:rPr lang="ru-RU" sz="1400" dirty="0" smtClean="0"/>
              <a:t> </a:t>
            </a:r>
            <a:r>
              <a:rPr lang="ru-RU" sz="1400" dirty="0"/>
              <a:t>эффективно помогает восстановить силы в послеоперационный </a:t>
            </a:r>
            <a:r>
              <a:rPr lang="ru-RU" sz="1400" dirty="0" smtClean="0"/>
              <a:t>период;</a:t>
            </a:r>
          </a:p>
          <a:p>
            <a:pPr algn="just"/>
            <a:r>
              <a:rPr lang="ru-RU" sz="1400" dirty="0" smtClean="0"/>
              <a:t> </a:t>
            </a:r>
            <a:r>
              <a:rPr lang="ru-RU" sz="1400" dirty="0"/>
              <a:t>и</a:t>
            </a:r>
            <a:r>
              <a:rPr lang="ru-RU" sz="1400" dirty="0" smtClean="0"/>
              <a:t>нтересно</a:t>
            </a:r>
            <a:r>
              <a:rPr lang="ru-RU" sz="1400" dirty="0"/>
              <a:t>, что американские космонавты каждый день пьют сок из </a:t>
            </a:r>
            <a:r>
              <a:rPr lang="ru-RU" sz="1400" dirty="0" err="1" smtClean="0"/>
              <a:t>эмблика</a:t>
            </a:r>
            <a:r>
              <a:rPr lang="ru-RU" sz="1400" dirty="0" smtClean="0"/>
              <a:t> </a:t>
            </a:r>
            <a:r>
              <a:rPr lang="ru-RU" sz="1400" dirty="0"/>
              <a:t>после полетов.</a:t>
            </a:r>
          </a:p>
        </p:txBody>
      </p:sp>
      <p:pic>
        <p:nvPicPr>
          <p:cNvPr id="2050" name="Picture 2" descr="C:\Users\воиа\OneDrive\Documents\2015-01-07_2328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052" y="2348880"/>
            <a:ext cx="2729262" cy="2292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вова\Desktop\Буквы\э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1" y="21999"/>
            <a:ext cx="2808312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91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99424">
            <a:off x="595829" y="1313163"/>
            <a:ext cx="2390407" cy="21576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7391" y="975076"/>
            <a:ext cx="2615382" cy="277548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54041" y="4168240"/>
            <a:ext cx="1994921" cy="2620769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5832773" y="4869160"/>
            <a:ext cx="239161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Плоды содержат </a:t>
            </a:r>
            <a:r>
              <a:rPr lang="ru-RU" sz="1400" i="1" dirty="0"/>
              <a:t>большое количество аскорбиновой кислоты (витамин С), а также каротин, рибофлавин, кальций, железо, фосфор. </a:t>
            </a: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8299" y="745094"/>
            <a:ext cx="2778157" cy="2826274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6300192" y="1091881"/>
            <a:ext cx="216024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 С </a:t>
            </a:r>
            <a:r>
              <a:rPr lang="ru-RU" sz="1400" i="1" dirty="0"/>
              <a:t>глубокой древности плоды </a:t>
            </a:r>
            <a:r>
              <a:rPr lang="ru-RU" sz="1400" i="1" dirty="0" smtClean="0"/>
              <a:t> </a:t>
            </a:r>
            <a:r>
              <a:rPr lang="ru-RU" sz="1400" i="1" dirty="0"/>
              <a:t>известны как кровоостанавливающее, противоопухолевое, тонизирующее, омолаживающее </a:t>
            </a:r>
            <a:r>
              <a:rPr lang="ru-RU" sz="1400" i="1" dirty="0" smtClean="0"/>
              <a:t> </a:t>
            </a:r>
            <a:r>
              <a:rPr lang="ru-RU" sz="1400" i="1" dirty="0"/>
              <a:t>средство. </a:t>
            </a: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05353">
            <a:off x="1376446" y="4035921"/>
            <a:ext cx="2501751" cy="2494205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 rot="468231">
            <a:off x="1665725" y="4161363"/>
            <a:ext cx="209050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В </a:t>
            </a:r>
            <a:r>
              <a:rPr lang="ru-RU" sz="1400" i="1" dirty="0"/>
              <a:t>индийской медицине </a:t>
            </a:r>
            <a:r>
              <a:rPr lang="ru-RU" sz="1400" i="1" dirty="0" smtClean="0"/>
              <a:t>плоды </a:t>
            </a:r>
            <a:r>
              <a:rPr lang="ru-RU" sz="1400" i="1" dirty="0"/>
              <a:t>применяется при лечении воспаления легких, туберкулеза, сахарного диабета, геморрагии, диареи, а также для улучшения пищеварения и повышения </a:t>
            </a:r>
            <a:r>
              <a:rPr lang="ru-RU" sz="1400" i="1" dirty="0" smtClean="0"/>
              <a:t>иммунитета.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97722" y="332656"/>
            <a:ext cx="34027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Полезные и лечебные </a:t>
            </a:r>
            <a:r>
              <a:rPr lang="ru-RU" b="1" dirty="0" smtClean="0">
                <a:solidFill>
                  <a:srgbClr val="00B050"/>
                </a:solidFill>
              </a:rPr>
              <a:t>свойства 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20645571">
            <a:off x="988613" y="1700893"/>
            <a:ext cx="175445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err="1" smtClean="0"/>
              <a:t>Эмблик</a:t>
            </a:r>
            <a:r>
              <a:rPr lang="ru-RU" sz="1400" i="1" dirty="0" smtClean="0"/>
              <a:t> </a:t>
            </a:r>
            <a:r>
              <a:rPr lang="ru-RU" sz="1400" i="1" dirty="0"/>
              <a:t>широко используется для приготовления различных соков, напитков, лечебных пастилок. </a:t>
            </a:r>
            <a:endParaRPr lang="ru-RU" sz="1400" i="1" dirty="0" smtClean="0"/>
          </a:p>
        </p:txBody>
      </p:sp>
      <p:sp>
        <p:nvSpPr>
          <p:cNvPr id="13" name="Прямоугольник 12"/>
          <p:cNvSpPr/>
          <p:nvPr/>
        </p:nvSpPr>
        <p:spPr>
          <a:xfrm>
            <a:off x="3471792" y="1140235"/>
            <a:ext cx="226932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 </a:t>
            </a:r>
            <a:r>
              <a:rPr lang="ru-RU" sz="1400" i="1" dirty="0"/>
              <a:t>П</a:t>
            </a:r>
            <a:r>
              <a:rPr lang="ru-RU" sz="1400" i="1" dirty="0" smtClean="0"/>
              <a:t>лоды  обладают </a:t>
            </a:r>
            <a:r>
              <a:rPr lang="ru-RU" sz="1400" i="1" dirty="0"/>
              <a:t>антиоксидантным и иммуномодулирующим свойствами, оказывают отхаркивающее и антибактериальное действие, улучшают </a:t>
            </a:r>
            <a:r>
              <a:rPr lang="ru-RU" sz="1400" i="1" dirty="0" smtClean="0"/>
              <a:t>сердечно-сосудистой </a:t>
            </a:r>
            <a:r>
              <a:rPr lang="ru-RU" sz="1400" i="1" dirty="0"/>
              <a:t>системы. </a:t>
            </a:r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874591" y="3937099"/>
            <a:ext cx="2247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i="1" dirty="0" smtClean="0">
                <a:solidFill>
                  <a:prstClr val="black"/>
                </a:solidFill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4463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91880" y="833964"/>
            <a:ext cx="5162134" cy="3082726"/>
          </a:xfrm>
        </p:spPr>
        <p:txBody>
          <a:bodyPr numCol="1">
            <a:noAutofit/>
          </a:bodyPr>
          <a:lstStyle/>
          <a:p>
            <a:pPr marL="0" indent="0">
              <a:buNone/>
            </a:pPr>
            <a:r>
              <a:rPr lang="ru-RU" sz="1800" b="1" i="1" dirty="0">
                <a:solidFill>
                  <a:srgbClr val="FF0000"/>
                </a:solidFill>
              </a:rPr>
              <a:t>Узнай плод по описанию:</a:t>
            </a:r>
            <a:r>
              <a:rPr lang="ru-RU" sz="1800" dirty="0"/>
              <a:t> </a:t>
            </a:r>
          </a:p>
          <a:p>
            <a:pPr marL="0" indent="0" algn="just">
              <a:buNone/>
            </a:pPr>
            <a:r>
              <a:rPr lang="ru-RU" sz="1800" dirty="0" smtClean="0"/>
              <a:t>Плод </a:t>
            </a:r>
            <a:r>
              <a:rPr lang="ru-RU" sz="1800" dirty="0"/>
              <a:t>этого растения - сочная </a:t>
            </a:r>
            <a:r>
              <a:rPr lang="ru-RU" sz="1800" dirty="0" smtClean="0"/>
              <a:t>костянка, по </a:t>
            </a:r>
            <a:r>
              <a:rPr lang="ru-RU" sz="1800" dirty="0"/>
              <a:t>форме шарообразный, яйцевидный или эллипсоидный, мясистый и гладкий. Незрелые плоды бледно-желтого цвета, по мере созревания они становятся красно-коричневыми, хотя плоды культурных форм могут быть самой разнообразной формы и окраски (в зависимости от сорта). Мякоть плода очень вкусная, сладкая и питательная, но вкус и содержание сахаров также сильно варьируется в зависимости от сорта.  </a:t>
            </a:r>
            <a:r>
              <a:rPr lang="ru-RU" sz="1800" dirty="0" smtClean="0"/>
              <a:t> 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i="1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20860" y="-122624"/>
            <a:ext cx="6045588" cy="103765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ююба</a:t>
            </a:r>
            <a:endParaRPr lang="ru-RU" sz="7200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8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0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4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16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18" descr="http://retail-group.ru/images/datchiki/datchik_dvijeniya_clip_image132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885616" y="6318612"/>
            <a:ext cx="302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Калорийность:</a:t>
            </a:r>
            <a:r>
              <a:rPr lang="ru-RU" b="1" dirty="0"/>
              <a:t> </a:t>
            </a:r>
            <a:r>
              <a:rPr lang="ru-RU" dirty="0" smtClean="0"/>
              <a:t>79  </a:t>
            </a:r>
            <a:r>
              <a:rPr lang="ru-RU" dirty="0" err="1" smtClean="0"/>
              <a:t>кКал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81355" y="5087506"/>
            <a:ext cx="2843601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chemeClr val="accent6">
                    <a:lumMod val="50000"/>
                  </a:schemeClr>
                </a:solidFill>
              </a:rPr>
              <a:t>А знаете ли вы, что …</a:t>
            </a:r>
          </a:p>
          <a:p>
            <a:pPr algn="just"/>
            <a:r>
              <a:rPr lang="ru-RU" sz="1400" i="1" dirty="0">
                <a:solidFill>
                  <a:prstClr val="black"/>
                </a:solidFill>
              </a:rPr>
              <a:t>В Россию </a:t>
            </a:r>
            <a:r>
              <a:rPr lang="ru-RU" sz="1400" i="1" dirty="0" smtClean="0">
                <a:solidFill>
                  <a:prstClr val="black"/>
                </a:solidFill>
              </a:rPr>
              <a:t>ююба попала </a:t>
            </a:r>
            <a:r>
              <a:rPr lang="ru-RU" sz="1400" i="1" dirty="0">
                <a:solidFill>
                  <a:prstClr val="black"/>
                </a:solidFill>
              </a:rPr>
              <a:t>во времена Петра I, после чего получило название "французская грудная </a:t>
            </a:r>
            <a:r>
              <a:rPr lang="ru-RU" sz="1400" i="1" dirty="0" smtClean="0">
                <a:solidFill>
                  <a:prstClr val="black"/>
                </a:solidFill>
              </a:rPr>
              <a:t>ягода«, учитывая целебность плодов при простудных заболеваниях.</a:t>
            </a:r>
            <a:endParaRPr lang="ru-RU" sz="1400" i="1" dirty="0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600772" y="4084319"/>
            <a:ext cx="509012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FF0000"/>
                </a:solidFill>
              </a:rPr>
              <a:t>Интересный факт о ююбе:</a:t>
            </a:r>
          </a:p>
          <a:p>
            <a:pPr algn="just"/>
            <a:r>
              <a:rPr lang="ru-RU" sz="1400" dirty="0" smtClean="0"/>
              <a:t>Ююба </a:t>
            </a:r>
            <a:r>
              <a:rPr lang="ru-RU" sz="1400" dirty="0"/>
              <a:t>имеет одно очень интересное свойство. Его листья содержат особое анестезирующее вещество, которое при их жевании на некоторое время парализует восприятие горького и сладкого вкусов. если после этого положить в рот кусочек сахара, то на вкус он покажется не слаще мела. Забавно то, что ощущение кислого и соленого вкусов полностью сохраняется, поэтому засунутые в рот, например, клубника или ананас, мало чем будут отличаться от маринованного огурца.</a:t>
            </a:r>
          </a:p>
          <a:p>
            <a:pPr algn="just"/>
            <a:endParaRPr lang="ru-RU" sz="1400" dirty="0"/>
          </a:p>
        </p:txBody>
      </p:sp>
      <p:pic>
        <p:nvPicPr>
          <p:cNvPr id="1027" name="Picture 3" descr="C:\Users\воиа\OneDrive\Documents\2015-01-07_2339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49" y="2492895"/>
            <a:ext cx="2766839" cy="2656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вова\Desktop\Буквы\ю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152508"/>
            <a:ext cx="3062927" cy="2684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567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99424">
            <a:off x="595829" y="1313163"/>
            <a:ext cx="2390407" cy="21576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7391" y="975076"/>
            <a:ext cx="2615382" cy="277548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091600" y="3891230"/>
            <a:ext cx="2234372" cy="293534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8299" y="745094"/>
            <a:ext cx="2778157" cy="2826274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6300192" y="945454"/>
            <a:ext cx="230425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/>
              <a:t>П</a:t>
            </a:r>
            <a:r>
              <a:rPr lang="ru-RU" sz="1400" i="1" dirty="0" smtClean="0"/>
              <a:t>лоды  </a:t>
            </a:r>
            <a:r>
              <a:rPr lang="ru-RU" sz="1400" i="1" dirty="0"/>
              <a:t>ююбы содержат анестезирующее вещество, которое оказывает успокаивающее и обезболивающее действие при ожогах, кожных воспалениях, при массаже и т. д. В косметике упоминается как добавка в средства для массажа</a:t>
            </a:r>
            <a:r>
              <a:rPr lang="ru-RU" sz="1400" i="1" dirty="0" smtClean="0"/>
              <a:t>.</a:t>
            </a:r>
            <a:endParaRPr lang="ru-RU" sz="1400" i="1" dirty="0"/>
          </a:p>
          <a:p>
            <a:endParaRPr lang="ru-RU" sz="1400" i="1" dirty="0"/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05353">
            <a:off x="1391273" y="3784715"/>
            <a:ext cx="2770507" cy="276215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97722" y="332656"/>
            <a:ext cx="34027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Полезные и лечебные </a:t>
            </a:r>
            <a:r>
              <a:rPr lang="ru-RU" b="1" dirty="0" smtClean="0">
                <a:solidFill>
                  <a:srgbClr val="00B050"/>
                </a:solidFill>
              </a:rPr>
              <a:t>свойства 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20645571">
            <a:off x="851619" y="1355939"/>
            <a:ext cx="218134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Плоды  </a:t>
            </a:r>
            <a:r>
              <a:rPr lang="ru-RU" sz="1400" i="1" dirty="0"/>
              <a:t>широко используются в китайской народной медицине, поскольку они обладают седативным (успокаивающим), тонизирующим, гипотензивным и мочегонным действием. </a:t>
            </a:r>
            <a:endParaRPr lang="ru-RU" sz="1400" i="1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4874591" y="3937099"/>
            <a:ext cx="2247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i="1" dirty="0" smtClean="0">
                <a:solidFill>
                  <a:prstClr val="black"/>
                </a:solidFill>
              </a:rPr>
              <a:t> 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414925" y="1294123"/>
            <a:ext cx="226932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/>
              <a:t>Ю</a:t>
            </a:r>
            <a:r>
              <a:rPr lang="ru-RU" sz="1400" i="1" dirty="0" smtClean="0"/>
              <a:t>юба </a:t>
            </a:r>
            <a:r>
              <a:rPr lang="ru-RU" sz="1400" i="1" dirty="0"/>
              <a:t>используется в производстве биологически активных добавок к </a:t>
            </a:r>
            <a:r>
              <a:rPr lang="ru-RU" sz="1400" i="1" dirty="0" smtClean="0"/>
              <a:t>пище, поскольку </a:t>
            </a:r>
            <a:r>
              <a:rPr lang="ru-RU" sz="1400" i="1" dirty="0"/>
              <a:t>в плодах отмечается высокое содержание </a:t>
            </a:r>
            <a:r>
              <a:rPr lang="ru-RU" sz="1400" i="1" dirty="0" smtClean="0"/>
              <a:t>витамина С, витаминов </a:t>
            </a:r>
            <a:r>
              <a:rPr lang="ru-RU" sz="1400" i="1" dirty="0"/>
              <a:t>группы В, </a:t>
            </a:r>
            <a:r>
              <a:rPr lang="ru-RU" sz="1400" i="1" dirty="0" err="1"/>
              <a:t>каротиноидов</a:t>
            </a:r>
            <a:r>
              <a:rPr lang="ru-RU" sz="1400" i="1" dirty="0"/>
              <a:t> и витамина </a:t>
            </a:r>
            <a:r>
              <a:rPr lang="ru-RU" sz="1400" i="1" dirty="0" smtClean="0"/>
              <a:t>А. </a:t>
            </a:r>
            <a:endParaRPr lang="ru-RU" sz="1400" i="1" dirty="0"/>
          </a:p>
        </p:txBody>
      </p:sp>
      <p:sp>
        <p:nvSpPr>
          <p:cNvPr id="7" name="Прямоугольник 6"/>
          <p:cNvSpPr/>
          <p:nvPr/>
        </p:nvSpPr>
        <p:spPr>
          <a:xfrm rot="372534">
            <a:off x="1652108" y="4067868"/>
            <a:ext cx="254006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/>
              <a:t>Сушеные плоды хранятся два года и дольше.</a:t>
            </a:r>
          </a:p>
          <a:p>
            <a:r>
              <a:rPr lang="ru-RU" sz="1400" i="1" dirty="0"/>
              <a:t>   Из плодов ююбы готовят компоты, сиропы, джемы, подливы и напитки. Плоды едят в сыром виде, сушат («китайские финики»), варят с рисом или пшеном, консервируют   (маринуют), добавляют в супы и каши.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832772" y="4509120"/>
            <a:ext cx="277167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/>
              <a:t>Плоды используются в китайской и корейской традиционной медицине, которые снижают стресс. Фрукт измельчают в порошок, и дают в небольших количествах для успокоения нервов и очищения крови. </a:t>
            </a:r>
          </a:p>
        </p:txBody>
      </p:sp>
    </p:spTree>
    <p:extLst>
      <p:ext uri="{BB962C8B-B14F-4D97-AF65-F5344CB8AC3E}">
        <p14:creationId xmlns:p14="http://schemas.microsoft.com/office/powerpoint/2010/main" val="1143623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79216" y="769938"/>
            <a:ext cx="4275018" cy="2327525"/>
          </a:xfrm>
        </p:spPr>
        <p:txBody>
          <a:bodyPr numCol="1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1800" dirty="0" smtClean="0"/>
              <a:t>В </a:t>
            </a:r>
            <a:r>
              <a:rPr lang="ru-RU" sz="1800" dirty="0"/>
              <a:t>саду на дереве растёт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/>
              <a:t>Красивый, вкусный, сочный плод.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/>
              <a:t>Я подскажу: на букву Я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dirty="0"/>
              <a:t>Он начинается друзья</a:t>
            </a:r>
            <a:r>
              <a:rPr lang="ru-RU" sz="1800" dirty="0" smtClean="0"/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800" i="1" dirty="0" smtClean="0"/>
              <a:t>Ответ (Яблоко).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20860" y="-122624"/>
            <a:ext cx="6045588" cy="103765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яблоко</a:t>
            </a:r>
            <a:endParaRPr lang="ru-RU" sz="7200" dirty="0">
              <a:solidFill>
                <a:schemeClr val="accent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8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0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2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4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16" descr="http://ts1.mm.bing.net/th?&amp;id=HN.608044649329394279&amp;w=300&amp;h=300&amp;c=0&amp;pid=1.9&amp;rs=0&amp;p=0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18" descr="http://retail-group.ru/images/datchiki/datchik_dvijeniya_clip_image132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885616" y="6318612"/>
            <a:ext cx="302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Калорийность:</a:t>
            </a:r>
            <a:r>
              <a:rPr lang="ru-RU" b="1" dirty="0"/>
              <a:t> </a:t>
            </a:r>
            <a:r>
              <a:rPr lang="ru-RU" dirty="0"/>
              <a:t>4</a:t>
            </a:r>
            <a:r>
              <a:rPr lang="ru-RU" dirty="0" smtClean="0"/>
              <a:t>7  </a:t>
            </a:r>
            <a:r>
              <a:rPr lang="ru-RU" dirty="0" err="1" smtClean="0"/>
              <a:t>кКал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0485" y="4902840"/>
            <a:ext cx="3183905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C00000"/>
                </a:solidFill>
              </a:rPr>
              <a:t>А знаете ли вы, что </a:t>
            </a:r>
            <a:r>
              <a:rPr lang="ru-RU" sz="1400" b="1" i="1" dirty="0">
                <a:solidFill>
                  <a:srgbClr val="C00000"/>
                </a:solidFill>
              </a:rPr>
              <a:t> </a:t>
            </a:r>
            <a:r>
              <a:rPr lang="ru-RU" sz="1400" b="1" i="1" dirty="0" smtClean="0">
                <a:solidFill>
                  <a:srgbClr val="C00000"/>
                </a:solidFill>
              </a:rPr>
              <a:t>…</a:t>
            </a:r>
          </a:p>
          <a:p>
            <a:pPr algn="just"/>
            <a:r>
              <a:rPr lang="ru-RU" sz="1400" i="1" dirty="0" smtClean="0">
                <a:solidFill>
                  <a:prstClr val="black"/>
                </a:solidFill>
              </a:rPr>
              <a:t>Большинство </a:t>
            </a:r>
            <a:r>
              <a:rPr lang="ru-RU" sz="1400" i="1" dirty="0">
                <a:solidFill>
                  <a:prstClr val="black"/>
                </a:solidFill>
              </a:rPr>
              <a:t>полезных веществ в яблоке сосредоточены сразу под шкуркой. Срезая шкурку, вы лишаете яблоко почти всех его антиоксидантов, витаминов и микроэлементов.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887109" y="2252467"/>
            <a:ext cx="468052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Узнай </a:t>
            </a:r>
            <a:r>
              <a:rPr lang="ru-RU" b="1" i="1" dirty="0" smtClean="0">
                <a:solidFill>
                  <a:srgbClr val="FF0000"/>
                </a:solidFill>
              </a:rPr>
              <a:t>плод </a:t>
            </a:r>
            <a:r>
              <a:rPr lang="ru-RU" b="1" i="1" dirty="0">
                <a:solidFill>
                  <a:srgbClr val="FF0000"/>
                </a:solidFill>
              </a:rPr>
              <a:t>по </a:t>
            </a:r>
            <a:r>
              <a:rPr lang="ru-RU" b="1" i="1" dirty="0" smtClean="0">
                <a:solidFill>
                  <a:srgbClr val="FF0000"/>
                </a:solidFill>
              </a:rPr>
              <a:t>описанию:</a:t>
            </a:r>
            <a:r>
              <a:rPr lang="ru-RU" dirty="0" smtClean="0"/>
              <a:t> </a:t>
            </a:r>
          </a:p>
          <a:p>
            <a:pPr algn="just"/>
            <a:r>
              <a:rPr lang="ru-RU" dirty="0"/>
              <a:t>Плоды являются одними из самых популярных фруктов во всем </a:t>
            </a:r>
            <a:r>
              <a:rPr lang="ru-RU" dirty="0" smtClean="0"/>
              <a:t>мире. Размер </a:t>
            </a:r>
            <a:r>
              <a:rPr lang="ru-RU" dirty="0"/>
              <a:t>красных, зелёных или жёлтых шаровидных плодов в зависимости от вида может быть с горошину или достигать 15 см в </a:t>
            </a:r>
            <a:r>
              <a:rPr lang="ru-RU" dirty="0" smtClean="0"/>
              <a:t>диаметре.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819411" y="4071843"/>
            <a:ext cx="481591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FF0000"/>
                </a:solidFill>
              </a:rPr>
              <a:t>Интересные факты о яблоке:</a:t>
            </a:r>
          </a:p>
          <a:p>
            <a:pPr algn="just"/>
            <a:r>
              <a:rPr lang="ru-RU" sz="1400" dirty="0"/>
              <a:t>а</a:t>
            </a:r>
            <a:r>
              <a:rPr lang="ru-RU" sz="1400" dirty="0" smtClean="0"/>
              <a:t>нтоновка </a:t>
            </a:r>
            <a:r>
              <a:rPr lang="ru-RU" sz="1400" dirty="0"/>
              <a:t>является яблоком, символизирующим город </a:t>
            </a:r>
            <a:r>
              <a:rPr lang="ru-RU" sz="1400" dirty="0" smtClean="0"/>
              <a:t>Курск, в </a:t>
            </a:r>
            <a:r>
              <a:rPr lang="ru-RU" sz="1400" dirty="0"/>
              <a:t>связи с этим, в центре Курска можно полюбоваться двухметровым памятником </a:t>
            </a:r>
            <a:r>
              <a:rPr lang="ru-RU" sz="1400" dirty="0" smtClean="0"/>
              <a:t>яблоку; создал </a:t>
            </a:r>
            <a:r>
              <a:rPr lang="ru-RU" sz="1400" dirty="0"/>
              <a:t>его скульптор Вячеслав Клыков в 2004 </a:t>
            </a:r>
            <a:r>
              <a:rPr lang="ru-RU" sz="1400" dirty="0" smtClean="0"/>
              <a:t>году</a:t>
            </a:r>
            <a:r>
              <a:rPr lang="ru-RU" sz="1400" dirty="0"/>
              <a:t>;</a:t>
            </a:r>
            <a:endParaRPr lang="ru-RU" sz="1400" dirty="0" smtClean="0"/>
          </a:p>
          <a:p>
            <a:pPr algn="just"/>
            <a:r>
              <a:rPr lang="ru-RU" sz="1400" dirty="0" smtClean="0"/>
              <a:t>в </a:t>
            </a:r>
            <a:r>
              <a:rPr lang="ru-RU" sz="1400" dirty="0"/>
              <a:t>список летних конкурсов часто включается срезание самой длинной полоски-шкурки с </a:t>
            </a:r>
            <a:r>
              <a:rPr lang="ru-RU" sz="1400" dirty="0" smtClean="0"/>
              <a:t>яблок, так </a:t>
            </a:r>
            <a:r>
              <a:rPr lang="ru-RU" sz="1400" dirty="0"/>
              <a:t>вот, </a:t>
            </a:r>
            <a:r>
              <a:rPr lang="ru-RU" sz="1400" dirty="0" smtClean="0"/>
              <a:t>рекорд, </a:t>
            </a:r>
            <a:r>
              <a:rPr lang="ru-RU" sz="1400" dirty="0"/>
              <a:t>установленный 16.10.1976 года, не побит до сих </a:t>
            </a:r>
            <a:r>
              <a:rPr lang="ru-RU" sz="1400" dirty="0" smtClean="0"/>
              <a:t>пор – удалось </a:t>
            </a:r>
            <a:r>
              <a:rPr lang="ru-RU" sz="1400" dirty="0"/>
              <a:t>срезать с одного яблока полоску кожуры длиной 52 метра!</a:t>
            </a:r>
          </a:p>
        </p:txBody>
      </p:sp>
      <p:pic>
        <p:nvPicPr>
          <p:cNvPr id="18" name="Picture 2" descr="C:\Users\вова\Desktop\Буквы\я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719" y="76548"/>
            <a:ext cx="2463825" cy="2691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воиа\Desktop\appl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485" y="2855079"/>
            <a:ext cx="3261395" cy="1883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158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99424">
            <a:off x="499176" y="1324468"/>
            <a:ext cx="2499948" cy="225655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4511" y="1165983"/>
            <a:ext cx="2178152" cy="231148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15372" y="3997171"/>
            <a:ext cx="2013239" cy="2644834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5756323" y="4509120"/>
            <a:ext cx="259219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Переедание </a:t>
            </a:r>
            <a:r>
              <a:rPr lang="ru-RU" sz="1400" i="1" dirty="0"/>
              <a:t>яблок может стать причиной диареи</a:t>
            </a:r>
            <a:r>
              <a:rPr lang="ru-RU" sz="1400" i="1" dirty="0" smtClean="0"/>
              <a:t>.</a:t>
            </a:r>
          </a:p>
          <a:p>
            <a:r>
              <a:rPr lang="ru-RU" sz="1400" i="1" dirty="0"/>
              <a:t>Некоторые, преимущественно южные, сорта яблок отличаются высоким содержанием сахара, поэтому противопоказаны диабетикам.</a:t>
            </a: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1622" y="936349"/>
            <a:ext cx="2326891" cy="2367192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6285899" y="943819"/>
            <a:ext cx="195851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Ученые </a:t>
            </a:r>
            <a:r>
              <a:rPr lang="ru-RU" sz="1400" i="1" dirty="0"/>
              <a:t>подметили еще одно полезное качество у плодов: они вполне заменяют зубные пасты и порошки, одно яблоко утром – и зубы чистые и здоровые. Яблоки предохраняют их от разрушения.</a:t>
            </a: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05353">
            <a:off x="1376446" y="4035921"/>
            <a:ext cx="2501751" cy="2494205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 rot="468231">
            <a:off x="1665725" y="4376808"/>
            <a:ext cx="209050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Кислые </a:t>
            </a:r>
            <a:r>
              <a:rPr lang="ru-RU" sz="1400" i="1" dirty="0"/>
              <a:t>сорта </a:t>
            </a:r>
            <a:r>
              <a:rPr lang="ru-RU" sz="1400" i="1" dirty="0" smtClean="0"/>
              <a:t>яблок не </a:t>
            </a:r>
            <a:r>
              <a:rPr lang="ru-RU" sz="1400" i="1" dirty="0"/>
              <a:t>употребляют при язвенной болезни желудка и двенадцатиперстной кишки, гастритах с повышенной кислотностью.</a:t>
            </a:r>
            <a:endParaRPr lang="ru-RU" sz="1400" i="1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4016572" y="3813828"/>
            <a:ext cx="20617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Опасные свойства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97722" y="332656"/>
            <a:ext cx="34027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Полезные и лечебные </a:t>
            </a:r>
            <a:r>
              <a:rPr lang="ru-RU" b="1" dirty="0" smtClean="0">
                <a:solidFill>
                  <a:srgbClr val="00B050"/>
                </a:solidFill>
              </a:rPr>
              <a:t>свойства 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20645571">
            <a:off x="721460" y="1268619"/>
            <a:ext cx="237809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Яблоки </a:t>
            </a:r>
            <a:r>
              <a:rPr lang="ru-RU" sz="1400" i="1" dirty="0"/>
              <a:t>содержат природные антибиотики — фитонциды, которые </a:t>
            </a:r>
            <a:r>
              <a:rPr lang="ru-RU" sz="1400" i="1" dirty="0" smtClean="0"/>
              <a:t> </a:t>
            </a:r>
            <a:r>
              <a:rPr lang="ru-RU" sz="1400" i="1" dirty="0"/>
              <a:t>губительно воздействуют на возбудителей вируса гриппа, золотистый стафилококк, помогают при прыщах на лице, уничтожают возбудителей дизентерии. </a:t>
            </a:r>
            <a:endParaRPr lang="ru-RU" sz="1400" i="1" dirty="0" smtClean="0"/>
          </a:p>
        </p:txBody>
      </p:sp>
      <p:sp>
        <p:nvSpPr>
          <p:cNvPr id="13" name="Прямоугольник 12"/>
          <p:cNvSpPr/>
          <p:nvPr/>
        </p:nvSpPr>
        <p:spPr>
          <a:xfrm>
            <a:off x="3521606" y="1165983"/>
            <a:ext cx="198649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Довольно </a:t>
            </a:r>
            <a:r>
              <a:rPr lang="ru-RU" sz="1400" i="1" dirty="0"/>
              <a:t>редкого витамина G в яблоках больше, чем в любом другом фрукте. Он называется «витамином аппетита» и обеспечивает нормальное </a:t>
            </a:r>
            <a:r>
              <a:rPr lang="ru-RU" sz="1400" i="1" dirty="0" smtClean="0"/>
              <a:t>пищеварение </a:t>
            </a:r>
            <a:r>
              <a:rPr lang="ru-RU" sz="1400" i="1" dirty="0"/>
              <a:t>и рост. 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99382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76355"/>
            <a:ext cx="8545534" cy="6409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C:\Users\воиа\Desktop\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174" y="22081"/>
            <a:ext cx="2232248" cy="1742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83554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0256" y="-283334"/>
            <a:ext cx="8229600" cy="283334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Monotype Corsiva" pitchFamily="66" charset="0"/>
              </a:rPr>
              <a:t/>
            </a:r>
            <a:br>
              <a:rPr lang="ru-RU" dirty="0">
                <a:latin typeface="Monotype Corsiva" pitchFamily="66" charset="0"/>
              </a:rPr>
            </a:br>
            <a:endParaRPr lang="ru-RU" dirty="0">
              <a:latin typeface="Monotype Corsiva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38366">
            <a:off x="786210" y="1209327"/>
            <a:ext cx="2284698" cy="26279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877" y="633586"/>
            <a:ext cx="2395483" cy="289982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144628" y="1216782"/>
            <a:ext cx="234426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Monotype Corsiva" pitchFamily="66" charset="0"/>
              </a:rPr>
              <a:t>-</a:t>
            </a:r>
            <a:endParaRPr lang="ru-RU" sz="1600" dirty="0">
              <a:latin typeface="Monotype Corsiva" pitchFamily="66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55916">
            <a:off x="5295932" y="3253073"/>
            <a:ext cx="3009785" cy="326516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 rot="301437">
            <a:off x="5668129" y="3865801"/>
            <a:ext cx="248315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/>
              <a:t>Ч</a:t>
            </a:r>
            <a:r>
              <a:rPr lang="ru-RU" sz="1400" i="1" dirty="0" smtClean="0"/>
              <a:t>резмерное поедание апельсинов может стать толчком к развитию сахарного диабета.</a:t>
            </a:r>
          </a:p>
          <a:p>
            <a:r>
              <a:rPr lang="ru-RU" sz="1400" i="1" dirty="0" smtClean="0"/>
              <a:t>В апельсинах в большом количестве содержится сахар, что может привести к набору лишних килограммов.</a:t>
            </a:r>
            <a:endParaRPr lang="ru-RU" sz="1400" i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68919" y="3798195"/>
            <a:ext cx="1897455" cy="3012169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305693" y="4693296"/>
            <a:ext cx="262390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Этот фрукт категорически не следует употреблять  в  пищу тем, кто страдает от заболеваний пищеварительной системы</a:t>
            </a:r>
            <a:endParaRPr lang="ru-RU" sz="1400" i="1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756"/>
          <a:stretch/>
        </p:blipFill>
        <p:spPr>
          <a:xfrm rot="358552">
            <a:off x="6226559" y="994078"/>
            <a:ext cx="2108391" cy="1698565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2707384" y="248446"/>
            <a:ext cx="3516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Полезные и лечебные свойства </a:t>
            </a:r>
          </a:p>
        </p:txBody>
      </p:sp>
      <p:sp>
        <p:nvSpPr>
          <p:cNvPr id="14" name="Прямоугольник 13"/>
          <p:cNvSpPr/>
          <p:nvPr/>
        </p:nvSpPr>
        <p:spPr>
          <a:xfrm rot="20720538">
            <a:off x="1074386" y="1419304"/>
            <a:ext cx="178194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/>
              <a:t>тонизируют весь организм, наделяют его жизненной силой и энергией, оказывают омолаживающее действие;</a:t>
            </a:r>
            <a:br>
              <a:rPr lang="ru-RU" sz="1400" i="1" dirty="0"/>
            </a:br>
            <a:r>
              <a:rPr lang="ru-RU" sz="1400" i="1" dirty="0" smtClean="0"/>
              <a:t>способствуют  очищению крови</a:t>
            </a:r>
            <a:endParaRPr lang="ru-RU" sz="1400" i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682239" y="888941"/>
            <a:ext cx="18002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 </a:t>
            </a:r>
            <a:r>
              <a:rPr lang="ru-RU" sz="1400" i="1" dirty="0" smtClean="0"/>
              <a:t>содержащаяся в апельсинах салициловая кислота позволяет с успехом использовать эти фрукты для борьбы с высокой температурой.</a:t>
            </a:r>
            <a:endParaRPr lang="ru-RU" sz="1400" i="1" dirty="0"/>
          </a:p>
        </p:txBody>
      </p:sp>
      <p:sp>
        <p:nvSpPr>
          <p:cNvPr id="16" name="Прямоугольник 15"/>
          <p:cNvSpPr/>
          <p:nvPr/>
        </p:nvSpPr>
        <p:spPr>
          <a:xfrm rot="605687">
            <a:off x="6409868" y="1350605"/>
            <a:ext cx="174177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а</a:t>
            </a:r>
            <a:r>
              <a:rPr lang="ru-RU" sz="1400" dirty="0" smtClean="0"/>
              <a:t>пельсиновый </a:t>
            </a:r>
            <a:r>
              <a:rPr lang="ru-RU" sz="1400" dirty="0"/>
              <a:t>сок применяется для лечения долго не заживающих ран и </a:t>
            </a:r>
            <a:r>
              <a:rPr lang="ru-RU" sz="1400" dirty="0" smtClean="0"/>
              <a:t>язв.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704199" y="3784334"/>
            <a:ext cx="3724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Опасные свойства  </a:t>
            </a:r>
          </a:p>
        </p:txBody>
      </p:sp>
    </p:spTree>
    <p:extLst>
      <p:ext uri="{BB962C8B-B14F-4D97-AF65-F5344CB8AC3E}">
        <p14:creationId xmlns:p14="http://schemas.microsoft.com/office/powerpoint/2010/main" val="119373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643188" y="500063"/>
            <a:ext cx="4071937" cy="785812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Семечковые</a:t>
            </a:r>
          </a:p>
        </p:txBody>
      </p:sp>
      <p:pic>
        <p:nvPicPr>
          <p:cNvPr id="512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1785938"/>
            <a:ext cx="3103562" cy="231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6" descr="Картинка 1 из 84485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9350" y="2449513"/>
            <a:ext cx="1806575" cy="265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8" descr="Картинка 4 из 26806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25" y="1714500"/>
            <a:ext cx="3173413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857250" y="4357688"/>
            <a:ext cx="2214563" cy="500062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Яблоки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072188" y="4500563"/>
            <a:ext cx="2214562" cy="500062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Айва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429000" y="5214938"/>
            <a:ext cx="2214563" cy="500062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Груши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03263" y="5786438"/>
            <a:ext cx="7797800" cy="857250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Семечковые плоды  образуются с участием плодоножки и состоят из кожицы, плодовой мякоти и </a:t>
            </a:r>
            <a:r>
              <a:rPr lang="ru-RU" b="1" dirty="0" err="1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пятигнездной</a:t>
            </a:r>
            <a:r>
              <a:rPr lang="ru-RU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 камеры с семенами.</a:t>
            </a:r>
          </a:p>
        </p:txBody>
      </p:sp>
    </p:spTree>
    <p:extLst>
      <p:ext uri="{BB962C8B-B14F-4D97-AF65-F5344CB8AC3E}">
        <p14:creationId xmlns:p14="http://schemas.microsoft.com/office/powerpoint/2010/main" val="698076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643188" y="500063"/>
            <a:ext cx="4071937" cy="785812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Косточковые</a:t>
            </a:r>
          </a:p>
        </p:txBody>
      </p:sp>
      <p:pic>
        <p:nvPicPr>
          <p:cNvPr id="819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1439863"/>
            <a:ext cx="2003425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490538" y="3514725"/>
            <a:ext cx="2214562" cy="500063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Вишня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248400" y="3529013"/>
            <a:ext cx="2214563" cy="500062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Абрикос</a:t>
            </a:r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2350" y="1439863"/>
            <a:ext cx="2489200" cy="188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7538" y="1450975"/>
            <a:ext cx="2489200" cy="186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Скругленный прямоугольник 12"/>
          <p:cNvSpPr/>
          <p:nvPr/>
        </p:nvSpPr>
        <p:spPr>
          <a:xfrm>
            <a:off x="3321050" y="3511550"/>
            <a:ext cx="2214563" cy="500063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Слива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20700" y="6138863"/>
            <a:ext cx="2214563" cy="500062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Черешня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226175" y="6134100"/>
            <a:ext cx="2214563" cy="500063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Персики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340100" y="6122988"/>
            <a:ext cx="2214563" cy="500062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Кизил</a:t>
            </a:r>
          </a:p>
        </p:txBody>
      </p:sp>
      <p:pic>
        <p:nvPicPr>
          <p:cNvPr id="8204" name="Picture 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75" y="4214813"/>
            <a:ext cx="2370138" cy="177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5" name="Picture 1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4205288"/>
            <a:ext cx="2071688" cy="176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6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221163"/>
            <a:ext cx="2095500" cy="178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Управляющая кнопка: домой 15">
            <a:hlinkClick r:id="rId8" action="ppaction://hlinksldjump" highlightClick="1"/>
          </p:cNvPr>
          <p:cNvSpPr/>
          <p:nvPr/>
        </p:nvSpPr>
        <p:spPr>
          <a:xfrm>
            <a:off x="142875" y="6072188"/>
            <a:ext cx="374650" cy="355600"/>
          </a:xfrm>
          <a:prstGeom prst="actionButtonHome">
            <a:avLst/>
          </a:prstGeom>
          <a:solidFill>
            <a:schemeClr val="accent3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7" name="Picture 3" descr="C:\Users\воиа\Desktop\5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867" y="98008"/>
            <a:ext cx="2060877" cy="1618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678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643188" y="500063"/>
            <a:ext cx="4071937" cy="785812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Ягоды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42938" y="1400175"/>
            <a:ext cx="8001000" cy="885825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Ягоды в зависимости от строения делятся на три подгруппы: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52463" y="2671763"/>
            <a:ext cx="8001000" cy="714375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Настоящие </a:t>
            </a:r>
            <a:r>
              <a:rPr lang="ru-RU" sz="24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– у которых семена погружены непосредственно  в мякоть.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63575" y="3857625"/>
            <a:ext cx="8001000" cy="1143000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Ложные </a:t>
            </a:r>
            <a:r>
              <a:rPr lang="ru-RU" sz="24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– образующиеся из разросшегося цветоложа и имеющие  на поверхности маленькие косточки.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66750" y="5287963"/>
            <a:ext cx="8001000" cy="714375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Сложноцветные </a:t>
            </a:r>
            <a:r>
              <a:rPr lang="ru-RU" sz="24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 – состоящие из сросшихся  маленьких «настоящих» плодов. </a:t>
            </a:r>
          </a:p>
        </p:txBody>
      </p:sp>
    </p:spTree>
    <p:extLst>
      <p:ext uri="{BB962C8B-B14F-4D97-AF65-F5344CB8AC3E}">
        <p14:creationId xmlns:p14="http://schemas.microsoft.com/office/powerpoint/2010/main" val="185598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C:\Users\воиа\Desktop\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678" y="0"/>
            <a:ext cx="1753416" cy="198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590824"/>
            <a:ext cx="1956643" cy="1469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Рисунок 1" descr="Изображение:Брусника-ягель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9050" y="4057650"/>
            <a:ext cx="2339975" cy="171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000" y="4032250"/>
            <a:ext cx="1974850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2825" y="1370013"/>
            <a:ext cx="2254250" cy="169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7463" y="1357313"/>
            <a:ext cx="2227262" cy="167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Скругленный прямоугольник 19"/>
          <p:cNvSpPr/>
          <p:nvPr/>
        </p:nvSpPr>
        <p:spPr>
          <a:xfrm>
            <a:off x="768350" y="3265488"/>
            <a:ext cx="2214563" cy="500062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Крыжовник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592513" y="3248025"/>
            <a:ext cx="2214562" cy="500063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Черника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413500" y="3235325"/>
            <a:ext cx="2214563" cy="500063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Виноград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765175" y="6086475"/>
            <a:ext cx="2214563" cy="500063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Голубика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461125" y="6105525"/>
            <a:ext cx="2214563" cy="500063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Брусника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2817813" y="574675"/>
            <a:ext cx="3500437" cy="500063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Настоящие ягоды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589338" y="6107113"/>
            <a:ext cx="2214562" cy="500062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Смородина</a:t>
            </a:r>
          </a:p>
        </p:txBody>
      </p:sp>
      <p:pic>
        <p:nvPicPr>
          <p:cNvPr id="10254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8" y="4048125"/>
            <a:ext cx="2379662" cy="178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48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90538" y="3514725"/>
            <a:ext cx="2214562" cy="500063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Клубника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307138" y="3498850"/>
            <a:ext cx="2214562" cy="500063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Земляника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786063" y="428625"/>
            <a:ext cx="3500437" cy="500063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Ложные ягоды</a:t>
            </a:r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7988" y="1138238"/>
            <a:ext cx="2970212" cy="223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1162050"/>
            <a:ext cx="1920875" cy="219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63" y="4359275"/>
            <a:ext cx="2308225" cy="183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2363" y="1154113"/>
            <a:ext cx="2446337" cy="219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3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4675" y="3925888"/>
            <a:ext cx="2782888" cy="247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4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7100" y="4357688"/>
            <a:ext cx="2797175" cy="186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3257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763" y="4137025"/>
            <a:ext cx="2597150" cy="195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2508250" y="428625"/>
            <a:ext cx="4214813" cy="500063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Сложноцветные ягоды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38" y="1230313"/>
            <a:ext cx="3048000" cy="2058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8550" y="1209675"/>
            <a:ext cx="2386013" cy="202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1066800" y="3444875"/>
            <a:ext cx="2214563" cy="500063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Малина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416300" y="6159500"/>
            <a:ext cx="2214563" cy="500063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Ежевика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270625" y="3390900"/>
            <a:ext cx="2214563" cy="500063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Морошка</a:t>
            </a:r>
          </a:p>
        </p:txBody>
      </p:sp>
      <p:pic>
        <p:nvPicPr>
          <p:cNvPr id="1229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4600" y="1398588"/>
            <a:ext cx="2254250" cy="169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63" y="4148138"/>
            <a:ext cx="2217737" cy="192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9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6638" y="4117975"/>
            <a:ext cx="2609850" cy="195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 descr="C:\Users\вова\Desktop\0_62f2a_267960d8_XL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668"/>
            <a:ext cx="1420911" cy="1545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8079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42938" y="500063"/>
            <a:ext cx="7858125" cy="785812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Субтропические и тропические 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786063" y="1428750"/>
            <a:ext cx="3500437" cy="500063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Цитрусовые</a:t>
            </a:r>
          </a:p>
        </p:txBody>
      </p:sp>
      <p:pic>
        <p:nvPicPr>
          <p:cNvPr id="1331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22" y="1916854"/>
            <a:ext cx="1911052" cy="143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0038" y="1942162"/>
            <a:ext cx="1821025" cy="1208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>
            <a:off x="296366" y="3384437"/>
            <a:ext cx="2214563" cy="500062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Мандарины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594386" y="3351714"/>
            <a:ext cx="2017793" cy="565507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Апельсины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4166" y="3150316"/>
            <a:ext cx="1917650" cy="1468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Скругленный прямоугольник 10"/>
          <p:cNvSpPr/>
          <p:nvPr/>
        </p:nvSpPr>
        <p:spPr>
          <a:xfrm>
            <a:off x="3127399" y="4834117"/>
            <a:ext cx="2214563" cy="500063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Лайм</a:t>
            </a: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22" y="4105615"/>
            <a:ext cx="1948472" cy="1467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Скругленный прямоугольник 13"/>
          <p:cNvSpPr/>
          <p:nvPr/>
        </p:nvSpPr>
        <p:spPr>
          <a:xfrm>
            <a:off x="423172" y="5893594"/>
            <a:ext cx="2214563" cy="500062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Цитрон</a:t>
            </a:r>
          </a:p>
        </p:txBody>
      </p:sp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8"/>
          <a:stretch>
            <a:fillRect/>
          </a:stretch>
        </p:blipFill>
        <p:spPr bwMode="auto">
          <a:xfrm>
            <a:off x="6098543" y="4440142"/>
            <a:ext cx="1843460" cy="1423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Скругленный прямоугольник 15"/>
          <p:cNvSpPr/>
          <p:nvPr/>
        </p:nvSpPr>
        <p:spPr>
          <a:xfrm>
            <a:off x="6098543" y="6106632"/>
            <a:ext cx="2214563" cy="500063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Лимоны</a:t>
            </a:r>
          </a:p>
        </p:txBody>
      </p:sp>
    </p:spTree>
    <p:extLst>
      <p:ext uri="{BB962C8B-B14F-4D97-AF65-F5344CB8AC3E}">
        <p14:creationId xmlns:p14="http://schemas.microsoft.com/office/powerpoint/2010/main" val="26345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051720" y="476672"/>
            <a:ext cx="6696744" cy="1001836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Субтропические и тропические  </a:t>
            </a:r>
          </a:p>
        </p:txBody>
      </p:sp>
      <p:pic>
        <p:nvPicPr>
          <p:cNvPr id="17" name="Picture 2" descr="C:\Users\воиа\Desktop\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80" y="279837"/>
            <a:ext cx="1835696" cy="2024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387" y="2484287"/>
            <a:ext cx="1430396" cy="1394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Скругленный прямоугольник 18"/>
          <p:cNvSpPr/>
          <p:nvPr/>
        </p:nvSpPr>
        <p:spPr>
          <a:xfrm>
            <a:off x="395534" y="4021846"/>
            <a:ext cx="2016224" cy="500062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Бананы</a:t>
            </a: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582" y="1705586"/>
            <a:ext cx="1554503" cy="1367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Скругленный прямоугольник 20"/>
          <p:cNvSpPr/>
          <p:nvPr/>
        </p:nvSpPr>
        <p:spPr>
          <a:xfrm>
            <a:off x="2339752" y="3252543"/>
            <a:ext cx="1772333" cy="389632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Инжир</a:t>
            </a:r>
          </a:p>
        </p:txBody>
      </p:sp>
      <p:pic>
        <p:nvPicPr>
          <p:cNvPr id="2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5956" y="1778443"/>
            <a:ext cx="1912329" cy="1297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Скругленный прямоугольник 22"/>
          <p:cNvSpPr/>
          <p:nvPr/>
        </p:nvSpPr>
        <p:spPr>
          <a:xfrm>
            <a:off x="5588335" y="3238379"/>
            <a:ext cx="1581944" cy="390625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Киви</a:t>
            </a:r>
          </a:p>
        </p:txBody>
      </p:sp>
      <p:pic>
        <p:nvPicPr>
          <p:cNvPr id="24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5043" y="4797152"/>
            <a:ext cx="1573758" cy="1053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Скругленный прямоугольник 24"/>
          <p:cNvSpPr/>
          <p:nvPr/>
        </p:nvSpPr>
        <p:spPr>
          <a:xfrm>
            <a:off x="1078328" y="6009312"/>
            <a:ext cx="1907952" cy="435768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Хурма</a:t>
            </a:r>
          </a:p>
        </p:txBody>
      </p:sp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074" y="3789040"/>
            <a:ext cx="1605702" cy="1208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Скругленный прямоугольник 26"/>
          <p:cNvSpPr/>
          <p:nvPr/>
        </p:nvSpPr>
        <p:spPr>
          <a:xfrm>
            <a:off x="4071073" y="5323373"/>
            <a:ext cx="2070777" cy="500063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Гранат</a:t>
            </a:r>
          </a:p>
        </p:txBody>
      </p:sp>
      <p:pic>
        <p:nvPicPr>
          <p:cNvPr id="28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5845" y="3663078"/>
            <a:ext cx="1728192" cy="1717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Скругленный прямоугольник 28"/>
          <p:cNvSpPr/>
          <p:nvPr/>
        </p:nvSpPr>
        <p:spPr>
          <a:xfrm>
            <a:off x="6634668" y="5823436"/>
            <a:ext cx="2070547" cy="447978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Ананасы</a:t>
            </a:r>
          </a:p>
        </p:txBody>
      </p:sp>
    </p:spTree>
    <p:extLst>
      <p:ext uri="{BB962C8B-B14F-4D97-AF65-F5344CB8AC3E}">
        <p14:creationId xmlns:p14="http://schemas.microsoft.com/office/powerpoint/2010/main" val="216782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2354263" y="500063"/>
            <a:ext cx="4429125" cy="785812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Орехоплодные</a:t>
            </a:r>
            <a:r>
              <a:rPr lang="ru-RU" sz="4400" b="1" dirty="0">
                <a:solidFill>
                  <a:schemeClr val="tx1"/>
                </a:solidFill>
              </a:rPr>
              <a:t>       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42938" y="1411288"/>
            <a:ext cx="8001000" cy="1517650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Они состоят из ядра (семени), заключенного в сухую деревянистую скорлупу.  Орехи отличаются высоким содержанием  жиров и белков.</a:t>
            </a:r>
          </a:p>
        </p:txBody>
      </p:sp>
      <p:pic>
        <p:nvPicPr>
          <p:cNvPr id="1843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3175344"/>
            <a:ext cx="1601356" cy="1215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5143292"/>
            <a:ext cx="1636366" cy="1034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Скругленный прямоугольник 12"/>
          <p:cNvSpPr/>
          <p:nvPr/>
        </p:nvSpPr>
        <p:spPr>
          <a:xfrm>
            <a:off x="305745" y="4516384"/>
            <a:ext cx="2132865" cy="353897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Грецкий орех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156176" y="6226185"/>
            <a:ext cx="1874341" cy="402715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Кедровые 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571500" y="3143250"/>
            <a:ext cx="85725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411" y="3175344"/>
            <a:ext cx="1726190" cy="1155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Скругленный прямоугольник 10"/>
          <p:cNvSpPr/>
          <p:nvPr/>
        </p:nvSpPr>
        <p:spPr>
          <a:xfrm>
            <a:off x="2635420" y="4449820"/>
            <a:ext cx="1790987" cy="323114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Миндаль</a:t>
            </a: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745" y="5069067"/>
            <a:ext cx="1796444" cy="1108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Скругленный прямоугольник 14"/>
          <p:cNvSpPr/>
          <p:nvPr/>
        </p:nvSpPr>
        <p:spPr>
          <a:xfrm>
            <a:off x="493207" y="6177512"/>
            <a:ext cx="1586309" cy="500062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Арахис</a:t>
            </a:r>
          </a:p>
        </p:txBody>
      </p:sp>
      <p:pic>
        <p:nvPicPr>
          <p:cNvPr id="17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420" y="5053425"/>
            <a:ext cx="2384747" cy="1113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Скругленный прямоугольник 17"/>
          <p:cNvSpPr/>
          <p:nvPr/>
        </p:nvSpPr>
        <p:spPr>
          <a:xfrm>
            <a:off x="3059832" y="6147470"/>
            <a:ext cx="2086595" cy="350491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Фисташки</a:t>
            </a:r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7712" y="3211403"/>
            <a:ext cx="1450145" cy="1083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Скругленный прямоугольник 21"/>
          <p:cNvSpPr/>
          <p:nvPr/>
        </p:nvSpPr>
        <p:spPr>
          <a:xfrm>
            <a:off x="5032615" y="4431176"/>
            <a:ext cx="1337735" cy="433499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Фундук</a:t>
            </a:r>
            <a:endParaRPr lang="ru-RU" sz="2000" b="1" dirty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080" y="3276584"/>
            <a:ext cx="1285081" cy="105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Скругленный прямоугольник 23"/>
          <p:cNvSpPr/>
          <p:nvPr/>
        </p:nvSpPr>
        <p:spPr>
          <a:xfrm>
            <a:off x="6783388" y="4449820"/>
            <a:ext cx="1777304" cy="445065"/>
          </a:xfrm>
          <a:prstGeom prst="round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  <a:latin typeface="Tahoma" pitchFamily="34" charset="0"/>
                <a:cs typeface="Tahoma" pitchFamily="34" charset="0"/>
              </a:rPr>
              <a:t>Кешью</a:t>
            </a:r>
          </a:p>
        </p:txBody>
      </p:sp>
    </p:spTree>
    <p:extLst>
      <p:ext uri="{BB962C8B-B14F-4D97-AF65-F5344CB8AC3E}">
        <p14:creationId xmlns:p14="http://schemas.microsoft.com/office/powerpoint/2010/main" val="182731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ова\Desktop\Буквы\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028" y="26927"/>
            <a:ext cx="2543701" cy="2662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7" y="338857"/>
            <a:ext cx="2536824" cy="2010024"/>
          </a:xfrm>
        </p:spPr>
        <p:txBody>
          <a:bodyPr>
            <a:normAutofit/>
          </a:bodyPr>
          <a:lstStyle/>
          <a:p>
            <a:r>
              <a:rPr lang="ru-RU" sz="4800" dirty="0" smtClean="0"/>
              <a:t> </a:t>
            </a:r>
            <a:endParaRPr lang="ru-RU" sz="4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933700" y="430610"/>
            <a:ext cx="4950668" cy="972108"/>
          </a:xfrm>
        </p:spPr>
        <p:txBody>
          <a:bodyPr>
            <a:normAutofit fontScale="92500" lnSpcReduction="20000"/>
          </a:bodyPr>
          <a:lstStyle/>
          <a:p>
            <a:endParaRPr lang="ru-RU" sz="7200" i="1" dirty="0"/>
          </a:p>
          <a:p>
            <a:endParaRPr lang="ru-RU" sz="1600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3968" y="333162"/>
            <a:ext cx="5554960" cy="72008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6600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банан</a:t>
            </a:r>
            <a:endParaRPr lang="ru-RU" sz="6600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C:\Users\воиа\Desktop\banan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028" y="2689056"/>
            <a:ext cx="266700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796136" y="1202025"/>
            <a:ext cx="252028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Калорийность: </a:t>
            </a:r>
            <a:r>
              <a:rPr lang="ru-RU" dirty="0" smtClean="0"/>
              <a:t>89 </a:t>
            </a:r>
            <a:r>
              <a:rPr lang="ru-RU" dirty="0" err="1"/>
              <a:t>кКал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3968" y="1340768"/>
            <a:ext cx="3600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Огурцы они как будто, </a:t>
            </a:r>
            <a:br>
              <a:rPr lang="ru-RU" dirty="0"/>
            </a:br>
            <a:r>
              <a:rPr lang="ru-RU" dirty="0"/>
              <a:t>Только связками растут, </a:t>
            </a:r>
            <a:br>
              <a:rPr lang="ru-RU" dirty="0"/>
            </a:br>
            <a:r>
              <a:rPr lang="ru-RU" dirty="0"/>
              <a:t>И на завтрак эти фрукты </a:t>
            </a:r>
            <a:br>
              <a:rPr lang="ru-RU" dirty="0"/>
            </a:br>
            <a:r>
              <a:rPr lang="ru-RU" dirty="0"/>
              <a:t>Обезьянам подают.</a:t>
            </a:r>
            <a:br>
              <a:rPr lang="ru-RU" dirty="0"/>
            </a:br>
            <a:r>
              <a:rPr lang="ru-RU" i="1" dirty="0"/>
              <a:t>Ответ (Бананы</a:t>
            </a:r>
            <a:r>
              <a:rPr lang="ru-RU" i="1" dirty="0" smtClean="0"/>
              <a:t>).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707904" y="2862916"/>
            <a:ext cx="526234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Узнай плод по описанию: </a:t>
            </a:r>
          </a:p>
          <a:p>
            <a:pPr algn="just"/>
            <a:r>
              <a:rPr lang="ru-RU" dirty="0" smtClean="0"/>
              <a:t>плод </a:t>
            </a:r>
            <a:r>
              <a:rPr lang="ru-RU" dirty="0"/>
              <a:t>с кожистой </a:t>
            </a:r>
            <a:r>
              <a:rPr lang="ru-RU" dirty="0" smtClean="0"/>
              <a:t>оболочкой, в среднем весит 125 грамм; защитный наружный слой – кожура – с многочисленными расслоениями идет продольно между кожурой и съедобной частью. Внутренняя часть обычно желтая и сладкая.</a:t>
            </a:r>
          </a:p>
          <a:p>
            <a:endParaRPr lang="ru-RU" dirty="0" smtClean="0"/>
          </a:p>
          <a:p>
            <a:r>
              <a:rPr lang="ru-RU" sz="1400" b="1" i="1" dirty="0" smtClean="0">
                <a:solidFill>
                  <a:schemeClr val="accent2">
                    <a:lumMod val="50000"/>
                  </a:schemeClr>
                </a:solidFill>
              </a:rPr>
              <a:t>Интересные факты о банане:</a:t>
            </a:r>
          </a:p>
          <a:p>
            <a:pPr algn="just"/>
            <a:r>
              <a:rPr lang="ru-RU" sz="1400" dirty="0"/>
              <a:t>перевод с латыни слова </a:t>
            </a:r>
            <a:r>
              <a:rPr lang="ru-RU" sz="1400" dirty="0" smtClean="0"/>
              <a:t>банан означает фрукт </a:t>
            </a:r>
            <a:r>
              <a:rPr lang="ru-RU" sz="1400" dirty="0"/>
              <a:t>мудрого </a:t>
            </a:r>
            <a:r>
              <a:rPr lang="ru-RU" sz="1400" dirty="0" smtClean="0"/>
              <a:t>человека;</a:t>
            </a:r>
          </a:p>
          <a:p>
            <a:r>
              <a:rPr lang="ru-RU" sz="1400" dirty="0" smtClean="0"/>
              <a:t>Существует рекорд по поеданию бананов – 81 штука за один час, победитель поглощал бананы вместе с кожурой, чем и обеспечил себе победу.</a:t>
            </a:r>
            <a:endParaRPr lang="ru-RU" sz="1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93028" y="5070306"/>
            <a:ext cx="319885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chemeClr val="accent5">
                    <a:lumMod val="75000"/>
                  </a:schemeClr>
                </a:solidFill>
              </a:rPr>
              <a:t>А знаете ли вы, что …</a:t>
            </a:r>
          </a:p>
          <a:p>
            <a:pPr algn="just"/>
            <a:r>
              <a:rPr lang="ru-RU" sz="1400" i="1" dirty="0"/>
              <a:t>Г</a:t>
            </a:r>
            <a:r>
              <a:rPr lang="ru-RU" sz="1400" i="1" dirty="0" smtClean="0"/>
              <a:t>роздь </a:t>
            </a:r>
            <a:r>
              <a:rPr lang="ru-RU" sz="1400" i="1" dirty="0"/>
              <a:t>бананов называют «кисть», а единичный банан — «палец». Вообще современное слово «банан» на арабском означает именно «палец».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52371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99424">
            <a:off x="595829" y="1313163"/>
            <a:ext cx="2390407" cy="21576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8412" y="1121412"/>
            <a:ext cx="1944216" cy="206323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8151">
            <a:off x="5640993" y="1057401"/>
            <a:ext cx="2941449" cy="274180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910699" y="4382911"/>
            <a:ext cx="1646829" cy="2163473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6652377" y="4843604"/>
            <a:ext cx="228751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Этот фрукт способствует выводу жидкости из организма, что влечет за собой </a:t>
            </a:r>
            <a:r>
              <a:rPr lang="ru-RU" sz="1400" i="1" dirty="0" err="1" smtClean="0"/>
              <a:t>загустение</a:t>
            </a:r>
            <a:r>
              <a:rPr lang="ru-RU" sz="1400" i="1" dirty="0" smtClean="0"/>
              <a:t> крови и возможна закупорка сосудов.</a:t>
            </a:r>
            <a:endParaRPr lang="ru-RU" sz="1400" i="1" dirty="0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950" y="4076850"/>
            <a:ext cx="2057964" cy="2367192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899592" y="4006941"/>
            <a:ext cx="2062615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Бананы могут быть непривычны для желудка  и кишечника маленьких детей, поэтому стоит быть осторожным с подобным лакомством, иначе все может закончиться вздутием живота или даже отравлением.</a:t>
            </a:r>
            <a:endParaRPr lang="ru-RU" sz="1400" i="1" dirty="0"/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05353">
            <a:off x="3951528" y="4134312"/>
            <a:ext cx="2386799" cy="2379600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 rot="468231">
            <a:off x="4225844" y="4268459"/>
            <a:ext cx="210135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Известно, что этот фрукт богат калием, поэтому при чрезмерном употреблении может начаться гипервитаминоз витамина К , не забывайте об этом. Можно съедать не более 2-х бананов в день.</a:t>
            </a:r>
            <a:endParaRPr lang="ru-RU" sz="14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172056" y="3629163"/>
            <a:ext cx="20617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Опасные свойства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97722" y="332656"/>
            <a:ext cx="34027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Полезные и лечебные </a:t>
            </a:r>
            <a:r>
              <a:rPr lang="ru-RU" b="1" dirty="0" smtClean="0">
                <a:solidFill>
                  <a:srgbClr val="00B050"/>
                </a:solidFill>
              </a:rPr>
              <a:t>свойства 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20645571">
            <a:off x="723147" y="1403409"/>
            <a:ext cx="2289977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Употребление бананов</a:t>
            </a:r>
            <a:r>
              <a:rPr lang="ru-RU" sz="1400" i="1" dirty="0"/>
              <a:t> очень быстро повышает уровень сахара в крови, тем самым они придают заряд энергии для физических и умственных нагруз</a:t>
            </a:r>
            <a:r>
              <a:rPr lang="ru-RU" sz="1400" dirty="0"/>
              <a:t>ок</a:t>
            </a:r>
            <a:r>
              <a:rPr lang="ru-RU" dirty="0"/>
              <a:t>.</a:t>
            </a:r>
          </a:p>
        </p:txBody>
      </p:sp>
      <p:sp>
        <p:nvSpPr>
          <p:cNvPr id="11" name="Прямоугольник 10"/>
          <p:cNvSpPr/>
          <p:nvPr/>
        </p:nvSpPr>
        <p:spPr>
          <a:xfrm rot="787088">
            <a:off x="5878784" y="1550676"/>
            <a:ext cx="262751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 smtClean="0"/>
              <a:t>При </a:t>
            </a:r>
            <a:r>
              <a:rPr lang="ru-RU" sz="1400" i="1" dirty="0"/>
              <a:t>употреблении бананов увеличивается уровень серотонина в крови, что способствует улучшению настроения и человек начинает чувствовать себя счастливым. Это связано с расщеплением белка триптофан.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521607" y="1279012"/>
            <a:ext cx="1657825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/>
              <a:t>Витамины группы В положительно воздействуют на </a:t>
            </a:r>
            <a:r>
              <a:rPr lang="ru-RU" sz="1400" i="1" dirty="0" smtClean="0"/>
              <a:t>нервную систему, </a:t>
            </a:r>
            <a:r>
              <a:rPr lang="ru-RU" sz="1400" i="1" dirty="0"/>
              <a:t>успокаивая ее и нормализуют сон. 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705723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ова\Desktop\cherr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9" y="2044977"/>
            <a:ext cx="2763347" cy="2200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вова\Desktop\Буквы\В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0"/>
            <a:ext cx="2619331" cy="2424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33688" y="-171400"/>
            <a:ext cx="2858592" cy="1155610"/>
          </a:xfrm>
        </p:spPr>
        <p:txBody>
          <a:bodyPr>
            <a:normAutofit/>
          </a:bodyPr>
          <a:lstStyle/>
          <a:p>
            <a:pPr algn="ctr"/>
            <a:r>
              <a:rPr lang="ru-RU" sz="6000" b="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вишня</a:t>
            </a:r>
            <a:endParaRPr lang="ru-RU" sz="6000" b="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2987824" y="273050"/>
            <a:ext cx="5752253" cy="70767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72200" y="6237312"/>
            <a:ext cx="24334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Калорийность: 52 </a:t>
            </a:r>
            <a:r>
              <a:rPr lang="ru-RU" dirty="0" err="1"/>
              <a:t>кКал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81578" y="836712"/>
            <a:ext cx="411881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Была зеленой, маленькой, </a:t>
            </a:r>
            <a:endParaRPr lang="ru-RU" dirty="0" smtClean="0"/>
          </a:p>
          <a:p>
            <a:r>
              <a:rPr lang="ru-RU" dirty="0" smtClean="0"/>
              <a:t>Потом </a:t>
            </a:r>
            <a:r>
              <a:rPr lang="ru-RU" dirty="0"/>
              <a:t>я стала аленькой. </a:t>
            </a:r>
            <a:endParaRPr lang="ru-RU" dirty="0" smtClean="0"/>
          </a:p>
          <a:p>
            <a:r>
              <a:rPr lang="ru-RU" dirty="0" smtClean="0"/>
              <a:t>На </a:t>
            </a:r>
            <a:r>
              <a:rPr lang="ru-RU" dirty="0"/>
              <a:t>солнце почернела я, </a:t>
            </a:r>
            <a:endParaRPr lang="ru-RU" dirty="0" smtClean="0"/>
          </a:p>
          <a:p>
            <a:r>
              <a:rPr lang="ru-RU" dirty="0" smtClean="0"/>
              <a:t>И </a:t>
            </a:r>
            <a:r>
              <a:rPr lang="ru-RU" dirty="0"/>
              <a:t>вот теперь я спелая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Держась рукой за тросточку, </a:t>
            </a:r>
            <a:endParaRPr lang="ru-RU" dirty="0" smtClean="0"/>
          </a:p>
          <a:p>
            <a:r>
              <a:rPr lang="ru-RU" dirty="0" smtClean="0"/>
              <a:t>Тебя </a:t>
            </a:r>
            <a:r>
              <a:rPr lang="ru-RU" dirty="0"/>
              <a:t>давно я жду. </a:t>
            </a:r>
            <a:endParaRPr lang="ru-RU" dirty="0" smtClean="0"/>
          </a:p>
          <a:p>
            <a:r>
              <a:rPr lang="ru-RU" dirty="0" smtClean="0"/>
              <a:t>Ты </a:t>
            </a:r>
            <a:r>
              <a:rPr lang="ru-RU" dirty="0"/>
              <a:t>съешь меня, а косточку </a:t>
            </a:r>
            <a:endParaRPr lang="ru-RU" dirty="0" smtClean="0"/>
          </a:p>
          <a:p>
            <a:r>
              <a:rPr lang="ru-RU" dirty="0" smtClean="0"/>
              <a:t>Зарой </a:t>
            </a:r>
            <a:r>
              <a:rPr lang="ru-RU" dirty="0"/>
              <a:t>в своем саду.  </a:t>
            </a:r>
            <a:r>
              <a:rPr lang="ru-RU" i="1" dirty="0" smtClean="0"/>
              <a:t>Ответ  (Вишня ) .     </a:t>
            </a:r>
            <a:endParaRPr lang="ru-RU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851920" y="3128769"/>
            <a:ext cx="4953765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accent2"/>
                </a:solidFill>
              </a:rPr>
              <a:t>Узнай плод по описанию: </a:t>
            </a:r>
          </a:p>
          <a:p>
            <a:pPr algn="just"/>
            <a:r>
              <a:rPr lang="ru-RU" dirty="0" smtClean="0"/>
              <a:t>овальные </a:t>
            </a:r>
            <a:r>
              <a:rPr lang="ru-RU" dirty="0"/>
              <a:t>костянки, красные при созревании, сладкие (иногда с кислинкой) на вкус</a:t>
            </a:r>
            <a:r>
              <a:rPr lang="ru-RU" dirty="0" smtClean="0"/>
              <a:t>, в </a:t>
            </a:r>
            <a:r>
              <a:rPr lang="ru-RU" dirty="0"/>
              <a:t>зависимости от региона, созревают с конца июня до конца </a:t>
            </a:r>
            <a:r>
              <a:rPr lang="ru-RU" dirty="0" smtClean="0"/>
              <a:t>июля.</a:t>
            </a:r>
            <a:r>
              <a:rPr lang="ru-RU" dirty="0"/>
              <a:t> </a:t>
            </a:r>
            <a:endParaRPr lang="ru-RU" dirty="0" smtClean="0"/>
          </a:p>
          <a:p>
            <a:pPr algn="just"/>
            <a:endParaRPr lang="ru-RU" sz="1400" b="1" i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r>
              <a:rPr lang="ru-RU" sz="1400" b="1" i="1" dirty="0" smtClean="0">
                <a:solidFill>
                  <a:schemeClr val="accent5">
                    <a:lumMod val="50000"/>
                  </a:schemeClr>
                </a:solidFill>
              </a:rPr>
              <a:t>Интересный факт о вишне: </a:t>
            </a:r>
          </a:p>
          <a:p>
            <a:pPr algn="just"/>
            <a:r>
              <a:rPr lang="ru-RU" sz="1400" dirty="0" smtClean="0"/>
              <a:t>Вишневые </a:t>
            </a:r>
            <a:r>
              <a:rPr lang="ru-RU" sz="1400" dirty="0"/>
              <a:t>косточки не просто несъедобны, но еще и опасны! В них содержится вещество, которое в кишечнике превращается в синильную кислоту – а это сильный яд. Конечно, если съесть одну-две косточки случайно, количество яда будет незаметным. Но вскрывать косточки и есть ядра – нельзя!</a:t>
            </a:r>
          </a:p>
          <a:p>
            <a:pPr algn="just"/>
            <a:r>
              <a:rPr lang="ru-RU" sz="1400" b="1" i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endParaRPr lang="ru-RU" sz="1400" b="1" i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just"/>
            <a:endParaRPr lang="ru-RU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7" y="4390653"/>
            <a:ext cx="338437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>
                <a:solidFill>
                  <a:srgbClr val="00B050"/>
                </a:solidFill>
              </a:rPr>
              <a:t>А знаете ли вы, что …</a:t>
            </a:r>
          </a:p>
          <a:p>
            <a:pPr algn="just"/>
            <a:r>
              <a:rPr lang="ru-RU" sz="1400" i="1" dirty="0" smtClean="0"/>
              <a:t>В </a:t>
            </a:r>
            <a:r>
              <a:rPr lang="ru-RU" sz="1400" i="1" dirty="0"/>
              <a:t>сравнительно недавнее время в связи с красивым цветением вишни весной ее стали считать деревом невесты, а наши далекие предки считали вишню вообще магическим деревом и в старину на Руси крестьяне связывали с белокипенным цветением вишни много красивых обычаев и обрядов.</a:t>
            </a:r>
          </a:p>
        </p:txBody>
      </p:sp>
    </p:spTree>
    <p:extLst>
      <p:ext uri="{BB962C8B-B14F-4D97-AF65-F5344CB8AC3E}">
        <p14:creationId xmlns:p14="http://schemas.microsoft.com/office/powerpoint/2010/main" val="305153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6064</TotalTime>
  <Words>8343</Words>
  <Application>Microsoft Office PowerPoint</Application>
  <PresentationFormat>Экран (4:3)</PresentationFormat>
  <Paragraphs>743</Paragraphs>
  <Slides>68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68</vt:i4>
      </vt:variant>
    </vt:vector>
  </HeadingPairs>
  <TitlesOfParts>
    <vt:vector size="69" baseType="lpstr">
      <vt:lpstr>Тема Office</vt:lpstr>
      <vt:lpstr>ГБОУ ДОД ДЮЦ «ПЕТЕРГОФ»</vt:lpstr>
      <vt:lpstr>Азбука: фрукты и ягоды Руководитель и составитель: Птюшкина Галина Николаевна,                                                     Творческая работа  учащихся ГБОУ ДОД ДЮЦ «ПЕТЕРГОФ» </vt:lpstr>
      <vt:lpstr>Предисловие</vt:lpstr>
      <vt:lpstr> Мальчишки и девчонки, а также их  родители!  </vt:lpstr>
      <vt:lpstr>апельсин</vt:lpstr>
      <vt:lpstr> </vt:lpstr>
      <vt:lpstr> </vt:lpstr>
      <vt:lpstr>Презентация PowerPoint</vt:lpstr>
      <vt:lpstr>вишня</vt:lpstr>
      <vt:lpstr>Презентация PowerPoint</vt:lpstr>
      <vt:lpstr>груша</vt:lpstr>
      <vt:lpstr>Презентация PowerPoint</vt:lpstr>
      <vt:lpstr>дыня</vt:lpstr>
      <vt:lpstr>Презентация PowerPoint</vt:lpstr>
      <vt:lpstr>ежевика</vt:lpstr>
      <vt:lpstr>Презентация PowerPoint</vt:lpstr>
      <vt:lpstr>жимолость</vt:lpstr>
      <vt:lpstr>Презентация PowerPoint</vt:lpstr>
      <vt:lpstr>земляника</vt:lpstr>
      <vt:lpstr>Презентация PowerPoint</vt:lpstr>
      <vt:lpstr>инжир</vt:lpstr>
      <vt:lpstr>Презентация PowerPoint</vt:lpstr>
      <vt:lpstr>киви</vt:lpstr>
      <vt:lpstr>Презентация PowerPoint</vt:lpstr>
      <vt:lpstr>лимон</vt:lpstr>
      <vt:lpstr>Презентация PowerPoint</vt:lpstr>
      <vt:lpstr>мандарин</vt:lpstr>
      <vt:lpstr>Презентация PowerPoint</vt:lpstr>
      <vt:lpstr>нектарин</vt:lpstr>
      <vt:lpstr>Презентация PowerPoint</vt:lpstr>
      <vt:lpstr>облепиха</vt:lpstr>
      <vt:lpstr>Презентация PowerPoint</vt:lpstr>
      <vt:lpstr>персик</vt:lpstr>
      <vt:lpstr>Презентация PowerPoint</vt:lpstr>
      <vt:lpstr>рябина</vt:lpstr>
      <vt:lpstr>Презентация PowerPoint</vt:lpstr>
      <vt:lpstr>слива</vt:lpstr>
      <vt:lpstr>Презентация PowerPoint</vt:lpstr>
      <vt:lpstr>томат</vt:lpstr>
      <vt:lpstr>Презентация PowerPoint</vt:lpstr>
      <vt:lpstr>урюк</vt:lpstr>
      <vt:lpstr>Презентация PowerPoint</vt:lpstr>
      <vt:lpstr>финик</vt:lpstr>
      <vt:lpstr>Презентация PowerPoint</vt:lpstr>
      <vt:lpstr>хурма</vt:lpstr>
      <vt:lpstr>Презентация PowerPoint</vt:lpstr>
      <vt:lpstr>цитрон</vt:lpstr>
      <vt:lpstr>Презентация PowerPoint</vt:lpstr>
      <vt:lpstr>черешня</vt:lpstr>
      <vt:lpstr>Презентация PowerPoint</vt:lpstr>
      <vt:lpstr>шиповник</vt:lpstr>
      <vt:lpstr>Презентация PowerPoint</vt:lpstr>
      <vt:lpstr>эмблик</vt:lpstr>
      <vt:lpstr>Презентация PowerPoint</vt:lpstr>
      <vt:lpstr>ююба</vt:lpstr>
      <vt:lpstr>Презентация PowerPoint</vt:lpstr>
      <vt:lpstr>яблоко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ptuna@mail.ru</dc:creator>
  <cp:lastModifiedBy>вова</cp:lastModifiedBy>
  <cp:revision>468</cp:revision>
  <cp:lastPrinted>2015-04-10T06:34:32Z</cp:lastPrinted>
  <dcterms:created xsi:type="dcterms:W3CDTF">2014-08-19T12:30:24Z</dcterms:created>
  <dcterms:modified xsi:type="dcterms:W3CDTF">2019-05-19T15:33:26Z</dcterms:modified>
</cp:coreProperties>
</file>