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3" r:id="rId7"/>
    <p:sldId id="260" r:id="rId8"/>
    <p:sldId id="264" r:id="rId9"/>
    <p:sldId id="261" r:id="rId10"/>
    <p:sldId id="265"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10.04.2019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10.04.2019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10.04.2019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10.04.2019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10.04.2019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85786" y="2428868"/>
            <a:ext cx="7772400" cy="1470025"/>
          </a:xfrm>
        </p:spPr>
        <p:txBody>
          <a:bodyPr>
            <a:normAutofit fontScale="90000"/>
          </a:bodyPr>
          <a:lstStyle/>
          <a:p>
            <a:pPr algn="l"/>
            <a:r>
              <a:rPr lang="ru-RU" sz="3600" b="1" dirty="0" smtClean="0">
                <a:latin typeface="Times New Roman" pitchFamily="18" charset="0"/>
                <a:cs typeface="Times New Roman" pitchFamily="18" charset="0"/>
              </a:rPr>
              <a:t>Был день. Смотрю на небо. По небу плывут облака. Высоко  над облаками кружат ласточки.</a:t>
            </a:r>
            <a:br>
              <a:rPr lang="ru-RU" sz="3600"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 </a:t>
            </a:r>
            <a:br>
              <a:rPr lang="ru-RU" sz="3600"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Был жаркий день. Смотрю  на </a:t>
            </a:r>
            <a:r>
              <a:rPr lang="ru-RU" sz="3600" b="1" dirty="0" err="1" smtClean="0">
                <a:latin typeface="Times New Roman" pitchFamily="18" charset="0"/>
                <a:cs typeface="Times New Roman" pitchFamily="18" charset="0"/>
              </a:rPr>
              <a:t>голубое</a:t>
            </a:r>
            <a:r>
              <a:rPr lang="ru-RU" sz="3600" b="1" dirty="0" smtClean="0">
                <a:latin typeface="Times New Roman" pitchFamily="18" charset="0"/>
                <a:cs typeface="Times New Roman" pitchFamily="18" charset="0"/>
              </a:rPr>
              <a:t> небо. По небу плывут белые облака. Высоко  над облаками кружат белогрудые ласточки.</a:t>
            </a:r>
            <a:r>
              <a:rPr lang="ru-RU" dirty="0" smtClean="0"/>
              <a:t/>
            </a:r>
            <a:br>
              <a:rPr lang="ru-RU" dirty="0" smtClean="0"/>
            </a:br>
            <a:endParaRPr lang="ru-RU" dirty="0"/>
          </a:p>
        </p:txBody>
      </p:sp>
      <p:sp>
        <p:nvSpPr>
          <p:cNvPr id="3" name="Подзаголовок 2"/>
          <p:cNvSpPr>
            <a:spLocks noGrp="1"/>
          </p:cNvSpPr>
          <p:nvPr>
            <p:ph type="subTitle" idx="1"/>
          </p:nvPr>
        </p:nvSpPr>
        <p:spPr/>
        <p:txBody>
          <a:bodyPr/>
          <a:lstStyle/>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buNone/>
            </a:pPr>
            <a:r>
              <a:rPr lang="ru-RU" sz="4000" b="1" dirty="0" smtClean="0">
                <a:latin typeface="Times New Roman" pitchFamily="18" charset="0"/>
                <a:cs typeface="Times New Roman" pitchFamily="18" charset="0"/>
              </a:rPr>
              <a:t>Красная лента, золотое кольцо, высоки человек, красные шары, золотые руки, высокие </a:t>
            </a:r>
            <a:r>
              <a:rPr lang="ru-RU" sz="4000" b="1" dirty="0" smtClean="0">
                <a:latin typeface="Times New Roman" pitchFamily="18" charset="0"/>
                <a:cs typeface="Times New Roman" pitchFamily="18" charset="0"/>
              </a:rPr>
              <a:t>горы.</a:t>
            </a:r>
            <a:endParaRPr lang="ru-RU" sz="4000" b="1"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098" name="Picture 2" descr="https://arhivurokov.ru/kopilka/uploads/user_file_548478016029f/img_user_file_548478016029f_3.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b="1" dirty="0" smtClean="0">
                <a:latin typeface="Times New Roman" pitchFamily="18" charset="0"/>
                <a:cs typeface="Times New Roman" pitchFamily="18" charset="0"/>
              </a:rPr>
              <a:t>Был жаркий день. Смотрю  на </a:t>
            </a:r>
            <a:r>
              <a:rPr lang="ru-RU" b="1" dirty="0" err="1" smtClean="0">
                <a:latin typeface="Times New Roman" pitchFamily="18" charset="0"/>
                <a:cs typeface="Times New Roman" pitchFamily="18" charset="0"/>
              </a:rPr>
              <a:t>голубое</a:t>
            </a:r>
            <a:r>
              <a:rPr lang="ru-RU" b="1" dirty="0" smtClean="0">
                <a:latin typeface="Times New Roman" pitchFamily="18" charset="0"/>
                <a:cs typeface="Times New Roman" pitchFamily="18" charset="0"/>
              </a:rPr>
              <a:t> небо. По небу </a:t>
            </a:r>
            <a:r>
              <a:rPr lang="ru-RU" b="1" u="sng" dirty="0" smtClean="0">
                <a:latin typeface="Times New Roman" pitchFamily="18" charset="0"/>
                <a:cs typeface="Times New Roman" pitchFamily="18" charset="0"/>
              </a:rPr>
              <a:t>плывут</a:t>
            </a:r>
            <a:r>
              <a:rPr lang="ru-RU" b="1" dirty="0" smtClean="0">
                <a:latin typeface="Times New Roman" pitchFamily="18" charset="0"/>
                <a:cs typeface="Times New Roman" pitchFamily="18" charset="0"/>
              </a:rPr>
              <a:t> белые </a:t>
            </a:r>
            <a:r>
              <a:rPr lang="ru-RU" b="1" u="sng" dirty="0" smtClean="0">
                <a:latin typeface="Times New Roman" pitchFamily="18" charset="0"/>
                <a:cs typeface="Times New Roman" pitchFamily="18" charset="0"/>
              </a:rPr>
              <a:t>облака</a:t>
            </a:r>
            <a:r>
              <a:rPr lang="ru-RU" b="1" dirty="0" smtClean="0">
                <a:latin typeface="Times New Roman" pitchFamily="18" charset="0"/>
                <a:cs typeface="Times New Roman" pitchFamily="18" charset="0"/>
              </a:rPr>
              <a:t>. Высоко  над облаками кружат белогрудые ласточки.</a:t>
            </a:r>
            <a:endParaRPr lang="ru-RU" dirty="0"/>
          </a:p>
        </p:txBody>
      </p:sp>
      <p:cxnSp>
        <p:nvCxnSpPr>
          <p:cNvPr id="5" name="Прямая соединительная линия 4"/>
          <p:cNvCxnSpPr/>
          <p:nvPr/>
        </p:nvCxnSpPr>
        <p:spPr>
          <a:xfrm>
            <a:off x="3428992" y="2714620"/>
            <a:ext cx="135732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098" name="Picture 2" descr="https://arhivurokov.ru/kopilka/uploads/user_file_548478016029f/img_user_file_548478016029f_3.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Алгоритм </a:t>
            </a:r>
            <a:br>
              <a:rPr lang="ru-RU" dirty="0" smtClean="0"/>
            </a:br>
            <a:endParaRPr lang="ru-RU" dirty="0"/>
          </a:p>
        </p:txBody>
      </p:sp>
      <p:sp>
        <p:nvSpPr>
          <p:cNvPr id="4" name="Прямоугольник 3"/>
          <p:cNvSpPr/>
          <p:nvPr/>
        </p:nvSpPr>
        <p:spPr>
          <a:xfrm>
            <a:off x="428596" y="1643050"/>
            <a:ext cx="6971781" cy="584775"/>
          </a:xfrm>
          <a:prstGeom prst="rect">
            <a:avLst/>
          </a:prstGeom>
          <a:noFill/>
        </p:spPr>
        <p:txBody>
          <a:bodyPr wrap="none" lIns="91440" tIns="45720" rIns="91440" bIns="45720">
            <a:spAutoFit/>
          </a:bodyPr>
          <a:lstStyle/>
          <a:p>
            <a:pPr algn="ctr"/>
            <a:r>
              <a:rPr lang="ru-RU" sz="3200" b="1" cap="none" spc="0" dirty="0" smtClean="0">
                <a:ln w="10541" cmpd="sng">
                  <a:solidFill>
                    <a:schemeClr val="accent1">
                      <a:shade val="88000"/>
                      <a:satMod val="110000"/>
                    </a:schemeClr>
                  </a:solidFill>
                  <a:prstDash val="solid"/>
                </a:ln>
                <a:effectLst/>
              </a:rPr>
              <a:t>1. Определи число существительного.</a:t>
            </a:r>
            <a:endParaRPr lang="ru-RU" sz="3200" b="1" cap="none" spc="0" dirty="0">
              <a:ln w="10541" cmpd="sng">
                <a:solidFill>
                  <a:schemeClr val="accent1">
                    <a:shade val="88000"/>
                    <a:satMod val="110000"/>
                  </a:schemeClr>
                </a:solidFill>
                <a:prstDash val="solid"/>
              </a:ln>
              <a:effectLst/>
            </a:endParaRPr>
          </a:p>
        </p:txBody>
      </p:sp>
      <p:sp>
        <p:nvSpPr>
          <p:cNvPr id="5" name="Прямоугольник 4"/>
          <p:cNvSpPr/>
          <p:nvPr/>
        </p:nvSpPr>
        <p:spPr>
          <a:xfrm>
            <a:off x="357158" y="2857496"/>
            <a:ext cx="7267951" cy="1077218"/>
          </a:xfrm>
          <a:prstGeom prst="rect">
            <a:avLst/>
          </a:prstGeom>
          <a:noFill/>
        </p:spPr>
        <p:txBody>
          <a:bodyPr wrap="none" lIns="91440" tIns="45720" rIns="91440" bIns="45720">
            <a:spAutoFit/>
          </a:bodyPr>
          <a:lstStyle/>
          <a:p>
            <a:pPr algn="ctr"/>
            <a:r>
              <a:rPr lang="ru-RU" sz="3200" b="1" cap="none" spc="0" dirty="0" smtClean="0">
                <a:ln w="10541" cmpd="sng">
                  <a:solidFill>
                    <a:schemeClr val="accent1">
                      <a:shade val="88000"/>
                      <a:satMod val="110000"/>
                    </a:schemeClr>
                  </a:solidFill>
                  <a:prstDash val="solid"/>
                </a:ln>
                <a:effectLst/>
              </a:rPr>
              <a:t>2. Поставь вопрос от существительного </a:t>
            </a:r>
          </a:p>
          <a:p>
            <a:pPr algn="ctr"/>
            <a:r>
              <a:rPr lang="ru-RU" sz="3200" b="1" cap="none" spc="0" dirty="0" smtClean="0">
                <a:ln w="10541" cmpd="sng">
                  <a:solidFill>
                    <a:schemeClr val="accent1">
                      <a:shade val="88000"/>
                      <a:satMod val="110000"/>
                    </a:schemeClr>
                  </a:solidFill>
                  <a:prstDash val="solid"/>
                </a:ln>
                <a:effectLst/>
              </a:rPr>
              <a:t>к прилагательному.</a:t>
            </a:r>
            <a:endParaRPr lang="ru-RU" sz="3200" b="1" cap="none" spc="0" dirty="0">
              <a:ln w="10541" cmpd="sng">
                <a:solidFill>
                  <a:schemeClr val="accent1">
                    <a:shade val="88000"/>
                    <a:satMod val="110000"/>
                  </a:schemeClr>
                </a:solidFill>
                <a:prstDash val="solid"/>
              </a:ln>
              <a:effectLst/>
            </a:endParaRPr>
          </a:p>
        </p:txBody>
      </p:sp>
      <p:sp>
        <p:nvSpPr>
          <p:cNvPr id="6" name="Прямоугольник 5"/>
          <p:cNvSpPr/>
          <p:nvPr/>
        </p:nvSpPr>
        <p:spPr>
          <a:xfrm>
            <a:off x="357158" y="4357694"/>
            <a:ext cx="6745950" cy="584775"/>
          </a:xfrm>
          <a:prstGeom prst="rect">
            <a:avLst/>
          </a:prstGeom>
          <a:noFill/>
        </p:spPr>
        <p:txBody>
          <a:bodyPr wrap="none" lIns="91440" tIns="45720" rIns="91440" bIns="45720">
            <a:spAutoFit/>
          </a:bodyPr>
          <a:lstStyle/>
          <a:p>
            <a:pPr algn="ctr"/>
            <a:r>
              <a:rPr lang="ru-RU" sz="3200" b="1" cap="none" spc="0" dirty="0" smtClean="0">
                <a:ln w="10541" cmpd="sng">
                  <a:solidFill>
                    <a:schemeClr val="accent1">
                      <a:shade val="88000"/>
                      <a:satMod val="110000"/>
                    </a:schemeClr>
                  </a:solidFill>
                  <a:prstDash val="solid"/>
                </a:ln>
                <a:effectLst/>
              </a:rPr>
              <a:t>3. Определи число прилагательного.</a:t>
            </a:r>
            <a:endParaRPr lang="ru-RU" sz="3200" b="1" cap="none" spc="0" dirty="0">
              <a:ln w="10541" cmpd="sng">
                <a:solidFill>
                  <a:schemeClr val="accent1">
                    <a:shade val="88000"/>
                    <a:satMod val="110000"/>
                  </a:schemeClr>
                </a:solidFill>
                <a:prstDash val="solid"/>
              </a:ln>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fade">
                                      <p:cBhvr>
                                        <p:cTn id="15" dur="2000"/>
                                        <p:tgtEl>
                                          <p:spTgt spid="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wipe(down)">
                                      <p:cBhvr>
                                        <p:cTn id="2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5" grpId="0" build="allAtOnce"/>
      <p:bldP spid="6"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9460" name="Picture 4" descr="http://xn--e1aogju.xn--p1ai/upload/000/u1/1028/90c2b78a.jpg"/>
          <p:cNvPicPr>
            <a:picLocks noChangeAspect="1" noChangeArrowheads="1"/>
          </p:cNvPicPr>
          <p:nvPr/>
        </p:nvPicPr>
        <p:blipFill>
          <a:blip r:embed="rId2"/>
          <a:srcRect/>
          <a:stretch>
            <a:fillRect/>
          </a:stretch>
        </p:blipFill>
        <p:spPr bwMode="auto">
          <a:xfrm>
            <a:off x="214281" y="642918"/>
            <a:ext cx="8929719" cy="578647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Алгоритм </a:t>
            </a:r>
            <a:br>
              <a:rPr lang="ru-RU" dirty="0" smtClean="0"/>
            </a:br>
            <a:endParaRPr lang="ru-RU" dirty="0"/>
          </a:p>
        </p:txBody>
      </p:sp>
      <p:sp>
        <p:nvSpPr>
          <p:cNvPr id="4" name="Прямоугольник 3"/>
          <p:cNvSpPr/>
          <p:nvPr/>
        </p:nvSpPr>
        <p:spPr>
          <a:xfrm>
            <a:off x="428596" y="1643050"/>
            <a:ext cx="6971781" cy="584775"/>
          </a:xfrm>
          <a:prstGeom prst="rect">
            <a:avLst/>
          </a:prstGeom>
          <a:noFill/>
        </p:spPr>
        <p:txBody>
          <a:bodyPr wrap="none" lIns="91440" tIns="45720" rIns="91440" bIns="45720">
            <a:spAutoFit/>
          </a:bodyPr>
          <a:lstStyle/>
          <a:p>
            <a:pPr algn="ctr"/>
            <a:r>
              <a:rPr lang="ru-RU" sz="3200" b="1" cap="none" spc="0" dirty="0" smtClean="0">
                <a:ln w="10541" cmpd="sng">
                  <a:solidFill>
                    <a:schemeClr val="accent1">
                      <a:shade val="88000"/>
                      <a:satMod val="110000"/>
                    </a:schemeClr>
                  </a:solidFill>
                  <a:prstDash val="solid"/>
                </a:ln>
                <a:effectLst/>
              </a:rPr>
              <a:t>1. Определи число существительного.</a:t>
            </a:r>
            <a:endParaRPr lang="ru-RU" sz="3200" b="1" cap="none" spc="0" dirty="0">
              <a:ln w="10541" cmpd="sng">
                <a:solidFill>
                  <a:schemeClr val="accent1">
                    <a:shade val="88000"/>
                    <a:satMod val="110000"/>
                  </a:schemeClr>
                </a:solidFill>
                <a:prstDash val="solid"/>
              </a:ln>
              <a:effectLst/>
            </a:endParaRPr>
          </a:p>
        </p:txBody>
      </p:sp>
      <p:sp>
        <p:nvSpPr>
          <p:cNvPr id="5" name="Прямоугольник 4"/>
          <p:cNvSpPr/>
          <p:nvPr/>
        </p:nvSpPr>
        <p:spPr>
          <a:xfrm>
            <a:off x="357158" y="2857496"/>
            <a:ext cx="7267951" cy="1077218"/>
          </a:xfrm>
          <a:prstGeom prst="rect">
            <a:avLst/>
          </a:prstGeom>
          <a:noFill/>
        </p:spPr>
        <p:txBody>
          <a:bodyPr wrap="none" lIns="91440" tIns="45720" rIns="91440" bIns="45720">
            <a:spAutoFit/>
          </a:bodyPr>
          <a:lstStyle/>
          <a:p>
            <a:pPr algn="ctr"/>
            <a:r>
              <a:rPr lang="ru-RU" sz="3200" b="1" cap="none" spc="0" dirty="0" smtClean="0">
                <a:ln w="10541" cmpd="sng">
                  <a:solidFill>
                    <a:schemeClr val="accent1">
                      <a:shade val="88000"/>
                      <a:satMod val="110000"/>
                    </a:schemeClr>
                  </a:solidFill>
                  <a:prstDash val="solid"/>
                </a:ln>
                <a:effectLst/>
              </a:rPr>
              <a:t>2. Поставь вопрос от существительного </a:t>
            </a:r>
          </a:p>
          <a:p>
            <a:pPr algn="ctr"/>
            <a:r>
              <a:rPr lang="ru-RU" sz="3200" b="1" cap="none" spc="0" dirty="0" smtClean="0">
                <a:ln w="10541" cmpd="sng">
                  <a:solidFill>
                    <a:schemeClr val="accent1">
                      <a:shade val="88000"/>
                      <a:satMod val="110000"/>
                    </a:schemeClr>
                  </a:solidFill>
                  <a:prstDash val="solid"/>
                </a:ln>
                <a:effectLst/>
              </a:rPr>
              <a:t>к прилагательному.</a:t>
            </a:r>
            <a:endParaRPr lang="ru-RU" sz="3200" b="1" cap="none" spc="0" dirty="0">
              <a:ln w="10541" cmpd="sng">
                <a:solidFill>
                  <a:schemeClr val="accent1">
                    <a:shade val="88000"/>
                    <a:satMod val="110000"/>
                  </a:schemeClr>
                </a:solidFill>
                <a:prstDash val="solid"/>
              </a:ln>
              <a:effectLst/>
            </a:endParaRPr>
          </a:p>
        </p:txBody>
      </p:sp>
      <p:sp>
        <p:nvSpPr>
          <p:cNvPr id="6" name="Прямоугольник 5"/>
          <p:cNvSpPr/>
          <p:nvPr/>
        </p:nvSpPr>
        <p:spPr>
          <a:xfrm>
            <a:off x="357158" y="4357694"/>
            <a:ext cx="6745950" cy="584775"/>
          </a:xfrm>
          <a:prstGeom prst="rect">
            <a:avLst/>
          </a:prstGeom>
          <a:noFill/>
        </p:spPr>
        <p:txBody>
          <a:bodyPr wrap="none" lIns="91440" tIns="45720" rIns="91440" bIns="45720">
            <a:spAutoFit/>
          </a:bodyPr>
          <a:lstStyle/>
          <a:p>
            <a:pPr algn="ctr"/>
            <a:r>
              <a:rPr lang="ru-RU" sz="3200" b="1" cap="none" spc="0" dirty="0" smtClean="0">
                <a:ln w="10541" cmpd="sng">
                  <a:solidFill>
                    <a:schemeClr val="accent1">
                      <a:shade val="88000"/>
                      <a:satMod val="110000"/>
                    </a:schemeClr>
                  </a:solidFill>
                  <a:prstDash val="solid"/>
                </a:ln>
                <a:effectLst/>
              </a:rPr>
              <a:t>3. Определи число прилагательного.</a:t>
            </a:r>
            <a:endParaRPr lang="ru-RU" sz="3200" b="1" cap="none" spc="0" dirty="0">
              <a:ln w="10541" cmpd="sng">
                <a:solidFill>
                  <a:schemeClr val="accent1">
                    <a:shade val="88000"/>
                    <a:satMod val="110000"/>
                  </a:schemeClr>
                </a:solidFill>
                <a:prstDash val="solid"/>
              </a:ln>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fade">
                                      <p:cBhvr>
                                        <p:cTn id="15" dur="2000"/>
                                        <p:tgtEl>
                                          <p:spTgt spid="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wipe(down)">
                                      <p:cBhvr>
                                        <p:cTn id="2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5" grpId="0" build="allAtOnce"/>
      <p:bldP spid="6"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2000264"/>
          </a:xfrm>
        </p:spPr>
        <p:txBody>
          <a:bodyPr>
            <a:noAutofit/>
          </a:bodyPr>
          <a:lstStyle/>
          <a:p>
            <a:pPr algn="l"/>
            <a:r>
              <a:rPr lang="ru-RU" sz="3200" dirty="0" smtClean="0">
                <a:latin typeface="Times New Roman" pitchFamily="18" charset="0"/>
                <a:cs typeface="Times New Roman" pitchFamily="18" charset="0"/>
              </a:rPr>
              <a:t>1. Вставьте </a:t>
            </a:r>
            <a:r>
              <a:rPr lang="ru-RU" sz="3200" dirty="0" smtClean="0">
                <a:latin typeface="Times New Roman" pitchFamily="18" charset="0"/>
                <a:cs typeface="Times New Roman" pitchFamily="18" charset="0"/>
              </a:rPr>
              <a:t>пропущенное имя прилагательное </a:t>
            </a:r>
            <a:r>
              <a:rPr lang="ru-RU" sz="3200" b="1" dirty="0" smtClean="0">
                <a:latin typeface="Times New Roman" pitchFamily="18" charset="0"/>
                <a:cs typeface="Times New Roman" pitchFamily="18" charset="0"/>
              </a:rPr>
              <a:t>ГОЛУБОЙ </a:t>
            </a:r>
            <a:r>
              <a:rPr lang="ru-RU" sz="3200" dirty="0" smtClean="0">
                <a:latin typeface="Times New Roman" pitchFamily="18" charset="0"/>
                <a:cs typeface="Times New Roman" pitchFamily="18" charset="0"/>
              </a:rPr>
              <a:t>в </a:t>
            </a:r>
            <a:r>
              <a:rPr lang="ru-RU" sz="3200" dirty="0" smtClean="0">
                <a:latin typeface="Times New Roman" pitchFamily="18" charset="0"/>
                <a:cs typeface="Times New Roman" pitchFamily="18" charset="0"/>
              </a:rPr>
              <a:t>предложения.</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2. Укажите над </a:t>
            </a:r>
            <a:r>
              <a:rPr lang="ru-RU" sz="3200" dirty="0" smtClean="0">
                <a:latin typeface="Times New Roman" pitchFamily="18" charset="0"/>
                <a:cs typeface="Times New Roman" pitchFamily="18" charset="0"/>
              </a:rPr>
              <a:t>именем прилагательным </a:t>
            </a:r>
            <a:r>
              <a:rPr lang="ru-RU" sz="3200" b="1" dirty="0" smtClean="0">
                <a:latin typeface="Times New Roman" pitchFamily="18" charset="0"/>
                <a:cs typeface="Times New Roman" pitchFamily="18" charset="0"/>
              </a:rPr>
              <a:t>ГОЛУБОЙ</a:t>
            </a:r>
            <a:r>
              <a:rPr lang="ru-RU" sz="3200" dirty="0" smtClean="0">
                <a:latin typeface="Times New Roman" pitchFamily="18" charset="0"/>
                <a:cs typeface="Times New Roman" pitchFamily="18" charset="0"/>
              </a:rPr>
              <a:t>  его </a:t>
            </a:r>
            <a:r>
              <a:rPr lang="ru-RU" sz="3200" dirty="0" smtClean="0">
                <a:latin typeface="Times New Roman" pitchFamily="18" charset="0"/>
                <a:cs typeface="Times New Roman" pitchFamily="18" charset="0"/>
              </a:rPr>
              <a:t>число. </a:t>
            </a:r>
            <a:r>
              <a:rPr lang="ru-RU" sz="3200" dirty="0" smtClean="0"/>
              <a:t/>
            </a:r>
            <a:br>
              <a:rPr lang="ru-RU" sz="3200" dirty="0" smtClean="0"/>
            </a:br>
            <a:endParaRPr lang="ru-RU" sz="3200" dirty="0"/>
          </a:p>
        </p:txBody>
      </p:sp>
      <p:sp>
        <p:nvSpPr>
          <p:cNvPr id="3" name="Содержимое 2"/>
          <p:cNvSpPr>
            <a:spLocks noGrp="1"/>
          </p:cNvSpPr>
          <p:nvPr>
            <p:ph idx="1"/>
          </p:nvPr>
        </p:nvSpPr>
        <p:spPr>
          <a:xfrm>
            <a:off x="357158" y="2071678"/>
            <a:ext cx="8786842" cy="4525963"/>
          </a:xfrm>
        </p:spPr>
        <p:txBody>
          <a:bodyPr/>
          <a:lstStyle/>
          <a:p>
            <a:pPr>
              <a:buNone/>
            </a:pPr>
            <a:r>
              <a:rPr lang="ru-RU" dirty="0" smtClean="0">
                <a:latin typeface="Times New Roman" pitchFamily="18" charset="0"/>
                <a:cs typeface="Times New Roman" pitchFamily="18" charset="0"/>
              </a:rPr>
              <a:t>______ месяц март.   _______  небо, снега _______.  На снегах тени - как </a:t>
            </a:r>
            <a:r>
              <a:rPr lang="ru-RU" dirty="0" smtClean="0">
                <a:latin typeface="Times New Roman" pitchFamily="18" charset="0"/>
                <a:cs typeface="Times New Roman" pitchFamily="18" charset="0"/>
              </a:rPr>
              <a:t>синие молнии</a:t>
            </a:r>
            <a:r>
              <a:rPr lang="ru-RU" dirty="0" smtClean="0">
                <a:latin typeface="Times New Roman" pitchFamily="18" charset="0"/>
                <a:cs typeface="Times New Roman" pitchFamily="18" charset="0"/>
              </a:rPr>
              <a:t>.  ______ даль</a:t>
            </a:r>
            <a:r>
              <a:rPr lang="ru-RU" dirty="0" smtClean="0">
                <a:latin typeface="Times New Roman" pitchFamily="18" charset="0"/>
                <a:cs typeface="Times New Roman" pitchFamily="18" charset="0"/>
              </a:rPr>
              <a:t>, _______ </a:t>
            </a:r>
            <a:r>
              <a:rPr lang="ru-RU" dirty="0" smtClean="0">
                <a:latin typeface="Times New Roman" pitchFamily="18" charset="0"/>
                <a:cs typeface="Times New Roman" pitchFamily="18" charset="0"/>
              </a:rPr>
              <a:t>льды.  ______ на снегу следы. _______ перелески, _______ канавы. Первые _______ лужи и последние ________ сосульки. А на горизонте синяя полоска далёкого неба. Весь мир ______! </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9460" name="Picture 4" descr="http://xn--e1aogju.xn--p1ai/upload/000/u1/1028/90c2b78a.jpg"/>
          <p:cNvPicPr>
            <a:picLocks noChangeAspect="1" noChangeArrowheads="1"/>
          </p:cNvPicPr>
          <p:nvPr/>
        </p:nvPicPr>
        <p:blipFill>
          <a:blip r:embed="rId2"/>
          <a:srcRect/>
          <a:stretch>
            <a:fillRect/>
          </a:stretch>
        </p:blipFill>
        <p:spPr bwMode="auto">
          <a:xfrm>
            <a:off x="214281" y="642918"/>
            <a:ext cx="8929719" cy="578647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dirty="0" smtClean="0"/>
              <a:t>красн</a:t>
            </a:r>
            <a:r>
              <a:rPr lang="ru-RU" b="1" dirty="0" smtClean="0"/>
              <a:t>ая             </a:t>
            </a:r>
            <a:r>
              <a:rPr lang="ru-RU" dirty="0" smtClean="0"/>
              <a:t>руки</a:t>
            </a:r>
          </a:p>
          <a:p>
            <a:pPr>
              <a:buNone/>
            </a:pPr>
            <a:r>
              <a:rPr lang="ru-RU" dirty="0" smtClean="0"/>
              <a:t>золот</a:t>
            </a:r>
            <a:r>
              <a:rPr lang="ru-RU" b="1" dirty="0" smtClean="0"/>
              <a:t>ое              </a:t>
            </a:r>
            <a:r>
              <a:rPr lang="ru-RU" dirty="0" smtClean="0"/>
              <a:t>горы</a:t>
            </a:r>
          </a:p>
          <a:p>
            <a:pPr>
              <a:buNone/>
            </a:pPr>
            <a:r>
              <a:rPr lang="ru-RU" dirty="0" smtClean="0"/>
              <a:t>высок</a:t>
            </a:r>
            <a:r>
              <a:rPr lang="ru-RU" b="1" dirty="0" smtClean="0"/>
              <a:t>ий            </a:t>
            </a:r>
            <a:r>
              <a:rPr lang="ru-RU" dirty="0" smtClean="0"/>
              <a:t>кольцо</a:t>
            </a:r>
          </a:p>
          <a:p>
            <a:pPr>
              <a:buNone/>
            </a:pPr>
            <a:r>
              <a:rPr lang="ru-RU" dirty="0" smtClean="0"/>
              <a:t>красн</a:t>
            </a:r>
            <a:r>
              <a:rPr lang="ru-RU" b="1" dirty="0" smtClean="0"/>
              <a:t>ые            </a:t>
            </a:r>
            <a:r>
              <a:rPr lang="ru-RU" dirty="0" smtClean="0"/>
              <a:t>человек</a:t>
            </a:r>
          </a:p>
          <a:p>
            <a:pPr>
              <a:buNone/>
            </a:pPr>
            <a:r>
              <a:rPr lang="ru-RU" dirty="0" smtClean="0"/>
              <a:t>золот</a:t>
            </a:r>
            <a:r>
              <a:rPr lang="ru-RU" b="1" dirty="0" smtClean="0"/>
              <a:t>ые            </a:t>
            </a:r>
            <a:r>
              <a:rPr lang="ru-RU" dirty="0" smtClean="0"/>
              <a:t>лента</a:t>
            </a:r>
          </a:p>
          <a:p>
            <a:pPr>
              <a:buNone/>
            </a:pPr>
            <a:r>
              <a:rPr lang="ru-RU" dirty="0" smtClean="0"/>
              <a:t>высок</a:t>
            </a:r>
            <a:r>
              <a:rPr lang="ru-RU" b="1" dirty="0" smtClean="0"/>
              <a:t>ие            </a:t>
            </a:r>
            <a:r>
              <a:rPr lang="ru-RU" dirty="0" smtClean="0"/>
              <a:t>шары</a:t>
            </a: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91</Words>
  <PresentationFormat>Экран (4:3)</PresentationFormat>
  <Paragraphs>21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Был день. Смотрю на небо. По небу плывут облака. Высоко  над облаками кружат ласточки.   Был жаркий день. Смотрю  на голубое небо. По небу плывут белые облака. Высоко  над облаками кружат белогрудые ласточки. </vt:lpstr>
      <vt:lpstr>Слайд 2</vt:lpstr>
      <vt:lpstr>Слайд 3</vt:lpstr>
      <vt:lpstr>Алгоритм  </vt:lpstr>
      <vt:lpstr>Слайд 5</vt:lpstr>
      <vt:lpstr>Алгоритм  </vt:lpstr>
      <vt:lpstr>1. Вставьте пропущенное имя прилагательное ГОЛУБОЙ в предложения. 2. Укажите над именем прилагательным ГОЛУБОЙ  его число.  </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Был день. Смотрю на небо. По небу плывут облака. Высоко  над облаками кружат ласточки.   Был жаркий день. Смотрю  на голубое небо. По небу плывут белые облака. Высоко  над облаками кружат белогрудые ласточки. </dc:title>
  <dc:creator>Софка</dc:creator>
  <cp:lastModifiedBy>Админ</cp:lastModifiedBy>
  <cp:revision>2</cp:revision>
  <dcterms:created xsi:type="dcterms:W3CDTF">2019-04-10T14:55:37Z</dcterms:created>
  <dcterms:modified xsi:type="dcterms:W3CDTF">2019-04-10T15:14:52Z</dcterms:modified>
</cp:coreProperties>
</file>