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2" r:id="rId3"/>
    <p:sldId id="256" r:id="rId4"/>
    <p:sldId id="258" r:id="rId5"/>
    <p:sldId id="265" r:id="rId6"/>
    <p:sldId id="259" r:id="rId7"/>
    <p:sldId id="260" r:id="rId8"/>
    <p:sldId id="261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1734" y="-3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891C-90F8-44C7-A43B-DBEC3A1D4E1F}" type="datetimeFigureOut">
              <a:rPr lang="ru-RU" smtClean="0"/>
              <a:pPr/>
              <a:t>19.05.2019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6437E-966D-411B-AAE9-16F9CF47FF2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891C-90F8-44C7-A43B-DBEC3A1D4E1F}" type="datetimeFigureOut">
              <a:rPr lang="ru-RU" smtClean="0"/>
              <a:pPr/>
              <a:t>19.05.2019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6437E-966D-411B-AAE9-16F9CF47FF2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891C-90F8-44C7-A43B-DBEC3A1D4E1F}" type="datetimeFigureOut">
              <a:rPr lang="ru-RU" smtClean="0"/>
              <a:pPr/>
              <a:t>19.05.2019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6437E-966D-411B-AAE9-16F9CF47FF2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891C-90F8-44C7-A43B-DBEC3A1D4E1F}" type="datetimeFigureOut">
              <a:rPr lang="ru-RU" smtClean="0"/>
              <a:pPr/>
              <a:t>19.05.2019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6437E-966D-411B-AAE9-16F9CF47FF2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891C-90F8-44C7-A43B-DBEC3A1D4E1F}" type="datetimeFigureOut">
              <a:rPr lang="ru-RU" smtClean="0"/>
              <a:pPr/>
              <a:t>19.05.2019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FB6437E-966D-411B-AAE9-16F9CF47FF2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891C-90F8-44C7-A43B-DBEC3A1D4E1F}" type="datetimeFigureOut">
              <a:rPr lang="ru-RU" smtClean="0"/>
              <a:pPr/>
              <a:t>19.05.2019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6437E-966D-411B-AAE9-16F9CF47FF2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891C-90F8-44C7-A43B-DBEC3A1D4E1F}" type="datetimeFigureOut">
              <a:rPr lang="ru-RU" smtClean="0"/>
              <a:pPr/>
              <a:t>19.05.2019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6437E-966D-411B-AAE9-16F9CF47FF2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891C-90F8-44C7-A43B-DBEC3A1D4E1F}" type="datetimeFigureOut">
              <a:rPr lang="ru-RU" smtClean="0"/>
              <a:pPr/>
              <a:t>19.05.2019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6437E-966D-411B-AAE9-16F9CF47FF2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891C-90F8-44C7-A43B-DBEC3A1D4E1F}" type="datetimeFigureOut">
              <a:rPr lang="ru-RU" smtClean="0"/>
              <a:pPr/>
              <a:t>19.05.2019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6437E-966D-411B-AAE9-16F9CF47FF2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891C-90F8-44C7-A43B-DBEC3A1D4E1F}" type="datetimeFigureOut">
              <a:rPr lang="ru-RU" smtClean="0"/>
              <a:pPr/>
              <a:t>19.05.2019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6437E-966D-411B-AAE9-16F9CF47FF2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D891C-90F8-44C7-A43B-DBEC3A1D4E1F}" type="datetimeFigureOut">
              <a:rPr lang="ru-RU" smtClean="0"/>
              <a:pPr/>
              <a:t>19.05.2019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6437E-966D-411B-AAE9-16F9CF47FF2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78D891C-90F8-44C7-A43B-DBEC3A1D4E1F}" type="datetimeFigureOut">
              <a:rPr lang="ru-RU" smtClean="0"/>
              <a:pPr/>
              <a:t>19.05.2019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FB6437E-966D-411B-AAE9-16F9CF47FF2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8654520" cy="6264696"/>
          </a:xfrm>
        </p:spPr>
      </p:pic>
      <p:sp>
        <p:nvSpPr>
          <p:cNvPr id="5" name="TextBox 4"/>
          <p:cNvSpPr txBox="1"/>
          <p:nvPr/>
        </p:nvSpPr>
        <p:spPr>
          <a:xfrm flipH="1">
            <a:off x="5214942" y="5429264"/>
            <a:ext cx="39290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Class 8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Презентация к разделу 8,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авторы УМК Ю.А.Комарова и др.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256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8786874" cy="654032"/>
          </a:xfrm>
        </p:spPr>
        <p:txBody>
          <a:bodyPr>
            <a:noAutofit/>
          </a:bodyPr>
          <a:lstStyle/>
          <a:p>
            <a:r>
              <a:rPr lang="en-US" sz="3200" i="1" dirty="0" smtClean="0">
                <a:solidFill>
                  <a:srgbClr val="002060"/>
                </a:solidFill>
              </a:rPr>
              <a:t>Fill the gaps with: </a:t>
            </a:r>
            <a:r>
              <a:rPr lang="en-US" sz="3200" i="1" dirty="0" smtClean="0">
                <a:solidFill>
                  <a:srgbClr val="C00000"/>
                </a:solidFill>
              </a:rPr>
              <a:t>have to, don't have to, has to, doesn't have to.</a:t>
            </a:r>
            <a:br>
              <a:rPr lang="en-US" sz="3200" i="1" dirty="0" smtClean="0">
                <a:solidFill>
                  <a:srgbClr val="C00000"/>
                </a:solidFill>
              </a:rPr>
            </a:b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643578"/>
          </a:xfrm>
          <a:solidFill>
            <a:schemeClr val="tx2"/>
          </a:solidFill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    </a:t>
            </a:r>
            <a:r>
              <a:rPr lang="en-US" sz="3000" dirty="0" smtClean="0">
                <a:solidFill>
                  <a:schemeClr val="bg1"/>
                </a:solidFill>
              </a:rPr>
              <a:t>1. We ______   go to school every day, but _____   go to school on Sunday</a:t>
            </a:r>
            <a:r>
              <a:rPr lang="en-US" sz="3000" dirty="0" smtClean="0">
                <a:solidFill>
                  <a:schemeClr val="bg1"/>
                </a:solidFill>
              </a:rPr>
              <a:t>.</a:t>
            </a:r>
            <a:r>
              <a:rPr lang="en-US" sz="3000" dirty="0" smtClean="0">
                <a:solidFill>
                  <a:schemeClr val="bg1"/>
                </a:solidFill>
              </a:rPr>
              <a:t/>
            </a:r>
            <a:br>
              <a:rPr lang="en-US" sz="3000" dirty="0" smtClean="0">
                <a:solidFill>
                  <a:schemeClr val="bg1"/>
                </a:solidFill>
              </a:rPr>
            </a:br>
            <a:r>
              <a:rPr lang="en-US" sz="3000" dirty="0" smtClean="0">
                <a:solidFill>
                  <a:schemeClr val="bg1"/>
                </a:solidFill>
              </a:rPr>
              <a:t>2. My brother and I _______ make breakfast. Our mum makes it.</a:t>
            </a:r>
            <a:br>
              <a:rPr lang="en-US" sz="3000" dirty="0" smtClean="0">
                <a:solidFill>
                  <a:schemeClr val="bg1"/>
                </a:solidFill>
              </a:rPr>
            </a:br>
            <a:r>
              <a:rPr lang="en-US" sz="3000" dirty="0" smtClean="0">
                <a:solidFill>
                  <a:schemeClr val="bg1"/>
                </a:solidFill>
              </a:rPr>
              <a:t>3. Mum _______ go shopping. Dad goes shopping twice a week.</a:t>
            </a:r>
            <a:br>
              <a:rPr lang="en-US" sz="3000" dirty="0" smtClean="0">
                <a:solidFill>
                  <a:schemeClr val="bg1"/>
                </a:solidFill>
              </a:rPr>
            </a:br>
            <a:r>
              <a:rPr lang="en-US" sz="3000" dirty="0" smtClean="0">
                <a:solidFill>
                  <a:schemeClr val="bg1"/>
                </a:solidFill>
              </a:rPr>
              <a:t>4. Dad _____ wash our car at the weekends.</a:t>
            </a:r>
            <a:br>
              <a:rPr lang="en-US" sz="3000" dirty="0" smtClean="0">
                <a:solidFill>
                  <a:schemeClr val="bg1"/>
                </a:solidFill>
              </a:rPr>
            </a:br>
            <a:r>
              <a:rPr lang="en-US" sz="3000" dirty="0" smtClean="0">
                <a:solidFill>
                  <a:schemeClr val="bg1"/>
                </a:solidFill>
              </a:rPr>
              <a:t>5. Mom ______  drive to work. She walks.</a:t>
            </a:r>
            <a:br>
              <a:rPr lang="en-US" sz="3000" dirty="0" smtClean="0">
                <a:solidFill>
                  <a:schemeClr val="bg1"/>
                </a:solidFill>
              </a:rPr>
            </a:br>
            <a:r>
              <a:rPr lang="en-US" sz="3000" dirty="0" smtClean="0">
                <a:solidFill>
                  <a:schemeClr val="bg1"/>
                </a:solidFill>
              </a:rPr>
              <a:t>6. We _______   wear a school uniform, it's dark blue.</a:t>
            </a:r>
            <a:br>
              <a:rPr lang="en-US" sz="3000" dirty="0" smtClean="0">
                <a:solidFill>
                  <a:schemeClr val="bg1"/>
                </a:solidFill>
              </a:rPr>
            </a:br>
            <a:r>
              <a:rPr lang="en-US" sz="3000" dirty="0" smtClean="0">
                <a:solidFill>
                  <a:schemeClr val="bg1"/>
                </a:solidFill>
              </a:rPr>
              <a:t>7. I _______ get up early on weekdays, but I _____  get up early on Sunday.</a:t>
            </a:r>
            <a:br>
              <a:rPr lang="en-US" sz="3000" dirty="0" smtClean="0">
                <a:solidFill>
                  <a:schemeClr val="bg1"/>
                </a:solidFill>
              </a:rPr>
            </a:br>
            <a:r>
              <a:rPr lang="en-US" sz="3000" dirty="0" smtClean="0">
                <a:solidFill>
                  <a:schemeClr val="bg1"/>
                </a:solidFill>
              </a:rPr>
              <a:t>8. I ________ do my homework every day.</a:t>
            </a:r>
            <a:endParaRPr lang="ru-RU" sz="3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Vocabulary: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5786478"/>
          </a:xfrm>
          <a:solidFill>
            <a:schemeClr val="tx2">
              <a:lumMod val="90000"/>
            </a:schemeClr>
          </a:solidFill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1. round of duties –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круг обязанностей</a:t>
            </a:r>
            <a:endParaRPr lang="en-US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2.to share household chores –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делить домашние обязанности</a:t>
            </a:r>
            <a:endParaRPr lang="en-US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3.responsibility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en-US" b="1" dirty="0" smtClean="0">
                <a:solidFill>
                  <a:srgbClr val="002060"/>
                </a:solidFill>
              </a:rPr>
              <a:t>-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обязанность, ответственность</a:t>
            </a:r>
            <a:endParaRPr lang="en-US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4.to dust</a:t>
            </a:r>
            <a:r>
              <a:rPr lang="ru-RU" b="1" dirty="0" smtClean="0">
                <a:solidFill>
                  <a:srgbClr val="002060"/>
                </a:solidFill>
              </a:rPr>
              <a:t> -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вытирать пыль</a:t>
            </a:r>
            <a:endParaRPr lang="en-US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5.to sweep the floor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en-US" b="1" dirty="0" smtClean="0">
                <a:solidFill>
                  <a:srgbClr val="002060"/>
                </a:solidFill>
              </a:rPr>
              <a:t>-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подметать пол</a:t>
            </a:r>
            <a:endParaRPr lang="en-US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6.to do the laundry –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стирать бельё</a:t>
            </a:r>
            <a:endParaRPr lang="en-US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7.to upload/empty a dishwasher</a:t>
            </a:r>
          </a:p>
          <a:p>
            <a:r>
              <a:rPr lang="en-US" b="1" dirty="0" smtClean="0">
                <a:solidFill>
                  <a:srgbClr val="002060"/>
                </a:solidFill>
              </a:rPr>
              <a:t>8.to clear the table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en-US" b="1" dirty="0" smtClean="0">
                <a:solidFill>
                  <a:srgbClr val="002060"/>
                </a:solidFill>
              </a:rPr>
              <a:t>-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убирать со стола</a:t>
            </a:r>
            <a:endParaRPr lang="en-US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9.to do spring and fall cleaning 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en-US" b="1" dirty="0" smtClean="0">
                <a:solidFill>
                  <a:srgbClr val="002060"/>
                </a:solidFill>
              </a:rPr>
              <a:t>–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делать генеральную уборку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95536" y="188640"/>
            <a:ext cx="8229600" cy="648072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C00000"/>
                </a:solidFill>
              </a:rPr>
              <a:t>What are they doing now?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1101411"/>
            <a:ext cx="2162612" cy="2139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24744"/>
            <a:ext cx="2736304" cy="2120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1101411"/>
            <a:ext cx="2239382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221088"/>
            <a:ext cx="2913799" cy="209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9268" y="4136046"/>
            <a:ext cx="2336055" cy="2175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6837" y="4152155"/>
            <a:ext cx="2857500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214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What are they doing now?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100" y="1169907"/>
            <a:ext cx="2247788" cy="235426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8936" y="1196752"/>
            <a:ext cx="3225552" cy="215036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005064"/>
            <a:ext cx="3835434" cy="255695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4447" y="3755223"/>
            <a:ext cx="4010041" cy="286537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47"/>
          <a:stretch/>
        </p:blipFill>
        <p:spPr>
          <a:xfrm>
            <a:off x="2627784" y="1242399"/>
            <a:ext cx="2769065" cy="2104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79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55" y="188640"/>
            <a:ext cx="8856984" cy="720080"/>
          </a:xfrm>
          <a:solidFill>
            <a:schemeClr val="tx2"/>
          </a:solidFill>
        </p:spPr>
        <p:txBody>
          <a:bodyPr>
            <a:normAutofit/>
          </a:bodyPr>
          <a:lstStyle/>
          <a:p>
            <a:r>
              <a:rPr lang="en-US" sz="3400" dirty="0" smtClean="0">
                <a:solidFill>
                  <a:srgbClr val="FF0000"/>
                </a:solidFill>
              </a:rPr>
              <a:t>Complete the table with “make”, “do”</a:t>
            </a:r>
            <a:endParaRPr lang="ru-RU" sz="3400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6979277"/>
              </p:ext>
            </p:extLst>
          </p:nvPr>
        </p:nvGraphicFramePr>
        <p:xfrm>
          <a:off x="323528" y="1052737"/>
          <a:ext cx="8445624" cy="278545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222812"/>
                <a:gridCol w="4222812"/>
              </a:tblGrid>
              <a:tr h="736236"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make</a:t>
                      </a:r>
                      <a:endParaRPr lang="ru-RU" sz="44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 smtClean="0"/>
                        <a:t>do</a:t>
                      </a:r>
                      <a:endParaRPr lang="ru-RU" sz="44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5339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5339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  <a:tr h="35339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518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51520" y="4182308"/>
            <a:ext cx="8568952" cy="230832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2">
                    <a:lumMod val="10000"/>
                  </a:schemeClr>
                </a:solidFill>
              </a:rPr>
              <a:t>t</a:t>
            </a:r>
            <a:r>
              <a:rPr lang="en-US" sz="3600" b="1" dirty="0" smtClean="0">
                <a:solidFill>
                  <a:schemeClr val="bg2">
                    <a:lumMod val="10000"/>
                  </a:schemeClr>
                </a:solidFill>
              </a:rPr>
              <a:t>he ironing, the bed, spring and fall cleaning, the shopping, the washing up,  dinner, the vacuuming, a cake,</a:t>
            </a:r>
          </a:p>
          <a:p>
            <a:r>
              <a:rPr lang="en-US" sz="3600" b="1" dirty="0">
                <a:solidFill>
                  <a:schemeClr val="bg2">
                    <a:lumMod val="10000"/>
                  </a:schemeClr>
                </a:solidFill>
              </a:rPr>
              <a:t>t</a:t>
            </a:r>
            <a:r>
              <a:rPr lang="en-US" sz="3600" b="1" dirty="0" smtClean="0">
                <a:solidFill>
                  <a:schemeClr val="bg2">
                    <a:lumMod val="10000"/>
                  </a:schemeClr>
                </a:solidFill>
              </a:rPr>
              <a:t>he laundry,  breakfast, homework</a:t>
            </a:r>
            <a:endParaRPr lang="ru-RU" sz="3600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8513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964488" cy="850106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2060"/>
                </a:solidFill>
              </a:rPr>
              <a:t>Now translate the sentences from Russian into English: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556792"/>
            <a:ext cx="8712968" cy="5112568"/>
          </a:xfrm>
          <a:solidFill>
            <a:schemeClr val="tx2"/>
          </a:solidFill>
        </p:spPr>
        <p:txBody>
          <a:bodyPr>
            <a:noAutofit/>
          </a:bodyPr>
          <a:lstStyle/>
          <a:p>
            <a:pPr marL="137160" indent="0">
              <a:buNone/>
            </a:pPr>
            <a:r>
              <a:rPr lang="en-US" b="1" dirty="0" smtClean="0">
                <a:solidFill>
                  <a:schemeClr val="bg1"/>
                </a:solidFill>
              </a:rPr>
              <a:t>1. </a:t>
            </a:r>
            <a:r>
              <a:rPr lang="ru-RU" b="1" dirty="0" smtClean="0">
                <a:solidFill>
                  <a:schemeClr val="bg1"/>
                </a:solidFill>
              </a:rPr>
              <a:t>Каждое утро я заправляю кровать.</a:t>
            </a:r>
            <a:endParaRPr lang="ru-RU" b="1" dirty="0">
              <a:solidFill>
                <a:schemeClr val="bg1"/>
              </a:solidFill>
            </a:endParaRPr>
          </a:p>
          <a:p>
            <a:pPr marL="137160" indent="0">
              <a:buNone/>
            </a:pPr>
            <a:r>
              <a:rPr lang="ru-RU" b="1" dirty="0" smtClean="0">
                <a:solidFill>
                  <a:schemeClr val="bg1"/>
                </a:solidFill>
              </a:rPr>
              <a:t>2. Мой </a:t>
            </a:r>
            <a:r>
              <a:rPr lang="ru-RU" b="1" dirty="0">
                <a:solidFill>
                  <a:schemeClr val="bg1"/>
                </a:solidFill>
              </a:rPr>
              <a:t>брат выбрасывает мусор </a:t>
            </a:r>
            <a:r>
              <a:rPr lang="ru-RU" b="1" dirty="0" smtClean="0">
                <a:solidFill>
                  <a:schemeClr val="bg1"/>
                </a:solidFill>
              </a:rPr>
              <a:t>вечером.</a:t>
            </a:r>
            <a:endParaRPr lang="ru-RU" b="1" dirty="0">
              <a:solidFill>
                <a:schemeClr val="bg1"/>
              </a:solidFill>
            </a:endParaRPr>
          </a:p>
          <a:p>
            <a:pPr marL="137160" indent="0">
              <a:buNone/>
            </a:pPr>
            <a:r>
              <a:rPr lang="ru-RU" b="1" dirty="0" smtClean="0">
                <a:solidFill>
                  <a:schemeClr val="bg1"/>
                </a:solidFill>
              </a:rPr>
              <a:t>3. Я </a:t>
            </a:r>
            <a:r>
              <a:rPr lang="ru-RU" b="1" dirty="0">
                <a:solidFill>
                  <a:schemeClr val="bg1"/>
                </a:solidFill>
              </a:rPr>
              <a:t>не люблю </a:t>
            </a:r>
            <a:r>
              <a:rPr lang="ru-RU" b="1" dirty="0" smtClean="0">
                <a:solidFill>
                  <a:schemeClr val="bg1"/>
                </a:solidFill>
              </a:rPr>
              <a:t>гладить бельё.</a:t>
            </a:r>
          </a:p>
          <a:p>
            <a:pPr marL="137160" indent="0">
              <a:buNone/>
            </a:pPr>
            <a:r>
              <a:rPr lang="ru-RU" b="1" dirty="0" smtClean="0">
                <a:solidFill>
                  <a:schemeClr val="bg1"/>
                </a:solidFill>
              </a:rPr>
              <a:t>4. Мама </a:t>
            </a:r>
            <a:r>
              <a:rPr lang="ru-RU" b="1" dirty="0">
                <a:solidFill>
                  <a:schemeClr val="bg1"/>
                </a:solidFill>
              </a:rPr>
              <a:t>обычно готовит ужин, а я помогаю ей мыть посуду.</a:t>
            </a:r>
          </a:p>
          <a:p>
            <a:pPr marL="137160" indent="0">
              <a:buNone/>
            </a:pPr>
            <a:r>
              <a:rPr lang="ru-RU" b="1" dirty="0" smtClean="0">
                <a:solidFill>
                  <a:schemeClr val="bg1"/>
                </a:solidFill>
              </a:rPr>
              <a:t>5. Ты должен убирать </a:t>
            </a:r>
            <a:r>
              <a:rPr lang="ru-RU" b="1" dirty="0">
                <a:solidFill>
                  <a:schemeClr val="bg1"/>
                </a:solidFill>
              </a:rPr>
              <a:t>свою комнату каждый день.</a:t>
            </a:r>
          </a:p>
          <a:p>
            <a:pPr marL="137160" indent="0">
              <a:buNone/>
            </a:pPr>
            <a:r>
              <a:rPr lang="ru-RU" b="1" dirty="0" smtClean="0">
                <a:solidFill>
                  <a:schemeClr val="bg1"/>
                </a:solidFill>
              </a:rPr>
              <a:t>6. Давай </a:t>
            </a:r>
            <a:r>
              <a:rPr lang="ru-RU" b="1" dirty="0">
                <a:solidFill>
                  <a:schemeClr val="bg1"/>
                </a:solidFill>
              </a:rPr>
              <a:t>сходим за покупками.</a:t>
            </a:r>
          </a:p>
          <a:p>
            <a:pPr marL="137160" indent="0">
              <a:buNone/>
            </a:pPr>
            <a:r>
              <a:rPr lang="ru-RU" b="1" dirty="0" smtClean="0">
                <a:solidFill>
                  <a:schemeClr val="bg1"/>
                </a:solidFill>
              </a:rPr>
              <a:t>7. Легче </a:t>
            </a:r>
            <a:r>
              <a:rPr lang="ru-RU" b="1" dirty="0">
                <a:solidFill>
                  <a:schemeClr val="bg1"/>
                </a:solidFill>
              </a:rPr>
              <a:t>пропылесосить, чем мыть полы</a:t>
            </a:r>
            <a:r>
              <a:rPr lang="ru-RU" b="1" dirty="0" smtClean="0">
                <a:solidFill>
                  <a:schemeClr val="bg1"/>
                </a:solidFill>
              </a:rPr>
              <a:t>.</a:t>
            </a:r>
          </a:p>
          <a:p>
            <a:pPr marL="137160" indent="0">
              <a:buNone/>
            </a:pPr>
            <a:r>
              <a:rPr lang="ru-RU" b="1" dirty="0" smtClean="0">
                <a:solidFill>
                  <a:schemeClr val="bg1"/>
                </a:solidFill>
              </a:rPr>
              <a:t>8. Если ты загрузишь посудомоечную машину, я помогу тебе сделать домашнее задание.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22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C00000"/>
                </a:solidFill>
              </a:rPr>
              <a:t>‘’ Negotiate with your parents</a:t>
            </a:r>
            <a:r>
              <a:rPr lang="en-US" dirty="0" smtClean="0">
                <a:solidFill>
                  <a:srgbClr val="C00000"/>
                </a:solidFill>
              </a:rPr>
              <a:t>’’</a:t>
            </a:r>
            <a:r>
              <a:rPr lang="ru-RU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507288" cy="5688632"/>
          </a:xfrm>
          <a:solidFill>
            <a:schemeClr val="bg2"/>
          </a:solidFill>
        </p:spPr>
        <p:txBody>
          <a:bodyPr>
            <a:normAutofit lnSpcReduction="10000"/>
          </a:bodyPr>
          <a:lstStyle/>
          <a:p>
            <a:pPr marL="137160" indent="0">
              <a:buNone/>
            </a:pPr>
            <a:r>
              <a:rPr lang="en-US" sz="3000" u="sng" dirty="0" smtClean="0">
                <a:solidFill>
                  <a:schemeClr val="bg1"/>
                </a:solidFill>
              </a:rPr>
              <a:t>New words and phrases:</a:t>
            </a:r>
          </a:p>
          <a:p>
            <a:pPr marL="137160" indent="0">
              <a:buNone/>
            </a:pPr>
            <a:r>
              <a:rPr lang="en-US" sz="3000" dirty="0" smtClean="0">
                <a:solidFill>
                  <a:schemeClr val="bg1"/>
                </a:solidFill>
              </a:rPr>
              <a:t>To argue –</a:t>
            </a:r>
            <a:r>
              <a:rPr lang="ru-RU" sz="3000" dirty="0" smtClean="0">
                <a:solidFill>
                  <a:schemeClr val="bg1"/>
                </a:solidFill>
              </a:rPr>
              <a:t> спорить</a:t>
            </a:r>
            <a:endParaRPr lang="en-US" sz="3000" dirty="0" smtClean="0">
              <a:solidFill>
                <a:schemeClr val="bg1"/>
              </a:solidFill>
            </a:endParaRPr>
          </a:p>
          <a:p>
            <a:pPr marL="137160" indent="0">
              <a:buNone/>
            </a:pPr>
            <a:r>
              <a:rPr lang="en-US" sz="3000" dirty="0" smtClean="0">
                <a:solidFill>
                  <a:schemeClr val="bg1"/>
                </a:solidFill>
              </a:rPr>
              <a:t>An argument</a:t>
            </a:r>
            <a:r>
              <a:rPr lang="ru-RU" sz="3000" dirty="0" smtClean="0">
                <a:solidFill>
                  <a:schemeClr val="bg1"/>
                </a:solidFill>
              </a:rPr>
              <a:t> </a:t>
            </a:r>
            <a:r>
              <a:rPr lang="en-US" sz="3000" dirty="0" smtClean="0">
                <a:solidFill>
                  <a:schemeClr val="bg1"/>
                </a:solidFill>
              </a:rPr>
              <a:t>-</a:t>
            </a:r>
            <a:r>
              <a:rPr lang="ru-RU" sz="3000" dirty="0" smtClean="0">
                <a:solidFill>
                  <a:schemeClr val="bg1"/>
                </a:solidFill>
              </a:rPr>
              <a:t> спор, ссора</a:t>
            </a:r>
            <a:endParaRPr lang="en-US" sz="3000" dirty="0" smtClean="0">
              <a:solidFill>
                <a:schemeClr val="bg1"/>
              </a:solidFill>
            </a:endParaRPr>
          </a:p>
          <a:p>
            <a:pPr marL="137160" indent="0">
              <a:buNone/>
            </a:pPr>
            <a:r>
              <a:rPr lang="en-US" sz="3000" dirty="0" smtClean="0">
                <a:solidFill>
                  <a:schemeClr val="bg1"/>
                </a:solidFill>
              </a:rPr>
              <a:t>To be in- </a:t>
            </a:r>
            <a:r>
              <a:rPr lang="ru-RU" sz="3000" dirty="0" smtClean="0">
                <a:solidFill>
                  <a:schemeClr val="bg1"/>
                </a:solidFill>
              </a:rPr>
              <a:t>быть дома</a:t>
            </a:r>
            <a:endParaRPr lang="en-US" sz="3000" dirty="0" smtClean="0">
              <a:solidFill>
                <a:schemeClr val="bg1"/>
              </a:solidFill>
            </a:endParaRPr>
          </a:p>
          <a:p>
            <a:pPr marL="137160" indent="0">
              <a:buNone/>
            </a:pPr>
            <a:r>
              <a:rPr lang="en-US" sz="3000" dirty="0" smtClean="0">
                <a:solidFill>
                  <a:schemeClr val="bg1"/>
                </a:solidFill>
              </a:rPr>
              <a:t>To stay out late</a:t>
            </a:r>
            <a:r>
              <a:rPr lang="ru-RU" sz="3000" dirty="0" smtClean="0">
                <a:solidFill>
                  <a:schemeClr val="bg1"/>
                </a:solidFill>
              </a:rPr>
              <a:t> </a:t>
            </a:r>
            <a:r>
              <a:rPr lang="en-US" sz="3000" dirty="0" smtClean="0">
                <a:solidFill>
                  <a:schemeClr val="bg1"/>
                </a:solidFill>
              </a:rPr>
              <a:t>-</a:t>
            </a:r>
            <a:r>
              <a:rPr lang="ru-RU" sz="3000" dirty="0" smtClean="0">
                <a:solidFill>
                  <a:schemeClr val="bg1"/>
                </a:solidFill>
              </a:rPr>
              <a:t> не возвращаться домой</a:t>
            </a:r>
            <a:r>
              <a:rPr lang="en-US" sz="3000" dirty="0" smtClean="0">
                <a:solidFill>
                  <a:schemeClr val="bg1"/>
                </a:solidFill>
              </a:rPr>
              <a:t> </a:t>
            </a:r>
            <a:r>
              <a:rPr lang="ru-RU" sz="3000" dirty="0" smtClean="0">
                <a:solidFill>
                  <a:schemeClr val="bg1"/>
                </a:solidFill>
              </a:rPr>
              <a:t>поздно</a:t>
            </a:r>
            <a:endParaRPr lang="en-US" sz="3000" dirty="0" smtClean="0">
              <a:solidFill>
                <a:schemeClr val="bg1"/>
              </a:solidFill>
            </a:endParaRPr>
          </a:p>
          <a:p>
            <a:pPr marL="137160" indent="0">
              <a:buNone/>
            </a:pPr>
            <a:r>
              <a:rPr lang="en-US" sz="3000" dirty="0" smtClean="0">
                <a:solidFill>
                  <a:schemeClr val="bg1"/>
                </a:solidFill>
              </a:rPr>
              <a:t>No way</a:t>
            </a:r>
            <a:r>
              <a:rPr lang="ru-RU" sz="3000" dirty="0" smtClean="0">
                <a:solidFill>
                  <a:schemeClr val="bg1"/>
                </a:solidFill>
              </a:rPr>
              <a:t>- ни в коем случае</a:t>
            </a:r>
            <a:endParaRPr lang="en-US" sz="3000" dirty="0" smtClean="0">
              <a:solidFill>
                <a:schemeClr val="bg1"/>
              </a:solidFill>
            </a:endParaRPr>
          </a:p>
          <a:p>
            <a:pPr marL="137160" indent="0">
              <a:buNone/>
            </a:pPr>
            <a:r>
              <a:rPr lang="en-US" sz="3000" dirty="0" smtClean="0">
                <a:solidFill>
                  <a:schemeClr val="bg1"/>
                </a:solidFill>
              </a:rPr>
              <a:t>Fair-</a:t>
            </a:r>
            <a:r>
              <a:rPr lang="ru-RU" sz="3000" dirty="0" smtClean="0">
                <a:solidFill>
                  <a:schemeClr val="bg1"/>
                </a:solidFill>
              </a:rPr>
              <a:t> справедливый </a:t>
            </a:r>
            <a:endParaRPr lang="en-US" sz="3000" dirty="0" smtClean="0">
              <a:solidFill>
                <a:schemeClr val="bg1"/>
              </a:solidFill>
            </a:endParaRPr>
          </a:p>
          <a:p>
            <a:pPr marL="137160" indent="0">
              <a:buNone/>
            </a:pPr>
            <a:r>
              <a:rPr lang="en-US" sz="3000" dirty="0" smtClean="0">
                <a:solidFill>
                  <a:schemeClr val="bg1"/>
                </a:solidFill>
              </a:rPr>
              <a:t>To get your own way</a:t>
            </a:r>
            <a:r>
              <a:rPr lang="ru-RU" sz="3000" dirty="0" smtClean="0">
                <a:solidFill>
                  <a:schemeClr val="bg1"/>
                </a:solidFill>
              </a:rPr>
              <a:t>- поступать по своему</a:t>
            </a:r>
            <a:endParaRPr lang="en-US" sz="3000" dirty="0" smtClean="0">
              <a:solidFill>
                <a:schemeClr val="bg1"/>
              </a:solidFill>
            </a:endParaRPr>
          </a:p>
          <a:p>
            <a:pPr marL="137160" indent="0">
              <a:buNone/>
            </a:pPr>
            <a:r>
              <a:rPr lang="en-US" sz="3000" dirty="0" smtClean="0">
                <a:solidFill>
                  <a:schemeClr val="bg1"/>
                </a:solidFill>
              </a:rPr>
              <a:t>To promise</a:t>
            </a:r>
            <a:r>
              <a:rPr lang="ru-RU" sz="3000" dirty="0" smtClean="0">
                <a:solidFill>
                  <a:schemeClr val="bg1"/>
                </a:solidFill>
              </a:rPr>
              <a:t> </a:t>
            </a:r>
            <a:r>
              <a:rPr lang="en-US" sz="3000" dirty="0" smtClean="0">
                <a:solidFill>
                  <a:schemeClr val="bg1"/>
                </a:solidFill>
              </a:rPr>
              <a:t>to …</a:t>
            </a:r>
            <a:r>
              <a:rPr lang="ru-RU" sz="3000" dirty="0" smtClean="0">
                <a:solidFill>
                  <a:schemeClr val="bg1"/>
                </a:solidFill>
              </a:rPr>
              <a:t>- обещать</a:t>
            </a:r>
          </a:p>
          <a:p>
            <a:pPr marL="137160" indent="0">
              <a:buNone/>
            </a:pPr>
            <a:r>
              <a:rPr lang="en-US" sz="3000" dirty="0">
                <a:solidFill>
                  <a:schemeClr val="bg1"/>
                </a:solidFill>
              </a:rPr>
              <a:t>u</a:t>
            </a:r>
            <a:r>
              <a:rPr lang="en-US" sz="3000" dirty="0" smtClean="0">
                <a:solidFill>
                  <a:schemeClr val="bg1"/>
                </a:solidFill>
              </a:rPr>
              <a:t>ntil 11</a:t>
            </a:r>
            <a:r>
              <a:rPr lang="ru-RU" sz="3000" dirty="0" smtClean="0">
                <a:solidFill>
                  <a:schemeClr val="bg1"/>
                </a:solidFill>
              </a:rPr>
              <a:t> </a:t>
            </a:r>
            <a:r>
              <a:rPr lang="en-US" sz="3000" dirty="0" smtClean="0">
                <a:solidFill>
                  <a:schemeClr val="bg1"/>
                </a:solidFill>
              </a:rPr>
              <a:t>o’clock</a:t>
            </a:r>
            <a:r>
              <a:rPr lang="ru-RU" sz="3000" dirty="0" smtClean="0">
                <a:solidFill>
                  <a:schemeClr val="bg1"/>
                </a:solidFill>
              </a:rPr>
              <a:t>…</a:t>
            </a:r>
            <a:r>
              <a:rPr lang="en-US" sz="3000" dirty="0" smtClean="0">
                <a:solidFill>
                  <a:schemeClr val="bg1"/>
                </a:solidFill>
              </a:rPr>
              <a:t>- </a:t>
            </a:r>
            <a:r>
              <a:rPr lang="ru-RU" sz="3000" dirty="0" smtClean="0">
                <a:solidFill>
                  <a:schemeClr val="bg1"/>
                </a:solidFill>
              </a:rPr>
              <a:t>до 11часов … </a:t>
            </a:r>
            <a:endParaRPr lang="en-US" sz="3000" dirty="0" smtClean="0">
              <a:solidFill>
                <a:schemeClr val="bg1"/>
              </a:solidFill>
            </a:endParaRPr>
          </a:p>
          <a:p>
            <a:pPr marL="137160" indent="0">
              <a:buNone/>
            </a:pPr>
            <a:r>
              <a:rPr lang="en-US" sz="3000" dirty="0" smtClean="0">
                <a:solidFill>
                  <a:schemeClr val="bg1"/>
                </a:solidFill>
              </a:rPr>
              <a:t>by 11 o’clock</a:t>
            </a:r>
            <a:r>
              <a:rPr lang="ru-RU" sz="3000" dirty="0" smtClean="0">
                <a:solidFill>
                  <a:schemeClr val="bg1"/>
                </a:solidFill>
              </a:rPr>
              <a:t>…</a:t>
            </a:r>
            <a:r>
              <a:rPr lang="en-US" sz="3000" dirty="0" smtClean="0">
                <a:solidFill>
                  <a:schemeClr val="bg1"/>
                </a:solidFill>
              </a:rPr>
              <a:t>- </a:t>
            </a:r>
            <a:r>
              <a:rPr lang="ru-RU" sz="3000" dirty="0" smtClean="0">
                <a:solidFill>
                  <a:schemeClr val="bg1"/>
                </a:solidFill>
              </a:rPr>
              <a:t>к 11 часам…</a:t>
            </a:r>
            <a:endParaRPr lang="ru-RU" sz="3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056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714202"/>
          </a:xfrm>
          <a:solidFill>
            <a:schemeClr val="bg2"/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Obligation: have to/ don’t have to…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Обязательство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060848"/>
            <a:ext cx="8712968" cy="4248512"/>
          </a:xfrm>
        </p:spPr>
        <p:txBody>
          <a:bodyPr/>
          <a:lstStyle/>
          <a:p>
            <a:pPr marL="137160" indent="0">
              <a:buNone/>
            </a:pPr>
            <a:r>
              <a:rPr lang="en-US" b="1" dirty="0" smtClean="0">
                <a:solidFill>
                  <a:schemeClr val="bg1"/>
                </a:solidFill>
              </a:rPr>
              <a:t>have to.. /has to …</a:t>
            </a:r>
            <a:r>
              <a:rPr lang="en-US" dirty="0" smtClean="0">
                <a:solidFill>
                  <a:srgbClr val="C00000"/>
                </a:solidFill>
              </a:rPr>
              <a:t>(external obligation </a:t>
            </a:r>
            <a:r>
              <a:rPr lang="ru-RU" dirty="0" smtClean="0">
                <a:solidFill>
                  <a:srgbClr val="C00000"/>
                </a:solidFill>
              </a:rPr>
              <a:t>-внешнее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endParaRPr lang="ru-RU" dirty="0" smtClean="0">
              <a:solidFill>
                <a:srgbClr val="C00000"/>
              </a:solidFill>
            </a:endParaRPr>
          </a:p>
          <a:p>
            <a:pPr marL="137160" indent="0">
              <a:buNone/>
            </a:pPr>
            <a:r>
              <a:rPr lang="en-US" dirty="0" smtClean="0">
                <a:solidFill>
                  <a:srgbClr val="C00000"/>
                </a:solidFill>
              </a:rPr>
              <a:t>e.g. I </a:t>
            </a:r>
            <a:r>
              <a:rPr lang="en-US" u="sng" dirty="0" smtClean="0">
                <a:solidFill>
                  <a:srgbClr val="C00000"/>
                </a:solidFill>
              </a:rPr>
              <a:t>have to </a:t>
            </a:r>
            <a:r>
              <a:rPr lang="en-US" dirty="0" smtClean="0">
                <a:solidFill>
                  <a:srgbClr val="C00000"/>
                </a:solidFill>
              </a:rPr>
              <a:t>go in 5 minutes.</a:t>
            </a:r>
          </a:p>
          <a:p>
            <a:pPr marL="137160" indent="0">
              <a:buNone/>
            </a:pP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smtClean="0">
                <a:solidFill>
                  <a:srgbClr val="C00000"/>
                </a:solidFill>
              </a:rPr>
              <a:t>      She </a:t>
            </a:r>
            <a:r>
              <a:rPr lang="en-US" u="sng" dirty="0" smtClean="0">
                <a:solidFill>
                  <a:srgbClr val="C00000"/>
                </a:solidFill>
              </a:rPr>
              <a:t>has to </a:t>
            </a:r>
            <a:r>
              <a:rPr lang="en-US" dirty="0" smtClean="0">
                <a:solidFill>
                  <a:srgbClr val="C00000"/>
                </a:solidFill>
              </a:rPr>
              <a:t>go to bed at 10p.m. on school nights.</a:t>
            </a:r>
          </a:p>
          <a:p>
            <a:pPr marL="137160" indent="0">
              <a:buNone/>
            </a:pPr>
            <a:r>
              <a:rPr lang="en-US" b="1" dirty="0" smtClean="0">
                <a:solidFill>
                  <a:schemeClr val="bg1"/>
                </a:solidFill>
              </a:rPr>
              <a:t>Don’t/ doesn’t have to V</a:t>
            </a:r>
            <a:endParaRPr lang="en-US" b="1" dirty="0">
              <a:solidFill>
                <a:schemeClr val="bg1"/>
              </a:solidFill>
            </a:endParaRPr>
          </a:p>
          <a:p>
            <a:pPr marL="137160" indent="0">
              <a:buNone/>
            </a:pPr>
            <a:endParaRPr lang="en-US" b="1" dirty="0" smtClean="0">
              <a:solidFill>
                <a:schemeClr val="bg1"/>
              </a:solidFill>
            </a:endParaRPr>
          </a:p>
          <a:p>
            <a:pPr marL="137160" indent="0">
              <a:buNone/>
            </a:pPr>
            <a:r>
              <a:rPr lang="en-US" b="1" dirty="0" smtClean="0">
                <a:solidFill>
                  <a:schemeClr val="bg1"/>
                </a:solidFill>
              </a:rPr>
              <a:t>Must </a:t>
            </a:r>
            <a:r>
              <a:rPr lang="en-US" dirty="0" smtClean="0">
                <a:solidFill>
                  <a:srgbClr val="C00000"/>
                </a:solidFill>
              </a:rPr>
              <a:t>(personal obligation) </a:t>
            </a:r>
          </a:p>
          <a:p>
            <a:pPr marL="137160" indent="0">
              <a:buNone/>
            </a:pPr>
            <a:r>
              <a:rPr lang="en-US" dirty="0" smtClean="0">
                <a:solidFill>
                  <a:srgbClr val="C00000"/>
                </a:solidFill>
              </a:rPr>
              <a:t>e.g. I</a:t>
            </a:r>
            <a:r>
              <a:rPr lang="en-US" u="sng" dirty="0" smtClean="0">
                <a:solidFill>
                  <a:srgbClr val="C00000"/>
                </a:solidFill>
              </a:rPr>
              <a:t> must </a:t>
            </a:r>
            <a:r>
              <a:rPr lang="en-US" dirty="0" smtClean="0">
                <a:solidFill>
                  <a:srgbClr val="C00000"/>
                </a:solidFill>
              </a:rPr>
              <a:t>try harder at school.</a:t>
            </a:r>
          </a:p>
          <a:p>
            <a:pPr marL="137160" indent="0">
              <a:buNone/>
            </a:pPr>
            <a:r>
              <a:rPr lang="en-US" b="1" dirty="0" smtClean="0">
                <a:solidFill>
                  <a:schemeClr val="bg1"/>
                </a:solidFill>
              </a:rPr>
              <a:t>Mustn’t (prohibition - </a:t>
            </a:r>
            <a:r>
              <a:rPr lang="ru-RU" b="1" dirty="0" smtClean="0">
                <a:solidFill>
                  <a:schemeClr val="bg1"/>
                </a:solidFill>
              </a:rPr>
              <a:t>запрет</a:t>
            </a:r>
            <a:r>
              <a:rPr lang="en-US" b="1" dirty="0" smtClean="0">
                <a:solidFill>
                  <a:schemeClr val="bg1"/>
                </a:solidFill>
              </a:rPr>
              <a:t>)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14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868346"/>
          </a:xfrm>
          <a:solidFill>
            <a:schemeClr val="tx1"/>
          </a:solidFill>
          <a:ln>
            <a:noFill/>
          </a:ln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C00000"/>
                </a:solidFill>
              </a:rPr>
              <a:t>HAVE TO</a:t>
            </a:r>
            <a:r>
              <a:rPr lang="en-US" sz="3100" dirty="0" smtClean="0">
                <a:solidFill>
                  <a:schemeClr val="bg2">
                    <a:lumMod val="10000"/>
                  </a:schemeClr>
                </a:solidFill>
              </a:rPr>
              <a:t>…(</a:t>
            </a:r>
            <a:r>
              <a:rPr lang="ru-RU" sz="3100" dirty="0" smtClean="0">
                <a:solidFill>
                  <a:schemeClr val="bg2">
                    <a:lumMod val="10000"/>
                  </a:schemeClr>
                </a:solidFill>
              </a:rPr>
              <a:t>должен, вынужден, приходиться..</a:t>
            </a:r>
            <a:r>
              <a:rPr lang="en-US" sz="3100" dirty="0" smtClean="0">
                <a:solidFill>
                  <a:schemeClr val="bg2">
                    <a:lumMod val="10000"/>
                  </a:schemeClr>
                </a:solidFill>
              </a:rPr>
              <a:t>)</a:t>
            </a:r>
            <a:endParaRPr lang="ru-RU" sz="31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400600"/>
          </a:xfrm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+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   </a:t>
            </a: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I, we, you, they -   </a:t>
            </a:r>
            <a:r>
              <a:rPr lang="en-US" sz="3200" b="1" dirty="0" smtClean="0">
                <a:solidFill>
                  <a:srgbClr val="C00000"/>
                </a:solidFill>
              </a:rPr>
              <a:t>have to 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go home</a:t>
            </a:r>
          </a:p>
          <a:p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      he, she, it -  </a:t>
            </a:r>
            <a:r>
              <a:rPr lang="en-US" sz="3200" b="1" dirty="0" smtClean="0">
                <a:solidFill>
                  <a:srgbClr val="C00000"/>
                </a:solidFill>
              </a:rPr>
              <a:t>has to 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go home</a:t>
            </a:r>
          </a:p>
          <a:p>
            <a:endParaRPr lang="en-US" sz="32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 -    I, we, you, they – </a:t>
            </a:r>
            <a:r>
              <a:rPr lang="en-US" sz="3200" b="1" dirty="0" smtClean="0">
                <a:solidFill>
                  <a:srgbClr val="C00000"/>
                </a:solidFill>
              </a:rPr>
              <a:t>don’t have to 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go home</a:t>
            </a:r>
          </a:p>
          <a:p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      he, she, it -  </a:t>
            </a:r>
            <a:r>
              <a:rPr lang="en-US" sz="3200" b="1" dirty="0" smtClean="0">
                <a:solidFill>
                  <a:srgbClr val="C00000"/>
                </a:solidFill>
              </a:rPr>
              <a:t>doesn’t have to 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go home </a:t>
            </a:r>
          </a:p>
          <a:p>
            <a:endParaRPr lang="en-US" sz="32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?    </a:t>
            </a:r>
            <a:r>
              <a:rPr lang="en-US" sz="3200" b="1" dirty="0" smtClean="0">
                <a:solidFill>
                  <a:srgbClr val="C00000"/>
                </a:solidFill>
              </a:rPr>
              <a:t>Do 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I, we, you, they </a:t>
            </a:r>
            <a:r>
              <a:rPr lang="en-US" sz="3200" b="1" dirty="0" smtClean="0">
                <a:solidFill>
                  <a:srgbClr val="C00000"/>
                </a:solidFill>
              </a:rPr>
              <a:t>have to 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go home?</a:t>
            </a:r>
          </a:p>
          <a:p>
            <a:r>
              <a:rPr lang="en-US" sz="3200" b="1" dirty="0" smtClean="0">
                <a:solidFill>
                  <a:srgbClr val="C00000"/>
                </a:solidFill>
              </a:rPr>
              <a:t>      Does  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he, she, it </a:t>
            </a:r>
            <a:r>
              <a:rPr lang="en-US" sz="3200" b="1" dirty="0" smtClean="0">
                <a:solidFill>
                  <a:srgbClr val="C00000"/>
                </a:solidFill>
              </a:rPr>
              <a:t>have to </a:t>
            </a: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</a:rPr>
              <a:t>go home?</a:t>
            </a:r>
            <a:endParaRPr lang="ru-RU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2">
      <a:dk1>
        <a:srgbClr val="292934"/>
      </a:dk1>
      <a:lt1>
        <a:srgbClr val="CCFF99"/>
      </a:lt1>
      <a:dk2>
        <a:srgbClr val="CCFF99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361</TotalTime>
  <Words>493</Words>
  <Application>Microsoft Office PowerPoint</Application>
  <PresentationFormat>Экран (4:3)</PresentationFormat>
  <Paragraphs>61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Презентация PowerPoint</vt:lpstr>
      <vt:lpstr>Vocabulary:</vt:lpstr>
      <vt:lpstr>What are they doing now?</vt:lpstr>
      <vt:lpstr>What are they doing now?</vt:lpstr>
      <vt:lpstr>Complete the table with “make”, “do”</vt:lpstr>
      <vt:lpstr>Now translate the sentences from Russian into English:</vt:lpstr>
      <vt:lpstr>‘’ Negotiate with your parents’’ </vt:lpstr>
      <vt:lpstr>Obligation: have to/ don’t have to… Обязательство</vt:lpstr>
      <vt:lpstr>HAVE TO…(должен, вынужден, приходиться..)</vt:lpstr>
      <vt:lpstr>Fill the gaps with: have to, don't have to, has to, doesn't have to.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31</cp:revision>
  <dcterms:created xsi:type="dcterms:W3CDTF">2019-05-15T19:50:55Z</dcterms:created>
  <dcterms:modified xsi:type="dcterms:W3CDTF">2019-05-19T11:26:49Z</dcterms:modified>
</cp:coreProperties>
</file>