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sldIdLst>
    <p:sldId id="273" r:id="rId2"/>
    <p:sldId id="275" r:id="rId3"/>
    <p:sldId id="257" r:id="rId4"/>
    <p:sldId id="258" r:id="rId5"/>
    <p:sldId id="259" r:id="rId6"/>
    <p:sldId id="288" r:id="rId7"/>
    <p:sldId id="291" r:id="rId8"/>
    <p:sldId id="265" r:id="rId9"/>
    <p:sldId id="287" r:id="rId10"/>
    <p:sldId id="277" r:id="rId11"/>
    <p:sldId id="280" r:id="rId12"/>
    <p:sldId id="293" r:id="rId13"/>
    <p:sldId id="281" r:id="rId14"/>
    <p:sldId id="292" r:id="rId15"/>
    <p:sldId id="283" r:id="rId16"/>
    <p:sldId id="295" r:id="rId17"/>
    <p:sldId id="284" r:id="rId18"/>
    <p:sldId id="272" r:id="rId19"/>
    <p:sldId id="285" r:id="rId20"/>
    <p:sldId id="289" r:id="rId21"/>
    <p:sldId id="297" r:id="rId22"/>
    <p:sldId id="286" r:id="rId23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000"/>
    <a:srgbClr val="660066"/>
    <a:srgbClr val="FFCCCC"/>
    <a:srgbClr val="9966FF"/>
    <a:srgbClr val="FF66FF"/>
    <a:srgbClr val="006600"/>
    <a:srgbClr val="000000"/>
    <a:srgbClr val="B1E9CA"/>
    <a:srgbClr val="008000"/>
    <a:srgbClr val="002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50" autoAdjust="0"/>
    <p:restoredTop sz="94622" autoAdjust="0"/>
  </p:normalViewPr>
  <p:slideViewPr>
    <p:cSldViewPr>
      <p:cViewPr varScale="1">
        <p:scale>
          <a:sx n="83" d="100"/>
          <a:sy n="83" d="100"/>
        </p:scale>
        <p:origin x="-43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rgbClr val="9966FF"/>
              </a:solidFill>
            </c:spPr>
          </c:dPt>
          <c:dPt>
            <c:idx val="1"/>
            <c:bubble3D val="0"/>
            <c:spPr>
              <a:solidFill>
                <a:srgbClr val="FFCCCC"/>
              </a:solidFill>
            </c:spPr>
          </c:dPt>
          <c:dPt>
            <c:idx val="2"/>
            <c:bubble3D val="0"/>
            <c:spPr>
              <a:solidFill>
                <a:srgbClr val="660066"/>
              </a:solidFill>
              <a:ln>
                <a:solidFill>
                  <a:schemeClr val="accent2">
                    <a:lumMod val="50000"/>
                  </a:schemeClr>
                </a:solidFill>
              </a:ln>
            </c:spPr>
          </c:dPt>
          <c:dLbls>
            <c:dLbl>
              <c:idx val="0"/>
              <c:layout>
                <c:manualLayout>
                  <c:x val="-0.13735819476848254"/>
                  <c:y val="-0.2979844980314962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2053069941082387"/>
                  <c:y val="6.47566437007874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5.0619706276022254E-2"/>
                  <c:y val="-8.5746555118110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норма</c:v>
                </c:pt>
                <c:pt idx="1">
                  <c:v>избыток</c:v>
                </c:pt>
                <c:pt idx="2">
                  <c:v>недостаток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53.6</c:v>
                </c:pt>
                <c:pt idx="1">
                  <c:v>19.5</c:v>
                </c:pt>
                <c:pt idx="2">
                  <c:v>26.9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rgbClr val="9966FF"/>
              </a:solidFill>
            </c:spPr>
          </c:dPt>
          <c:dPt>
            <c:idx val="1"/>
            <c:bubble3D val="0"/>
            <c:spPr>
              <a:solidFill>
                <a:srgbClr val="FFCCCC"/>
              </a:solidFill>
            </c:spPr>
          </c:dPt>
          <c:dPt>
            <c:idx val="2"/>
            <c:bubble3D val="0"/>
            <c:spPr>
              <a:solidFill>
                <a:srgbClr val="660066"/>
              </a:solidFill>
            </c:spPr>
          </c:dPt>
          <c:dLbls>
            <c:dLbl>
              <c:idx val="0"/>
              <c:layout>
                <c:manualLayout>
                  <c:x val="4.4217860482783637E-2"/>
                  <c:y val="-7.94810838370035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6.2774848443606771E-2"/>
                  <c:y val="0.1398516366087810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7.6376523276865185E-2"/>
                  <c:y val="-0.1789604823038249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норма</c:v>
                </c:pt>
                <c:pt idx="1">
                  <c:v>избыток</c:v>
                </c:pt>
                <c:pt idx="2">
                  <c:v>недостаток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20</c:v>
                </c:pt>
                <c:pt idx="1">
                  <c:v>33.300000000000004</c:v>
                </c:pt>
                <c:pt idx="2">
                  <c:v>46.7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rgbClr val="9966FF"/>
              </a:solidFill>
            </c:spPr>
          </c:dPt>
          <c:dPt>
            <c:idx val="1"/>
            <c:bubble3D val="0"/>
            <c:spPr>
              <a:solidFill>
                <a:srgbClr val="FFCCCC"/>
              </a:solidFill>
            </c:spPr>
          </c:dPt>
          <c:dPt>
            <c:idx val="2"/>
            <c:bubble3D val="0"/>
            <c:spPr>
              <a:solidFill>
                <a:srgbClr val="660066"/>
              </a:solidFill>
              <a:ln>
                <a:solidFill>
                  <a:schemeClr val="accent2">
                    <a:lumMod val="50000"/>
                  </a:schemeClr>
                </a:solidFill>
              </a:ln>
            </c:spPr>
          </c:dPt>
          <c:dLbls>
            <c:dLbl>
              <c:idx val="0"/>
              <c:layout>
                <c:manualLayout>
                  <c:x val="4.7409635260985107E-2"/>
                  <c:y val="0.1301405019685038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8.2468790945626931E-3"/>
                  <c:y val="-0.1008683562992125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5.0619706276022254E-2"/>
                  <c:y val="-8.5746555118110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норма</c:v>
                </c:pt>
                <c:pt idx="1">
                  <c:v>избыток</c:v>
                </c:pt>
                <c:pt idx="2">
                  <c:v>недостаток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75</c:v>
                </c:pt>
                <c:pt idx="1">
                  <c:v>6</c:v>
                </c:pt>
                <c:pt idx="2">
                  <c:v>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слабое телосложение</c:v>
                </c:pt>
              </c:strCache>
            </c:strRef>
          </c:tx>
          <c:spPr>
            <a:solidFill>
              <a:srgbClr val="660066"/>
            </a:solidFill>
            <a:ln>
              <a:solidFill>
                <a:srgbClr val="660066"/>
              </a:solidFill>
            </a:ln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 класс</c:v>
                </c:pt>
                <c:pt idx="1">
                  <c:v>7 класс</c:v>
                </c:pt>
                <c:pt idx="2">
                  <c:v>9 класс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70</c:v>
                </c:pt>
                <c:pt idx="1">
                  <c:v>25</c:v>
                </c:pt>
                <c:pt idx="2">
                  <c:v>37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среднее телосложение</c:v>
                </c:pt>
              </c:strCache>
            </c:strRef>
          </c:tx>
          <c:spPr>
            <a:solidFill>
              <a:srgbClr val="FFCCCC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 класс</c:v>
                </c:pt>
                <c:pt idx="1">
                  <c:v>7 класс</c:v>
                </c:pt>
                <c:pt idx="2">
                  <c:v>9 класс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30</c:v>
                </c:pt>
                <c:pt idx="1">
                  <c:v>35</c:v>
                </c:pt>
                <c:pt idx="2">
                  <c:v>19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крепкое телосложение</c:v>
                </c:pt>
              </c:strCache>
            </c:strRef>
          </c:tx>
          <c:spPr>
            <a:solidFill>
              <a:srgbClr val="9966FF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 класс</c:v>
                </c:pt>
                <c:pt idx="1">
                  <c:v>7 класс</c:v>
                </c:pt>
                <c:pt idx="2">
                  <c:v>9 класс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0</c:v>
                </c:pt>
                <c:pt idx="1">
                  <c:v>40</c:v>
                </c:pt>
                <c:pt idx="2">
                  <c:v>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3060096"/>
        <c:axId val="96609024"/>
        <c:axId val="0"/>
      </c:bar3DChart>
      <c:catAx>
        <c:axId val="93060096"/>
        <c:scaling>
          <c:orientation val="minMax"/>
        </c:scaling>
        <c:delete val="0"/>
        <c:axPos val="b"/>
        <c:majorTickMark val="out"/>
        <c:minorTickMark val="none"/>
        <c:tickLblPos val="nextTo"/>
        <c:crossAx val="96609024"/>
        <c:crosses val="autoZero"/>
        <c:auto val="1"/>
        <c:lblAlgn val="ctr"/>
        <c:lblOffset val="100"/>
        <c:noMultiLvlLbl val="0"/>
      </c:catAx>
      <c:valAx>
        <c:axId val="966090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306009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снижается с увеличением массы тела</c:v>
                </c:pt>
              </c:strCache>
            </c:strRef>
          </c:tx>
          <c:spPr>
            <a:solidFill>
              <a:srgbClr val="660066"/>
            </a:solidFill>
            <a:ln>
              <a:solidFill>
                <a:srgbClr val="660066"/>
              </a:solidFill>
            </a:ln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 класс</c:v>
                </c:pt>
                <c:pt idx="1">
                  <c:v>7 класс</c:v>
                </c:pt>
                <c:pt idx="2">
                  <c:v>9 класс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70</c:v>
                </c:pt>
                <c:pt idx="1">
                  <c:v>73</c:v>
                </c:pt>
                <c:pt idx="2">
                  <c:v>84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повышается с увеличением длины тела</c:v>
                </c:pt>
              </c:strCache>
            </c:strRef>
          </c:tx>
          <c:spPr>
            <a:solidFill>
              <a:srgbClr val="FFCCCC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 класс</c:v>
                </c:pt>
                <c:pt idx="1">
                  <c:v>7 класс</c:v>
                </c:pt>
                <c:pt idx="2">
                  <c:v>9 класс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30</c:v>
                </c:pt>
                <c:pt idx="1">
                  <c:v>20</c:v>
                </c:pt>
                <c:pt idx="2">
                  <c:v>16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норма</c:v>
                </c:pt>
              </c:strCache>
            </c:strRef>
          </c:tx>
          <c:spPr>
            <a:solidFill>
              <a:srgbClr val="9966FF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 класс</c:v>
                </c:pt>
                <c:pt idx="1">
                  <c:v>7 класс</c:v>
                </c:pt>
                <c:pt idx="2">
                  <c:v>9 класс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0</c:v>
                </c:pt>
                <c:pt idx="1">
                  <c:v>7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2884352"/>
        <c:axId val="132885888"/>
        <c:axId val="0"/>
      </c:bar3DChart>
      <c:catAx>
        <c:axId val="132884352"/>
        <c:scaling>
          <c:orientation val="minMax"/>
        </c:scaling>
        <c:delete val="0"/>
        <c:axPos val="b"/>
        <c:majorTickMark val="out"/>
        <c:minorTickMark val="none"/>
        <c:tickLblPos val="nextTo"/>
        <c:crossAx val="132885888"/>
        <c:crosses val="autoZero"/>
        <c:auto val="1"/>
        <c:lblAlgn val="ctr"/>
        <c:lblOffset val="100"/>
        <c:noMultiLvlLbl val="0"/>
      </c:catAx>
      <c:valAx>
        <c:axId val="1328858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288435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 sz="2400"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 sz="2400">
                <a:latin typeface="Times New Roman" pitchFamily="18" charset="0"/>
                <a:cs typeface="Arial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 sz="2400">
                  <a:latin typeface="Times New Roman" pitchFamily="18" charset="0"/>
                  <a:cs typeface="Arial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 sz="2400">
                  <a:latin typeface="Times New Roman" pitchFamily="18" charset="0"/>
                  <a:cs typeface="Arial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 sz="2400">
                  <a:latin typeface="Times New Roman" pitchFamily="18" charset="0"/>
                  <a:cs typeface="Arial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 sz="2400">
                  <a:latin typeface="Times New Roman" pitchFamily="18" charset="0"/>
                  <a:cs typeface="Arial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 sz="2400">
                  <a:latin typeface="Times New Roman" pitchFamily="18" charset="0"/>
                  <a:cs typeface="Arial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 sz="2400">
                  <a:latin typeface="Times New Roman" pitchFamily="18" charset="0"/>
                  <a:cs typeface="Arial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 sz="2400">
                  <a:latin typeface="Times New Roman" pitchFamily="18" charset="0"/>
                  <a:cs typeface="Arial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 sz="2400">
                  <a:latin typeface="Times New Roman" pitchFamily="18" charset="0"/>
                  <a:cs typeface="Arial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 sz="2400">
                  <a:latin typeface="Times New Roman" pitchFamily="18" charset="0"/>
                  <a:cs typeface="Arial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 sz="2400">
                  <a:latin typeface="Times New Roman" pitchFamily="18" charset="0"/>
                  <a:cs typeface="Arial" charset="0"/>
                </a:endParaRPr>
              </a:p>
            </p:txBody>
          </p:sp>
        </p:grpSp>
      </p:grpSp>
      <p:sp>
        <p:nvSpPr>
          <p:cNvPr id="4507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507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2427A6-0589-461A-82FE-B673E4E53F09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601983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5CC9BC-43BD-4525-A0FD-435F8A3E7CD5}" type="slidenum">
              <a:rPr lang="ru-RU" altLang="en-US"/>
              <a:pPr/>
              <a:t>‹#›</a:t>
            </a:fld>
            <a:endParaRPr lang="ru-RU" alt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124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D39138-A6D7-4446-B8C1-07A5BCB07945}" type="slidenum">
              <a:rPr lang="ru-RU" altLang="en-US"/>
              <a:pPr/>
              <a:t>‹#›</a:t>
            </a:fld>
            <a:endParaRPr lang="ru-RU" alt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23233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F3AC60E-D980-407E-9138-553156C98B88}" type="slidenum">
              <a:rPr lang="ru-RU" altLang="en-US"/>
              <a:pPr/>
              <a:t>‹#›</a:t>
            </a:fld>
            <a:endParaRPr lang="ru-RU" alt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6024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891296-665C-4F9F-8E7E-82E7B25DB917}" type="slidenum">
              <a:rPr lang="ru-RU" altLang="en-US"/>
              <a:pPr/>
              <a:t>‹#›</a:t>
            </a:fld>
            <a:endParaRPr lang="ru-RU" alt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4245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8C093B-34B5-49C9-B0B3-AEFAB3732374}" type="slidenum">
              <a:rPr lang="ru-RU" altLang="en-US"/>
              <a:pPr/>
              <a:t>‹#›</a:t>
            </a:fld>
            <a:endParaRPr lang="ru-RU" alt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8200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C9E245-08FA-4988-8936-6C53198A634F}" type="slidenum">
              <a:rPr lang="ru-RU" altLang="en-US"/>
              <a:pPr/>
              <a:t>‹#›</a:t>
            </a:fld>
            <a:endParaRPr lang="ru-RU" alt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516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01B7FD-8CBD-42AF-A4E1-FF4E223BA752}" type="slidenum">
              <a:rPr lang="ru-RU" altLang="en-US"/>
              <a:pPr/>
              <a:t>‹#›</a:t>
            </a:fld>
            <a:endParaRPr lang="ru-RU" altLang="en-US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9809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FBCC9F-E32A-4BE5-86CE-A1A125A83BDA}" type="slidenum">
              <a:rPr lang="ru-RU" altLang="en-US"/>
              <a:pPr/>
              <a:t>‹#›</a:t>
            </a:fld>
            <a:endParaRPr lang="ru-RU" alt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8408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E0EE03-AB6E-4438-893C-8177FF35FF1B}" type="slidenum">
              <a:rPr lang="ru-RU" altLang="en-US"/>
              <a:pPr/>
              <a:t>‹#›</a:t>
            </a:fld>
            <a:endParaRPr lang="ru-RU" alt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6951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FB06BD-B31C-4E84-898B-6DFCED758745}" type="slidenum">
              <a:rPr lang="ru-RU" altLang="en-US"/>
              <a:pPr/>
              <a:t>‹#›</a:t>
            </a:fld>
            <a:endParaRPr lang="ru-RU" alt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3917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7388CF-CE20-49B5-AE28-3A189C1D0AC6}" type="slidenum">
              <a:rPr lang="ru-RU" altLang="en-US"/>
              <a:pPr/>
              <a:t>‹#›</a:t>
            </a:fld>
            <a:endParaRPr lang="ru-RU" alt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0021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anose="020B0A04020102020204" pitchFamily="34" charset="0"/>
              </a:defRPr>
            </a:lvl1pPr>
          </a:lstStyle>
          <a:p>
            <a:fld id="{B42ED252-0A34-4182-AF3B-19958366CC4A}" type="slidenum">
              <a:rPr lang="ru-RU" altLang="en-US"/>
              <a:pPr/>
              <a:t>‹#›</a:t>
            </a:fld>
            <a:endParaRPr lang="ru-RU" altLang="en-US"/>
          </a:p>
        </p:txBody>
      </p:sp>
      <p:grpSp>
        <p:nvGrpSpPr>
          <p:cNvPr id="7172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44037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 sz="2400"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44038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 sz="2400"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44039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solidFill>
                  <a:schemeClr val="hlin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44040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solidFill>
                  <a:schemeClr val="hlin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44041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solidFill>
                  <a:schemeClr val="accent2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44042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solidFill>
                  <a:schemeClr val="hlin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44043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 sz="2400"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44044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solidFill>
                  <a:schemeClr val="accent2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44045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solidFill>
                  <a:schemeClr val="accent2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717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/>
              <a:t>Образец заголовка</a:t>
            </a:r>
          </a:p>
        </p:txBody>
      </p:sp>
      <p:sp>
        <p:nvSpPr>
          <p:cNvPr id="7174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/>
              <a:t>Образец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4404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43808" y="1828800"/>
            <a:ext cx="6147792" cy="2209800"/>
          </a:xfrm>
        </p:spPr>
        <p:txBody>
          <a:bodyPr/>
          <a:lstStyle/>
          <a:p>
            <a:r>
              <a:rPr lang="ru-RU" sz="2400" b="1" dirty="0" smtClean="0"/>
              <a:t>Исследовательская работа 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>«МАЛОПОДВИЖНЫЙ </a:t>
            </a:r>
            <a:r>
              <a:rPr lang="ru-RU" sz="2400" b="1" dirty="0"/>
              <a:t>ОБРАЗ ЖИЗНИ КАК ФАКТОР, ВЛИЯЮЩИЙ НА ФИЗИЧЕСКОЕ РАЗВИТИЕ И ЗДОРОВЬЕ </a:t>
            </a:r>
            <a:r>
              <a:rPr lang="ru-RU" sz="2400" b="1" dirty="0" smtClean="0"/>
              <a:t>УЧАЩИХСЯ»</a:t>
            </a:r>
            <a:endParaRPr lang="ru-RU" sz="2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87824" y="5105400"/>
            <a:ext cx="6019800" cy="1752600"/>
          </a:xfrm>
        </p:spPr>
        <p:txBody>
          <a:bodyPr/>
          <a:lstStyle/>
          <a:p>
            <a:r>
              <a:rPr lang="ru-RU" sz="2000" dirty="0" smtClean="0"/>
              <a:t>Выполнила </a:t>
            </a:r>
            <a:r>
              <a:rPr lang="ru-RU" sz="2000" dirty="0" err="1" smtClean="0"/>
              <a:t>Иргит</a:t>
            </a:r>
            <a:r>
              <a:rPr lang="ru-RU" sz="2000" dirty="0" smtClean="0"/>
              <a:t> </a:t>
            </a:r>
            <a:r>
              <a:rPr lang="ru-RU" sz="2000" dirty="0" err="1" smtClean="0"/>
              <a:t>Чойгана</a:t>
            </a:r>
            <a:r>
              <a:rPr lang="ru-RU" sz="2000" dirty="0" smtClean="0"/>
              <a:t> </a:t>
            </a:r>
          </a:p>
          <a:p>
            <a:r>
              <a:rPr lang="ru-RU" sz="2000" dirty="0" smtClean="0"/>
              <a:t>Ученица 9 а класса</a:t>
            </a:r>
            <a:r>
              <a:rPr lang="en-US" sz="2000" dirty="0" smtClean="0"/>
              <a:t> </a:t>
            </a:r>
            <a:r>
              <a:rPr lang="ru-RU" sz="2000" dirty="0" smtClean="0"/>
              <a:t>МБОУ СОШ №1 </a:t>
            </a:r>
            <a:r>
              <a:rPr lang="ru-RU" sz="2000" dirty="0" err="1" smtClean="0"/>
              <a:t>пгт</a:t>
            </a:r>
            <a:r>
              <a:rPr lang="ru-RU" sz="2000" dirty="0" smtClean="0"/>
              <a:t>. </a:t>
            </a:r>
            <a:r>
              <a:rPr lang="ru-RU" sz="2000" dirty="0" err="1" smtClean="0"/>
              <a:t>Каа-Хем</a:t>
            </a:r>
            <a:endParaRPr lang="ru-RU" sz="2000" dirty="0" smtClean="0"/>
          </a:p>
          <a:p>
            <a:r>
              <a:rPr lang="ru-RU" sz="2000" dirty="0" smtClean="0"/>
              <a:t>Руководитель: </a:t>
            </a:r>
            <a:r>
              <a:rPr lang="ru-RU" sz="2000" dirty="0" err="1" smtClean="0"/>
              <a:t>Кенен-оол</a:t>
            </a:r>
            <a:r>
              <a:rPr lang="ru-RU" sz="2000" dirty="0" smtClean="0"/>
              <a:t> А.Д.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62012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461854"/>
            <a:ext cx="710380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/>
              <a:t>Результаты </a:t>
            </a:r>
            <a:r>
              <a:rPr lang="ru-RU" sz="4000" b="1" dirty="0" smtClean="0"/>
              <a:t>исследования: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2276872"/>
            <a:ext cx="325411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/>
            <a:r>
              <a:rPr lang="ru-RU" altLang="en-US" sz="2400" dirty="0"/>
              <a:t>Исследовано </a:t>
            </a:r>
            <a:r>
              <a:rPr lang="ru-RU" altLang="en-US" sz="2400" b="1" dirty="0" smtClean="0"/>
              <a:t>41</a:t>
            </a:r>
            <a:r>
              <a:rPr lang="ru-RU" altLang="en-US" sz="2400" dirty="0" smtClean="0"/>
              <a:t> </a:t>
            </a:r>
            <a:r>
              <a:rPr lang="ru-RU" altLang="en-US" sz="2400" dirty="0"/>
              <a:t>детей:</a:t>
            </a:r>
          </a:p>
          <a:p>
            <a:pPr algn="l" eaLnBrk="1" hangingPunct="1">
              <a:buFontTx/>
              <a:buChar char="-"/>
            </a:pPr>
            <a:r>
              <a:rPr lang="ru-RU" altLang="en-US" sz="2400" b="1" dirty="0" smtClean="0"/>
              <a:t>22</a:t>
            </a:r>
            <a:r>
              <a:rPr lang="ru-RU" altLang="en-US" sz="2400" dirty="0" smtClean="0"/>
              <a:t> </a:t>
            </a:r>
            <a:r>
              <a:rPr lang="ru-RU" altLang="en-US" sz="2400" dirty="0"/>
              <a:t>чел. </a:t>
            </a:r>
            <a:r>
              <a:rPr lang="ru-RU" altLang="en-US" sz="2400" b="1" dirty="0"/>
              <a:t>(</a:t>
            </a:r>
            <a:r>
              <a:rPr lang="ru-RU" altLang="en-US" sz="2400" b="1" dirty="0" smtClean="0"/>
              <a:t>53,6%)</a:t>
            </a:r>
            <a:r>
              <a:rPr lang="ru-RU" altLang="en-US" sz="2400" dirty="0" smtClean="0"/>
              <a:t> </a:t>
            </a:r>
            <a:r>
              <a:rPr lang="ru-RU" altLang="en-US" sz="2400" dirty="0"/>
              <a:t>– нормальные показатели;</a:t>
            </a:r>
          </a:p>
          <a:p>
            <a:pPr algn="l" eaLnBrk="1" hangingPunct="1">
              <a:buFontTx/>
              <a:buChar char="-"/>
            </a:pPr>
            <a:r>
              <a:rPr lang="ru-RU" altLang="en-US" sz="2400" b="1" dirty="0" smtClean="0"/>
              <a:t>8 </a:t>
            </a:r>
            <a:r>
              <a:rPr lang="ru-RU" altLang="en-US" sz="2400" dirty="0" smtClean="0"/>
              <a:t>чел</a:t>
            </a:r>
            <a:r>
              <a:rPr lang="ru-RU" altLang="en-US" sz="2400" dirty="0"/>
              <a:t>. </a:t>
            </a:r>
            <a:r>
              <a:rPr lang="ru-RU" altLang="en-US" sz="2400" b="1" dirty="0" smtClean="0"/>
              <a:t>(19,5%)</a:t>
            </a:r>
            <a:r>
              <a:rPr lang="ru-RU" altLang="en-US" sz="2400" dirty="0" smtClean="0"/>
              <a:t> </a:t>
            </a:r>
            <a:r>
              <a:rPr lang="ru-RU" altLang="en-US" sz="2400" dirty="0"/>
              <a:t>– избыточная масса тела;</a:t>
            </a:r>
          </a:p>
          <a:p>
            <a:pPr algn="l" eaLnBrk="1" hangingPunct="1">
              <a:buFontTx/>
              <a:buChar char="-"/>
            </a:pPr>
            <a:r>
              <a:rPr lang="ru-RU" altLang="en-US" sz="2400" b="1" dirty="0" smtClean="0"/>
              <a:t>11</a:t>
            </a:r>
            <a:r>
              <a:rPr lang="ru-RU" altLang="en-US" sz="2400" dirty="0" smtClean="0"/>
              <a:t> </a:t>
            </a:r>
            <a:r>
              <a:rPr lang="ru-RU" altLang="en-US" sz="2400" dirty="0"/>
              <a:t>чел. </a:t>
            </a:r>
            <a:r>
              <a:rPr lang="ru-RU" altLang="en-US" sz="2400" b="1" dirty="0" smtClean="0"/>
              <a:t>(26,9%)</a:t>
            </a:r>
            <a:r>
              <a:rPr lang="ru-RU" altLang="en-US" sz="2400" dirty="0" smtClean="0"/>
              <a:t> </a:t>
            </a:r>
            <a:r>
              <a:rPr lang="ru-RU" altLang="en-US" sz="2400" dirty="0"/>
              <a:t>– дефицит массы тела.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91680" y="1169740"/>
            <a:ext cx="65527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Оценка по индексу </a:t>
            </a:r>
            <a:r>
              <a:rPr lang="ru-RU" sz="2400" b="1" dirty="0" err="1" smtClean="0"/>
              <a:t>Кетле</a:t>
            </a:r>
            <a:r>
              <a:rPr lang="ru-RU" sz="2400" b="1" dirty="0" smtClean="0"/>
              <a:t> (</a:t>
            </a:r>
            <a:r>
              <a:rPr lang="ru-RU" sz="2400" b="1" dirty="0" err="1" smtClean="0"/>
              <a:t>весо</a:t>
            </a:r>
            <a:r>
              <a:rPr lang="ru-RU" sz="2400" b="1" dirty="0" smtClean="0"/>
              <a:t>-ростовой показатель в %)</a:t>
            </a:r>
            <a:endParaRPr lang="ru-RU" sz="2400" b="1" dirty="0"/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950639511"/>
              </p:ext>
            </p:extLst>
          </p:nvPr>
        </p:nvGraphicFramePr>
        <p:xfrm>
          <a:off x="3921780" y="2268900"/>
          <a:ext cx="4536504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61370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3354" y="620688"/>
            <a:ext cx="74168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3300"/>
                </a:solidFill>
              </a:rPr>
              <a:t>Оценка по индексу </a:t>
            </a:r>
            <a:r>
              <a:rPr lang="ru-RU" sz="2400" b="1" dirty="0" err="1">
                <a:solidFill>
                  <a:srgbClr val="003300"/>
                </a:solidFill>
              </a:rPr>
              <a:t>Кетле</a:t>
            </a:r>
            <a:r>
              <a:rPr lang="ru-RU" sz="2400" b="1" dirty="0">
                <a:solidFill>
                  <a:srgbClr val="003300"/>
                </a:solidFill>
              </a:rPr>
              <a:t> (</a:t>
            </a:r>
            <a:r>
              <a:rPr lang="ru-RU" sz="2400" b="1" dirty="0" err="1">
                <a:solidFill>
                  <a:srgbClr val="003300"/>
                </a:solidFill>
              </a:rPr>
              <a:t>весо</a:t>
            </a:r>
            <a:r>
              <a:rPr lang="ru-RU" sz="2400" b="1" dirty="0">
                <a:solidFill>
                  <a:srgbClr val="003300"/>
                </a:solidFill>
              </a:rPr>
              <a:t>-ростовой показатель </a:t>
            </a:r>
            <a:r>
              <a:rPr lang="ru-RU" sz="2400" b="1" dirty="0" smtClean="0">
                <a:solidFill>
                  <a:srgbClr val="003300"/>
                </a:solidFill>
              </a:rPr>
              <a:t>детей 12-13 лет в % соотношении)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220072" y="2122944"/>
            <a:ext cx="370790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altLang="en-US" sz="2400" dirty="0">
                <a:solidFill>
                  <a:srgbClr val="003300"/>
                </a:solidFill>
              </a:rPr>
              <a:t>Исследовано </a:t>
            </a:r>
            <a:r>
              <a:rPr lang="ru-RU" altLang="en-US" sz="2400" b="1" dirty="0" smtClean="0">
                <a:solidFill>
                  <a:srgbClr val="003300"/>
                </a:solidFill>
              </a:rPr>
              <a:t>15</a:t>
            </a:r>
            <a:r>
              <a:rPr lang="ru-RU" altLang="en-US" sz="2400" dirty="0" smtClean="0">
                <a:solidFill>
                  <a:srgbClr val="003300"/>
                </a:solidFill>
              </a:rPr>
              <a:t> </a:t>
            </a:r>
            <a:r>
              <a:rPr lang="ru-RU" altLang="en-US" sz="2400" dirty="0">
                <a:solidFill>
                  <a:srgbClr val="003300"/>
                </a:solidFill>
              </a:rPr>
              <a:t>детей:</a:t>
            </a:r>
          </a:p>
          <a:p>
            <a:pPr lvl="0" algn="l">
              <a:buFontTx/>
              <a:buChar char="-"/>
            </a:pPr>
            <a:r>
              <a:rPr lang="ru-RU" altLang="en-US" sz="2400" b="1" dirty="0">
                <a:solidFill>
                  <a:srgbClr val="003300"/>
                </a:solidFill>
              </a:rPr>
              <a:t>3</a:t>
            </a:r>
            <a:r>
              <a:rPr lang="ru-RU" altLang="en-US" sz="2400" dirty="0" smtClean="0">
                <a:solidFill>
                  <a:srgbClr val="003300"/>
                </a:solidFill>
              </a:rPr>
              <a:t> </a:t>
            </a:r>
            <a:r>
              <a:rPr lang="ru-RU" altLang="en-US" sz="2400" dirty="0">
                <a:solidFill>
                  <a:srgbClr val="003300"/>
                </a:solidFill>
              </a:rPr>
              <a:t>чел. </a:t>
            </a:r>
            <a:r>
              <a:rPr lang="ru-RU" altLang="en-US" sz="2400" b="1" dirty="0" smtClean="0">
                <a:solidFill>
                  <a:srgbClr val="003300"/>
                </a:solidFill>
              </a:rPr>
              <a:t>(20%)</a:t>
            </a:r>
            <a:r>
              <a:rPr lang="ru-RU" altLang="en-US" sz="2400" dirty="0" smtClean="0">
                <a:solidFill>
                  <a:srgbClr val="003300"/>
                </a:solidFill>
              </a:rPr>
              <a:t> </a:t>
            </a:r>
            <a:r>
              <a:rPr lang="ru-RU" altLang="en-US" sz="2400" dirty="0">
                <a:solidFill>
                  <a:srgbClr val="003300"/>
                </a:solidFill>
              </a:rPr>
              <a:t>– нормальные показатели;</a:t>
            </a:r>
          </a:p>
          <a:p>
            <a:pPr lvl="0" algn="l">
              <a:buFontTx/>
              <a:buChar char="-"/>
            </a:pPr>
            <a:r>
              <a:rPr lang="ru-RU" altLang="en-US" sz="2400" b="1" dirty="0">
                <a:solidFill>
                  <a:srgbClr val="003300"/>
                </a:solidFill>
              </a:rPr>
              <a:t>5</a:t>
            </a:r>
            <a:r>
              <a:rPr lang="ru-RU" altLang="en-US" sz="2400" b="1" dirty="0" smtClean="0">
                <a:solidFill>
                  <a:srgbClr val="003300"/>
                </a:solidFill>
              </a:rPr>
              <a:t> </a:t>
            </a:r>
            <a:r>
              <a:rPr lang="ru-RU" altLang="en-US" sz="2400" dirty="0">
                <a:solidFill>
                  <a:srgbClr val="003300"/>
                </a:solidFill>
              </a:rPr>
              <a:t>чел. </a:t>
            </a:r>
            <a:r>
              <a:rPr lang="ru-RU" altLang="en-US" sz="2400" b="1" dirty="0" smtClean="0">
                <a:solidFill>
                  <a:srgbClr val="003300"/>
                </a:solidFill>
              </a:rPr>
              <a:t>(33,3%)</a:t>
            </a:r>
            <a:r>
              <a:rPr lang="ru-RU" altLang="en-US" sz="2400" dirty="0" smtClean="0">
                <a:solidFill>
                  <a:srgbClr val="003300"/>
                </a:solidFill>
              </a:rPr>
              <a:t> </a:t>
            </a:r>
            <a:r>
              <a:rPr lang="ru-RU" altLang="en-US" sz="2400" dirty="0">
                <a:solidFill>
                  <a:srgbClr val="003300"/>
                </a:solidFill>
              </a:rPr>
              <a:t>– избыточная масса тела;</a:t>
            </a:r>
          </a:p>
          <a:p>
            <a:pPr lvl="0" algn="l">
              <a:buFontTx/>
              <a:buChar char="-"/>
            </a:pPr>
            <a:r>
              <a:rPr lang="ru-RU" altLang="en-US" sz="2400" b="1" dirty="0" smtClean="0">
                <a:solidFill>
                  <a:srgbClr val="003300"/>
                </a:solidFill>
              </a:rPr>
              <a:t>7</a:t>
            </a:r>
            <a:r>
              <a:rPr lang="ru-RU" altLang="en-US" sz="2400" dirty="0" smtClean="0">
                <a:solidFill>
                  <a:srgbClr val="003300"/>
                </a:solidFill>
              </a:rPr>
              <a:t> </a:t>
            </a:r>
            <a:r>
              <a:rPr lang="ru-RU" altLang="en-US" sz="2400" dirty="0">
                <a:solidFill>
                  <a:srgbClr val="003300"/>
                </a:solidFill>
              </a:rPr>
              <a:t>чел. </a:t>
            </a:r>
            <a:r>
              <a:rPr lang="ru-RU" altLang="en-US" sz="2400" b="1" dirty="0" smtClean="0">
                <a:solidFill>
                  <a:srgbClr val="003300"/>
                </a:solidFill>
              </a:rPr>
              <a:t>(46,7%)</a:t>
            </a:r>
            <a:r>
              <a:rPr lang="ru-RU" altLang="en-US" sz="2400" dirty="0" smtClean="0">
                <a:solidFill>
                  <a:srgbClr val="003300"/>
                </a:solidFill>
              </a:rPr>
              <a:t> </a:t>
            </a:r>
            <a:r>
              <a:rPr lang="ru-RU" altLang="en-US" sz="2400" dirty="0">
                <a:solidFill>
                  <a:srgbClr val="003300"/>
                </a:solidFill>
              </a:rPr>
              <a:t>– дефицит массы тела.</a:t>
            </a:r>
            <a:endParaRPr lang="ru-RU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4183945405"/>
              </p:ext>
            </p:extLst>
          </p:nvPr>
        </p:nvGraphicFramePr>
        <p:xfrm>
          <a:off x="251520" y="1730338"/>
          <a:ext cx="4570246" cy="47229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01696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 smtClean="0"/>
              <a:t> Учащиеся 12-13 лет</a:t>
            </a:r>
            <a:endParaRPr lang="ru-RU" sz="32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628800"/>
            <a:ext cx="3672408" cy="460851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628800"/>
            <a:ext cx="3600400" cy="4680520"/>
          </a:xfrm>
        </p:spPr>
      </p:pic>
    </p:spTree>
    <p:extLst>
      <p:ext uri="{BB962C8B-B14F-4D97-AF65-F5344CB8AC3E}">
        <p14:creationId xmlns:p14="http://schemas.microsoft.com/office/powerpoint/2010/main" val="335056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3354" y="620688"/>
            <a:ext cx="74168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3300"/>
                </a:solidFill>
              </a:rPr>
              <a:t>Оценка по индексу </a:t>
            </a:r>
            <a:r>
              <a:rPr lang="ru-RU" sz="2400" b="1" dirty="0" err="1">
                <a:solidFill>
                  <a:srgbClr val="003300"/>
                </a:solidFill>
              </a:rPr>
              <a:t>Кетле</a:t>
            </a:r>
            <a:r>
              <a:rPr lang="ru-RU" sz="2400" b="1" dirty="0">
                <a:solidFill>
                  <a:srgbClr val="003300"/>
                </a:solidFill>
              </a:rPr>
              <a:t> (</a:t>
            </a:r>
            <a:r>
              <a:rPr lang="ru-RU" sz="2400" b="1" dirty="0" err="1">
                <a:solidFill>
                  <a:srgbClr val="003300"/>
                </a:solidFill>
              </a:rPr>
              <a:t>весо-ростовой</a:t>
            </a:r>
            <a:r>
              <a:rPr lang="ru-RU" sz="2400" b="1" dirty="0">
                <a:solidFill>
                  <a:srgbClr val="003300"/>
                </a:solidFill>
              </a:rPr>
              <a:t> показатель </a:t>
            </a:r>
            <a:r>
              <a:rPr lang="ru-RU" sz="2400" b="1" dirty="0" smtClean="0">
                <a:solidFill>
                  <a:srgbClr val="003300"/>
                </a:solidFill>
              </a:rPr>
              <a:t>детей 15-16 лет в % соотношении)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220072" y="2122944"/>
            <a:ext cx="370790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altLang="en-US" sz="2400" dirty="0">
                <a:solidFill>
                  <a:srgbClr val="003300"/>
                </a:solidFill>
              </a:rPr>
              <a:t>Исследовано </a:t>
            </a:r>
            <a:r>
              <a:rPr lang="ru-RU" altLang="en-US" sz="2400" b="1" dirty="0" smtClean="0">
                <a:solidFill>
                  <a:srgbClr val="003300"/>
                </a:solidFill>
              </a:rPr>
              <a:t>16</a:t>
            </a:r>
            <a:r>
              <a:rPr lang="ru-RU" altLang="en-US" sz="2400" dirty="0" smtClean="0">
                <a:solidFill>
                  <a:srgbClr val="003300"/>
                </a:solidFill>
              </a:rPr>
              <a:t> </a:t>
            </a:r>
            <a:r>
              <a:rPr lang="ru-RU" altLang="en-US" sz="2400" dirty="0">
                <a:solidFill>
                  <a:srgbClr val="003300"/>
                </a:solidFill>
              </a:rPr>
              <a:t>детей:</a:t>
            </a:r>
          </a:p>
          <a:p>
            <a:pPr lvl="0" algn="l">
              <a:buFontTx/>
              <a:buChar char="-"/>
            </a:pPr>
            <a:r>
              <a:rPr lang="ru-RU" altLang="en-US" sz="2400" b="1" dirty="0" smtClean="0">
                <a:solidFill>
                  <a:srgbClr val="003300"/>
                </a:solidFill>
              </a:rPr>
              <a:t>12</a:t>
            </a:r>
            <a:r>
              <a:rPr lang="ru-RU" altLang="en-US" sz="2400" dirty="0" smtClean="0">
                <a:solidFill>
                  <a:srgbClr val="003300"/>
                </a:solidFill>
              </a:rPr>
              <a:t> </a:t>
            </a:r>
            <a:r>
              <a:rPr lang="ru-RU" altLang="en-US" sz="2400" dirty="0">
                <a:solidFill>
                  <a:srgbClr val="003300"/>
                </a:solidFill>
              </a:rPr>
              <a:t>чел. </a:t>
            </a:r>
            <a:r>
              <a:rPr lang="ru-RU" altLang="en-US" sz="2400" b="1" dirty="0" smtClean="0">
                <a:solidFill>
                  <a:srgbClr val="003300"/>
                </a:solidFill>
              </a:rPr>
              <a:t>(75%)</a:t>
            </a:r>
            <a:r>
              <a:rPr lang="ru-RU" altLang="en-US" sz="2400" dirty="0" smtClean="0">
                <a:solidFill>
                  <a:srgbClr val="003300"/>
                </a:solidFill>
              </a:rPr>
              <a:t> </a:t>
            </a:r>
            <a:r>
              <a:rPr lang="ru-RU" altLang="en-US" sz="2400" dirty="0">
                <a:solidFill>
                  <a:srgbClr val="003300"/>
                </a:solidFill>
              </a:rPr>
              <a:t>– нормальные показатели;</a:t>
            </a:r>
          </a:p>
          <a:p>
            <a:pPr lvl="0" algn="l">
              <a:buFontTx/>
              <a:buChar char="-"/>
            </a:pPr>
            <a:r>
              <a:rPr lang="ru-RU" altLang="en-US" sz="2400" b="1" dirty="0">
                <a:solidFill>
                  <a:srgbClr val="003300"/>
                </a:solidFill>
              </a:rPr>
              <a:t>1</a:t>
            </a:r>
            <a:r>
              <a:rPr lang="ru-RU" altLang="en-US" sz="2400" b="1" dirty="0" smtClean="0">
                <a:solidFill>
                  <a:srgbClr val="003300"/>
                </a:solidFill>
              </a:rPr>
              <a:t> </a:t>
            </a:r>
            <a:r>
              <a:rPr lang="ru-RU" altLang="en-US" sz="2400" dirty="0">
                <a:solidFill>
                  <a:srgbClr val="003300"/>
                </a:solidFill>
              </a:rPr>
              <a:t>чел. </a:t>
            </a:r>
            <a:r>
              <a:rPr lang="ru-RU" altLang="en-US" sz="2400" b="1" dirty="0" smtClean="0">
                <a:solidFill>
                  <a:srgbClr val="003300"/>
                </a:solidFill>
              </a:rPr>
              <a:t>(6 %)</a:t>
            </a:r>
            <a:r>
              <a:rPr lang="ru-RU" altLang="en-US" sz="2400" dirty="0" smtClean="0">
                <a:solidFill>
                  <a:srgbClr val="003300"/>
                </a:solidFill>
              </a:rPr>
              <a:t> </a:t>
            </a:r>
            <a:r>
              <a:rPr lang="ru-RU" altLang="en-US" sz="2400" dirty="0">
                <a:solidFill>
                  <a:srgbClr val="003300"/>
                </a:solidFill>
              </a:rPr>
              <a:t>– избыточная масса </a:t>
            </a:r>
            <a:r>
              <a:rPr lang="ru-RU" altLang="en-US" sz="2400" dirty="0" smtClean="0">
                <a:solidFill>
                  <a:srgbClr val="003300"/>
                </a:solidFill>
              </a:rPr>
              <a:t>тела;3</a:t>
            </a:r>
            <a:endParaRPr lang="ru-RU" altLang="en-US" sz="2400" dirty="0">
              <a:solidFill>
                <a:srgbClr val="003300"/>
              </a:solidFill>
            </a:endParaRPr>
          </a:p>
          <a:p>
            <a:pPr lvl="0" algn="l">
              <a:buFontTx/>
              <a:buChar char="-"/>
            </a:pPr>
            <a:r>
              <a:rPr lang="ru-RU" altLang="en-US" sz="2400" dirty="0" smtClean="0">
                <a:solidFill>
                  <a:srgbClr val="003300"/>
                </a:solidFill>
              </a:rPr>
              <a:t>чел</a:t>
            </a:r>
            <a:r>
              <a:rPr lang="ru-RU" altLang="en-US" sz="2400" dirty="0">
                <a:solidFill>
                  <a:srgbClr val="003300"/>
                </a:solidFill>
              </a:rPr>
              <a:t>. </a:t>
            </a:r>
            <a:r>
              <a:rPr lang="ru-RU" altLang="en-US" sz="2400" b="1" dirty="0" smtClean="0">
                <a:solidFill>
                  <a:srgbClr val="003300"/>
                </a:solidFill>
              </a:rPr>
              <a:t>(19 %)</a:t>
            </a:r>
            <a:r>
              <a:rPr lang="ru-RU" altLang="en-US" sz="2400" dirty="0" smtClean="0">
                <a:solidFill>
                  <a:srgbClr val="003300"/>
                </a:solidFill>
              </a:rPr>
              <a:t> </a:t>
            </a:r>
            <a:r>
              <a:rPr lang="ru-RU" altLang="en-US" sz="2400" dirty="0">
                <a:solidFill>
                  <a:srgbClr val="003300"/>
                </a:solidFill>
              </a:rPr>
              <a:t>– дефицит массы тела.</a:t>
            </a:r>
            <a:endParaRPr lang="ru-RU" dirty="0"/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950639511"/>
              </p:ext>
            </p:extLst>
          </p:nvPr>
        </p:nvGraphicFramePr>
        <p:xfrm>
          <a:off x="142844" y="1928802"/>
          <a:ext cx="4536504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01696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 smtClean="0"/>
              <a:t>Учащиеся 15-16 лет</a:t>
            </a:r>
            <a:endParaRPr lang="ru-RU" sz="32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174" y="1981200"/>
            <a:ext cx="3336801" cy="4544144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981200"/>
            <a:ext cx="3744416" cy="4544144"/>
          </a:xfrm>
        </p:spPr>
      </p:pic>
    </p:spTree>
    <p:extLst>
      <p:ext uri="{BB962C8B-B14F-4D97-AF65-F5344CB8AC3E}">
        <p14:creationId xmlns:p14="http://schemas.microsoft.com/office/powerpoint/2010/main" val="35762871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428604"/>
            <a:ext cx="74295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3300"/>
                </a:solidFill>
              </a:rPr>
              <a:t>Оценка по индексу </a:t>
            </a:r>
            <a:r>
              <a:rPr lang="ru-RU" sz="2000" b="1" dirty="0" err="1" smtClean="0">
                <a:solidFill>
                  <a:srgbClr val="003300"/>
                </a:solidFill>
              </a:rPr>
              <a:t>Пинье</a:t>
            </a:r>
            <a:r>
              <a:rPr lang="ru-RU" sz="2000" b="1" dirty="0" smtClean="0">
                <a:solidFill>
                  <a:srgbClr val="003300"/>
                </a:solidFill>
              </a:rPr>
              <a:t> детей всех трех групп в % соотношении</a:t>
            </a:r>
            <a:endParaRPr lang="ru-RU" sz="2000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642910" y="1428736"/>
          <a:ext cx="7500990" cy="4572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Учащиеся 12-13 лет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981200"/>
            <a:ext cx="3816424" cy="404008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981200"/>
            <a:ext cx="3960440" cy="4040088"/>
          </a:xfrm>
        </p:spPr>
      </p:pic>
    </p:spTree>
    <p:extLst>
      <p:ext uri="{BB962C8B-B14F-4D97-AF65-F5344CB8AC3E}">
        <p14:creationId xmlns:p14="http://schemas.microsoft.com/office/powerpoint/2010/main" val="7260824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428604"/>
            <a:ext cx="74295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3300"/>
                </a:solidFill>
              </a:rPr>
              <a:t>Оценка </a:t>
            </a:r>
            <a:r>
              <a:rPr lang="ru-RU" sz="2000" b="1" dirty="0" smtClean="0"/>
              <a:t>индекса гармоничности морфологического развития (ИГРМ) в % соотношении</a:t>
            </a:r>
            <a:endParaRPr lang="ru-RU" sz="2000" b="1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642910" y="1428736"/>
          <a:ext cx="7500990" cy="4572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en-US" sz="4000"/>
              <a:t>Общая оценка физического развития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en-US" dirty="0"/>
              <a:t>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en-US" dirty="0"/>
              <a:t>      </a:t>
            </a:r>
            <a:r>
              <a:rPr lang="ru-RU" altLang="en-US" sz="4400" dirty="0"/>
              <a:t>Физическое развитие  детей среднее, гармоничное.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285720" y="428604"/>
            <a:ext cx="8501122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Рекомендации по профилактике гиподинамии среди школьников:</a:t>
            </a: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Проводить физкультминутки на уроках не только у младших школьников, но и во всех классах;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Больше уроков проводить в форме экскурсий, учебных выходов;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Организовать строительство спортивной площадки, где на переменах и после уроков учащиеся могут побегать, позаниматься на тренажерах, играть в подвижные игры (например, настольный теннис);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Увеличить и разнообразить спортивные секции.</a:t>
            </a:r>
            <a:endParaRPr kumimoji="0" lang="ru-RU" sz="32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АКТУАЛЬНОСТЬ: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3886200"/>
          </a:xfrm>
        </p:spPr>
        <p:txBody>
          <a:bodyPr/>
          <a:lstStyle/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Современная жизнь школьника 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– компьютер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телефон – предполагает малоподвижный образ жизни. Большую часть своего времени (около 18 часов в сутки) подросток находится в полной или относительной неподвижности (включая и сон). И лишь 6 часов остаётся у него на подвижные игры, прогулки, спорт. Но ведь этого недостаточно! Наше тело создано для движения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9832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569822"/>
            <a:ext cx="8640960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Выводы:</a:t>
            </a:r>
          </a:p>
          <a:p>
            <a:pPr algn="just"/>
            <a:r>
              <a:rPr lang="ru-RU" sz="2000" dirty="0" smtClean="0"/>
              <a:t>	1. В </a:t>
            </a:r>
            <a:r>
              <a:rPr lang="ru-RU" sz="2000" dirty="0"/>
              <a:t>процессе проведённого исследования для определения физического развития школьников были определены и проанализированы следующие показатели:</a:t>
            </a:r>
          </a:p>
          <a:p>
            <a:pPr algn="just"/>
            <a:r>
              <a:rPr lang="ru-RU" sz="2000" dirty="0"/>
              <a:t>индекс </a:t>
            </a:r>
            <a:r>
              <a:rPr lang="ru-RU" sz="2000" dirty="0" err="1"/>
              <a:t>Кетле</a:t>
            </a:r>
            <a:r>
              <a:rPr lang="ru-RU" sz="2000" dirty="0"/>
              <a:t> (</a:t>
            </a:r>
            <a:r>
              <a:rPr lang="ru-RU" sz="2000" dirty="0" err="1"/>
              <a:t>весо</a:t>
            </a:r>
            <a:r>
              <a:rPr lang="ru-RU" sz="2000" dirty="0"/>
              <a:t>-ростовой показатель);</a:t>
            </a:r>
          </a:p>
          <a:p>
            <a:pPr algn="just"/>
            <a:r>
              <a:rPr lang="ru-RU" sz="2000" dirty="0"/>
              <a:t>индекс </a:t>
            </a:r>
            <a:r>
              <a:rPr lang="ru-RU" sz="2000" dirty="0" err="1"/>
              <a:t>Пинье</a:t>
            </a:r>
            <a:r>
              <a:rPr lang="ru-RU" sz="2000" dirty="0"/>
              <a:t> (оценка телосложения);</a:t>
            </a:r>
          </a:p>
          <a:p>
            <a:pPr algn="just"/>
            <a:r>
              <a:rPr lang="ru-RU" sz="2000" dirty="0"/>
              <a:t>индекс гармоничности морфологического развития ИГМР.</a:t>
            </a:r>
          </a:p>
          <a:p>
            <a:pPr algn="just"/>
            <a:r>
              <a:rPr lang="ru-RU" sz="2000" dirty="0" smtClean="0"/>
              <a:t>	2</a:t>
            </a:r>
            <a:r>
              <a:rPr lang="ru-RU" sz="2000" dirty="0"/>
              <a:t>. Большинство детей развиты гармонично, их вес соответствует росту, имеют среднее телосложение. У нескольких имеются отклонения от норы так, как дети плохо физически развиты, имеют слабое телосложение и ведут малоподвижный образ жизни. </a:t>
            </a:r>
          </a:p>
          <a:p>
            <a:pPr algn="just"/>
            <a:r>
              <a:rPr lang="ru-RU" sz="2000" dirty="0" smtClean="0"/>
              <a:t>	3.Проведённый </a:t>
            </a:r>
            <a:r>
              <a:rPr lang="ru-RU" sz="2000" dirty="0"/>
              <a:t>социологический опрос показал нарушения гигиенических норм у учащихся 2, 7, 9 классов в отношении сна, утренней гимнастики и распределении свободного времени.</a:t>
            </a:r>
          </a:p>
          <a:p>
            <a:pPr algn="just"/>
            <a:r>
              <a:rPr lang="ru-RU" sz="2000" dirty="0" smtClean="0"/>
              <a:t>	4</a:t>
            </a:r>
            <a:r>
              <a:rPr lang="ru-RU" sz="2000" dirty="0"/>
              <a:t>. Для устранения негативных последствий малоподвижного образа жизни (гиподинамии) были разработаны рекомендации по коррекции выявленных нарушений.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8783227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 smtClean="0"/>
              <a:t>Литература</a:t>
            </a:r>
            <a:endParaRPr lang="ru-RU" sz="4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916832"/>
            <a:ext cx="2520280" cy="368004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916832"/>
            <a:ext cx="2553072" cy="3744416"/>
          </a:xfrm>
        </p:spPr>
      </p:pic>
    </p:spTree>
    <p:extLst>
      <p:ext uri="{BB962C8B-B14F-4D97-AF65-F5344CB8AC3E}">
        <p14:creationId xmlns:p14="http://schemas.microsoft.com/office/powerpoint/2010/main" val="36651146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9" y="2500306"/>
            <a:ext cx="707236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внимание!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340768"/>
            <a:ext cx="8507288" cy="5229225"/>
          </a:xfrm>
        </p:spPr>
        <p:txBody>
          <a:bodyPr/>
          <a:lstStyle/>
          <a:p>
            <a:pPr marL="0" indent="0" algn="just">
              <a:buNone/>
            </a:pPr>
            <a:r>
              <a:rPr lang="ru-RU" altLang="en-US" sz="4000" dirty="0"/>
              <a:t>  </a:t>
            </a:r>
            <a:r>
              <a:rPr lang="ru-RU" sz="5400" b="1" dirty="0" smtClean="0"/>
              <a:t>Цель</a:t>
            </a:r>
            <a:r>
              <a:rPr lang="ru-RU" sz="5400" dirty="0"/>
              <a:t> </a:t>
            </a:r>
            <a:r>
              <a:rPr lang="ru-RU" sz="5400" dirty="0" smtClean="0"/>
              <a:t>исследования</a:t>
            </a:r>
            <a:r>
              <a:rPr lang="ru-RU" sz="4000" dirty="0" smtClean="0"/>
              <a:t>: </a:t>
            </a:r>
            <a:r>
              <a:rPr lang="ru-RU" sz="4000" dirty="0"/>
              <a:t>выявить влияние малоподвижного образа жизни на физическое развитие и здоровье </a:t>
            </a:r>
            <a:r>
              <a:rPr lang="ru-RU" sz="4000" dirty="0" smtClean="0"/>
              <a:t>школьников.</a:t>
            </a:r>
          </a:p>
          <a:p>
            <a:pPr marL="0" indent="0" algn="just">
              <a:buNone/>
            </a:pPr>
            <a:endParaRPr lang="ru-RU" sz="4000" dirty="0"/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en-US" sz="8000" dirty="0" smtClean="0"/>
              <a:t> </a:t>
            </a:r>
            <a:endParaRPr lang="ru-RU" altLang="en-US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5"/>
          <p:cNvSpPr>
            <a:spLocks noGrp="1" noChangeArrowheads="1"/>
          </p:cNvSpPr>
          <p:nvPr>
            <p:ph type="title"/>
          </p:nvPr>
        </p:nvSpPr>
        <p:spPr>
          <a:xfrm>
            <a:off x="755576" y="332656"/>
            <a:ext cx="7924800" cy="1366838"/>
          </a:xfrm>
        </p:spPr>
        <p:txBody>
          <a:bodyPr/>
          <a:lstStyle/>
          <a:p>
            <a:pPr eaLnBrk="1" hangingPunct="1"/>
            <a:r>
              <a:rPr lang="ru-RU" altLang="en-US" sz="4900" dirty="0">
                <a:solidFill>
                  <a:srgbClr val="006600"/>
                </a:solidFill>
              </a:rPr>
              <a:t>Задачи исследования:</a:t>
            </a:r>
            <a:br>
              <a:rPr lang="ru-RU" altLang="en-US" sz="4900" dirty="0">
                <a:solidFill>
                  <a:srgbClr val="006600"/>
                </a:solidFill>
              </a:rPr>
            </a:br>
            <a:endParaRPr lang="ru-RU" altLang="en-US" sz="4900" dirty="0">
              <a:solidFill>
                <a:srgbClr val="006600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24744"/>
            <a:ext cx="9144000" cy="5373688"/>
          </a:xfrm>
        </p:spPr>
        <p:txBody>
          <a:bodyPr/>
          <a:lstStyle/>
          <a:p>
            <a:pPr lvl="0" algn="just">
              <a:buClr>
                <a:srgbClr val="336600"/>
              </a:buClr>
            </a:pPr>
            <a:r>
              <a:rPr lang="ru-RU" sz="2200" dirty="0" smtClean="0">
                <a:solidFill>
                  <a:srgbClr val="003300"/>
                </a:solidFill>
              </a:rPr>
              <a:t>Ознакомиться </a:t>
            </a:r>
            <a:r>
              <a:rPr lang="ru-RU" sz="2200" dirty="0">
                <a:solidFill>
                  <a:srgbClr val="003300"/>
                </a:solidFill>
              </a:rPr>
              <a:t>с литературой по данной теме.</a:t>
            </a:r>
          </a:p>
          <a:p>
            <a:pPr lvl="0" algn="just">
              <a:buClr>
                <a:srgbClr val="336600"/>
              </a:buClr>
            </a:pPr>
            <a:r>
              <a:rPr lang="ru-RU" sz="2200" dirty="0" smtClean="0">
                <a:solidFill>
                  <a:srgbClr val="003300"/>
                </a:solidFill>
              </a:rPr>
              <a:t>Провести </a:t>
            </a:r>
            <a:r>
              <a:rPr lang="ru-RU" sz="2200" dirty="0">
                <a:solidFill>
                  <a:srgbClr val="003300"/>
                </a:solidFill>
              </a:rPr>
              <a:t>антропометрические исследования, включающие измерение длины тела (роста), массы тела, окружности грудной клетки и определить антропометрические показатели физического развития:</a:t>
            </a:r>
          </a:p>
          <a:p>
            <a:pPr lvl="0" algn="just">
              <a:buClr>
                <a:srgbClr val="336600"/>
              </a:buClr>
            </a:pPr>
            <a:r>
              <a:rPr lang="ru-RU" sz="2200" dirty="0">
                <a:solidFill>
                  <a:srgbClr val="003300"/>
                </a:solidFill>
              </a:rPr>
              <a:t>индекс </a:t>
            </a:r>
            <a:r>
              <a:rPr lang="ru-RU" sz="2200" dirty="0" err="1">
                <a:solidFill>
                  <a:srgbClr val="003300"/>
                </a:solidFill>
              </a:rPr>
              <a:t>Кетле</a:t>
            </a:r>
            <a:r>
              <a:rPr lang="ru-RU" sz="2200" dirty="0">
                <a:solidFill>
                  <a:srgbClr val="003300"/>
                </a:solidFill>
              </a:rPr>
              <a:t> (</a:t>
            </a:r>
            <a:r>
              <a:rPr lang="ru-RU" sz="2200" dirty="0" err="1">
                <a:solidFill>
                  <a:srgbClr val="003300"/>
                </a:solidFill>
              </a:rPr>
              <a:t>весо</a:t>
            </a:r>
            <a:r>
              <a:rPr lang="ru-RU" sz="2200" dirty="0">
                <a:solidFill>
                  <a:srgbClr val="003300"/>
                </a:solidFill>
              </a:rPr>
              <a:t> - ростовой показатель);</a:t>
            </a:r>
          </a:p>
          <a:p>
            <a:pPr lvl="0" algn="just">
              <a:buClr>
                <a:srgbClr val="336600"/>
              </a:buClr>
            </a:pPr>
            <a:r>
              <a:rPr lang="ru-RU" sz="2200" dirty="0">
                <a:solidFill>
                  <a:srgbClr val="003300"/>
                </a:solidFill>
              </a:rPr>
              <a:t>индекс </a:t>
            </a:r>
            <a:r>
              <a:rPr lang="ru-RU" sz="2200" dirty="0" err="1">
                <a:solidFill>
                  <a:srgbClr val="003300"/>
                </a:solidFill>
              </a:rPr>
              <a:t>Пинье</a:t>
            </a:r>
            <a:r>
              <a:rPr lang="ru-RU" sz="2200" dirty="0">
                <a:solidFill>
                  <a:srgbClr val="003300"/>
                </a:solidFill>
              </a:rPr>
              <a:t> (оценка телосложения);</a:t>
            </a:r>
          </a:p>
          <a:p>
            <a:pPr lvl="0" algn="just">
              <a:buClr>
                <a:srgbClr val="336600"/>
              </a:buClr>
            </a:pPr>
            <a:r>
              <a:rPr lang="ru-RU" sz="2200" dirty="0">
                <a:solidFill>
                  <a:srgbClr val="003300"/>
                </a:solidFill>
              </a:rPr>
              <a:t>индекс гармоничности морфологического развития ИГМР.</a:t>
            </a:r>
          </a:p>
          <a:p>
            <a:pPr lvl="0" algn="just">
              <a:buClr>
                <a:srgbClr val="336600"/>
              </a:buClr>
            </a:pPr>
            <a:r>
              <a:rPr lang="ru-RU" sz="2200" dirty="0" smtClean="0">
                <a:solidFill>
                  <a:srgbClr val="003300"/>
                </a:solidFill>
              </a:rPr>
              <a:t>Дать </a:t>
            </a:r>
            <a:r>
              <a:rPr lang="ru-RU" sz="2200" dirty="0">
                <a:solidFill>
                  <a:srgbClr val="003300"/>
                </a:solidFill>
              </a:rPr>
              <a:t>оценку индивидуального здоровья школьников, их соответствия возрастным нормам.</a:t>
            </a:r>
          </a:p>
          <a:p>
            <a:pPr lvl="0" algn="just">
              <a:buClr>
                <a:srgbClr val="336600"/>
              </a:buClr>
            </a:pPr>
            <a:r>
              <a:rPr lang="ru-RU" sz="2200" dirty="0" smtClean="0">
                <a:solidFill>
                  <a:srgbClr val="003300"/>
                </a:solidFill>
              </a:rPr>
              <a:t>С </a:t>
            </a:r>
            <a:r>
              <a:rPr lang="ru-RU" sz="2200" dirty="0">
                <a:solidFill>
                  <a:srgbClr val="003300"/>
                </a:solidFill>
              </a:rPr>
              <a:t>помощью социологического опроса выявить влияние режима дня на здоровье учащихся.</a:t>
            </a:r>
          </a:p>
          <a:p>
            <a:pPr lvl="0" algn="just">
              <a:buClr>
                <a:srgbClr val="336600"/>
              </a:buClr>
            </a:pPr>
            <a:r>
              <a:rPr lang="ru-RU" sz="2200" dirty="0" smtClean="0">
                <a:solidFill>
                  <a:srgbClr val="003300"/>
                </a:solidFill>
              </a:rPr>
              <a:t>Выработать </a:t>
            </a:r>
            <a:r>
              <a:rPr lang="ru-RU" sz="2200" dirty="0">
                <a:solidFill>
                  <a:srgbClr val="003300"/>
                </a:solidFill>
              </a:rPr>
              <a:t>рекомендации по устранению недостатка двигательной активности в режиме дня школьников.</a:t>
            </a:r>
            <a:endParaRPr lang="ru-RU" alt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2" y="765175"/>
            <a:ext cx="8568183" cy="56165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en-US" dirty="0"/>
              <a:t>      </a:t>
            </a:r>
            <a:r>
              <a:rPr lang="ru-RU" altLang="en-US" b="1" dirty="0">
                <a:solidFill>
                  <a:srgbClr val="006600"/>
                </a:solidFill>
              </a:rPr>
              <a:t>Объект исследования</a:t>
            </a:r>
            <a:r>
              <a:rPr lang="ru-RU" altLang="en-US" b="1" dirty="0" smtClean="0">
                <a:solidFill>
                  <a:srgbClr val="006600"/>
                </a:solidFill>
              </a:rPr>
              <a:t>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3600" dirty="0"/>
              <a:t>дети и подростки МБОУ СОШ №1 </a:t>
            </a:r>
            <a:r>
              <a:rPr lang="ru-RU" sz="3600" dirty="0" err="1"/>
              <a:t>пгт</a:t>
            </a:r>
            <a:r>
              <a:rPr lang="ru-RU" sz="3600" dirty="0"/>
              <a:t>. </a:t>
            </a:r>
            <a:r>
              <a:rPr lang="ru-RU" sz="3600" dirty="0" err="1"/>
              <a:t>Каа-Хем</a:t>
            </a:r>
            <a:r>
              <a:rPr lang="ru-RU" sz="3600" dirty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altLang="en-US" dirty="0">
              <a:solidFill>
                <a:srgbClr val="0022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en-US" dirty="0">
                <a:solidFill>
                  <a:srgbClr val="000000"/>
                </a:solidFill>
              </a:rPr>
              <a:t>      </a:t>
            </a:r>
            <a:r>
              <a:rPr lang="ru-RU" altLang="en-US" b="1" dirty="0">
                <a:solidFill>
                  <a:srgbClr val="006600"/>
                </a:solidFill>
              </a:rPr>
              <a:t>Предмет исследования</a:t>
            </a:r>
            <a:r>
              <a:rPr lang="ru-RU" altLang="en-US" b="1" dirty="0" smtClean="0">
                <a:solidFill>
                  <a:srgbClr val="006600"/>
                </a:solidFill>
              </a:rPr>
              <a:t>: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ru-RU" sz="3600" dirty="0"/>
              <a:t>физическое развитие детей </a:t>
            </a:r>
            <a:r>
              <a:rPr lang="ru-RU" sz="3600" dirty="0" smtClean="0"/>
              <a:t>и подростков       </a:t>
            </a:r>
            <a:r>
              <a:rPr lang="ru-RU" sz="3600" dirty="0"/>
              <a:t>МБОУ СОШ №1 </a:t>
            </a:r>
            <a:r>
              <a:rPr lang="ru-RU" sz="3600" dirty="0" err="1"/>
              <a:t>пгт</a:t>
            </a:r>
            <a:r>
              <a:rPr lang="ru-RU" sz="3600" dirty="0"/>
              <a:t>. </a:t>
            </a:r>
            <a:r>
              <a:rPr lang="ru-RU" sz="3600" dirty="0" err="1"/>
              <a:t>Каа-Хем</a:t>
            </a:r>
            <a:r>
              <a:rPr lang="ru-RU" sz="3600" dirty="0"/>
              <a:t>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en-US" sz="3600" dirty="0">
              <a:solidFill>
                <a:srgbClr val="005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Методы исследования: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3886200"/>
          </a:xfrm>
        </p:spPr>
        <p:txBody>
          <a:bodyPr/>
          <a:lstStyle/>
          <a:p>
            <a:r>
              <a:rPr lang="ru-RU" sz="2200" dirty="0"/>
              <a:t>1. Метод нахождения </a:t>
            </a:r>
            <a:r>
              <a:rPr lang="ru-RU" sz="2200" b="1" dirty="0"/>
              <a:t>индекса </a:t>
            </a:r>
            <a:r>
              <a:rPr lang="ru-RU" sz="2200" b="1" dirty="0" err="1"/>
              <a:t>Кетле</a:t>
            </a:r>
            <a:r>
              <a:rPr lang="ru-RU" sz="2200" b="1" dirty="0"/>
              <a:t> </a:t>
            </a:r>
            <a:r>
              <a:rPr lang="ru-RU" sz="2200" dirty="0"/>
              <a:t>(</a:t>
            </a:r>
            <a:r>
              <a:rPr lang="ru-RU" sz="2200" dirty="0" err="1"/>
              <a:t>весо</a:t>
            </a:r>
            <a:r>
              <a:rPr lang="ru-RU" sz="2200" dirty="0"/>
              <a:t> - ростовой показатель), который характеризует соотношение веса и роста: необходимо вес (в кг) разделить на квадрат роста (в см).</a:t>
            </a:r>
          </a:p>
          <a:p>
            <a:r>
              <a:rPr lang="ru-RU" sz="2200" dirty="0"/>
              <a:t>2. Метод нахождения </a:t>
            </a:r>
            <a:r>
              <a:rPr lang="ru-RU" sz="2200" b="1" dirty="0"/>
              <a:t>индекса </a:t>
            </a:r>
            <a:r>
              <a:rPr lang="ru-RU" sz="2200" b="1" dirty="0" err="1"/>
              <a:t>Пинье</a:t>
            </a:r>
            <a:r>
              <a:rPr lang="ru-RU" sz="2200" b="1" dirty="0"/>
              <a:t> </a:t>
            </a:r>
            <a:r>
              <a:rPr lang="ru-RU" sz="2200" dirty="0"/>
              <a:t>(оценка телосложения) по формуле: И = Р – ( В + </a:t>
            </a:r>
            <a:r>
              <a:rPr lang="ru-RU" sz="2200" dirty="0" err="1"/>
              <a:t>Окр</a:t>
            </a:r>
            <a:r>
              <a:rPr lang="ru-RU" sz="2200" dirty="0"/>
              <a:t>), где Р – рост в сантиметрах, В – масса тела в килограммах; </a:t>
            </a:r>
            <a:r>
              <a:rPr lang="ru-RU" sz="2200" dirty="0" err="1"/>
              <a:t>Окр</a:t>
            </a:r>
            <a:r>
              <a:rPr lang="ru-RU" sz="2200" dirty="0"/>
              <a:t> – окружность грудной клетки в сантиметрах</a:t>
            </a:r>
            <a:r>
              <a:rPr lang="ru-RU" sz="2200" dirty="0" smtClean="0"/>
              <a:t>.</a:t>
            </a:r>
            <a:endParaRPr lang="ru-RU" sz="2200" dirty="0"/>
          </a:p>
          <a:p>
            <a:r>
              <a:rPr lang="ru-RU" sz="2200" dirty="0" smtClean="0"/>
              <a:t>3. Метод </a:t>
            </a:r>
            <a:r>
              <a:rPr lang="ru-RU" sz="2200" dirty="0"/>
              <a:t>нахождения индекса гармоничности морфологического развития </a:t>
            </a:r>
            <a:r>
              <a:rPr lang="ru-RU" sz="2200" b="1" dirty="0" smtClean="0"/>
              <a:t>ИГМР</a:t>
            </a:r>
            <a:r>
              <a:rPr lang="ru-RU" sz="2200" dirty="0"/>
              <a:t> </a:t>
            </a:r>
            <a:r>
              <a:rPr lang="ru-RU" sz="2200" dirty="0" smtClean="0"/>
              <a:t>по формуле: ИГМР = (Р – В) * Р/К * 2Окр, где Р – рост, в см., В – масса (вес) тела, в кг., </a:t>
            </a:r>
            <a:r>
              <a:rPr lang="ru-RU" sz="2200" dirty="0" err="1" smtClean="0"/>
              <a:t>Окр</a:t>
            </a:r>
            <a:r>
              <a:rPr lang="ru-RU" sz="2200" dirty="0" smtClean="0"/>
              <a:t> – окружность грудной клетки, К – коэффициент развития, который находился по таблице.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04146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Оборудование: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174" y="1981200"/>
            <a:ext cx="3408809" cy="425611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916832"/>
            <a:ext cx="3600400" cy="4320480"/>
          </a:xfrm>
        </p:spPr>
      </p:pic>
    </p:spTree>
    <p:extLst>
      <p:ext uri="{BB962C8B-B14F-4D97-AF65-F5344CB8AC3E}">
        <p14:creationId xmlns:p14="http://schemas.microsoft.com/office/powerpoint/2010/main" val="14445719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04813"/>
            <a:ext cx="8229600" cy="1371600"/>
          </a:xfrm>
        </p:spPr>
        <p:txBody>
          <a:bodyPr/>
          <a:lstStyle/>
          <a:p>
            <a:pPr algn="ctr" eaLnBrk="1" hangingPunct="1"/>
            <a:r>
              <a:rPr lang="ru-RU" altLang="en-US" sz="4600" b="1" dirty="0">
                <a:solidFill>
                  <a:srgbClr val="006600"/>
                </a:solidFill>
              </a:rPr>
              <a:t>Должная величина</a:t>
            </a:r>
            <a:br>
              <a:rPr lang="ru-RU" altLang="en-US" sz="4600" b="1" dirty="0">
                <a:solidFill>
                  <a:srgbClr val="006600"/>
                </a:solidFill>
              </a:rPr>
            </a:br>
            <a:r>
              <a:rPr lang="ru-RU" altLang="en-US" sz="4600" b="1" dirty="0">
                <a:solidFill>
                  <a:srgbClr val="006600"/>
                </a:solidFill>
              </a:rPr>
              <a:t>индекса </a:t>
            </a:r>
            <a:r>
              <a:rPr lang="ru-RU" altLang="en-US" sz="4600" b="1" dirty="0" err="1">
                <a:solidFill>
                  <a:srgbClr val="006600"/>
                </a:solidFill>
              </a:rPr>
              <a:t>Кетле</a:t>
            </a:r>
            <a:endParaRPr lang="ru-RU" altLang="en-US" sz="4600" b="1" dirty="0">
              <a:solidFill>
                <a:srgbClr val="006600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543425"/>
          </a:xfrm>
        </p:spPr>
        <p:txBody>
          <a:bodyPr/>
          <a:lstStyle/>
          <a:p>
            <a:pPr eaLnBrk="1" hangingPunct="1"/>
            <a:r>
              <a:rPr lang="ru-RU" altLang="en-US" sz="2800" dirty="0"/>
              <a:t>для детей </a:t>
            </a:r>
            <a:r>
              <a:rPr lang="ru-RU" altLang="en-US" sz="2800" b="1" dirty="0"/>
              <a:t>6-8 лет</a:t>
            </a:r>
            <a:r>
              <a:rPr lang="ru-RU" altLang="en-US" sz="2800" dirty="0"/>
              <a:t> обоего пола – </a:t>
            </a:r>
            <a:r>
              <a:rPr lang="ru-RU" altLang="en-US" sz="2800" b="1" dirty="0"/>
              <a:t>16</a:t>
            </a:r>
            <a:r>
              <a:rPr lang="ru-RU" altLang="en-US" sz="2800" dirty="0"/>
              <a:t> (+/-2); </a:t>
            </a:r>
          </a:p>
          <a:p>
            <a:pPr eaLnBrk="1" hangingPunct="1"/>
            <a:r>
              <a:rPr lang="ru-RU" altLang="en-US" sz="2800" dirty="0"/>
              <a:t>для детей </a:t>
            </a:r>
            <a:r>
              <a:rPr lang="ru-RU" altLang="en-US" sz="2800" b="1" dirty="0"/>
              <a:t>9-10 лет</a:t>
            </a:r>
            <a:r>
              <a:rPr lang="ru-RU" altLang="en-US" sz="2800" dirty="0"/>
              <a:t> обоего пола – </a:t>
            </a:r>
            <a:r>
              <a:rPr lang="ru-RU" altLang="en-US" sz="2800" b="1" dirty="0"/>
              <a:t>17</a:t>
            </a:r>
            <a:r>
              <a:rPr lang="ru-RU" altLang="en-US" sz="2800" dirty="0"/>
              <a:t> (+/-2);</a:t>
            </a:r>
          </a:p>
          <a:p>
            <a:pPr eaLnBrk="1" hangingPunct="1"/>
            <a:r>
              <a:rPr lang="ru-RU" altLang="en-US" sz="2800" dirty="0"/>
              <a:t>для детей </a:t>
            </a:r>
            <a:r>
              <a:rPr lang="ru-RU" altLang="en-US" sz="2800" b="1" dirty="0"/>
              <a:t>11 лет</a:t>
            </a:r>
            <a:r>
              <a:rPr lang="ru-RU" altLang="en-US" sz="2800" dirty="0"/>
              <a:t> обоего пола – </a:t>
            </a:r>
            <a:r>
              <a:rPr lang="ru-RU" altLang="en-US" sz="2800" b="1" dirty="0"/>
              <a:t>18</a:t>
            </a:r>
            <a:r>
              <a:rPr lang="ru-RU" altLang="en-US" sz="2800" dirty="0"/>
              <a:t> (+/-2);</a:t>
            </a:r>
          </a:p>
          <a:p>
            <a:pPr eaLnBrk="1" hangingPunct="1"/>
            <a:r>
              <a:rPr lang="ru-RU" altLang="en-US" sz="2800" dirty="0"/>
              <a:t>для детей </a:t>
            </a:r>
            <a:r>
              <a:rPr lang="ru-RU" altLang="en-US" sz="2800" b="1" dirty="0"/>
              <a:t>12 лет</a:t>
            </a:r>
            <a:r>
              <a:rPr lang="ru-RU" altLang="en-US" sz="2800" dirty="0"/>
              <a:t> обоего пола – </a:t>
            </a:r>
            <a:r>
              <a:rPr lang="ru-RU" altLang="en-US" sz="2800" b="1" dirty="0"/>
              <a:t>19</a:t>
            </a:r>
            <a:r>
              <a:rPr lang="ru-RU" altLang="en-US" sz="2800" dirty="0"/>
              <a:t> (+/-2);</a:t>
            </a:r>
          </a:p>
          <a:p>
            <a:pPr eaLnBrk="1" hangingPunct="1"/>
            <a:r>
              <a:rPr lang="ru-RU" altLang="en-US" sz="2800" dirty="0"/>
              <a:t>для детей </a:t>
            </a:r>
            <a:r>
              <a:rPr lang="ru-RU" altLang="en-US" sz="2800" b="1" dirty="0"/>
              <a:t>13-16 лет</a:t>
            </a:r>
            <a:r>
              <a:rPr lang="ru-RU" altLang="en-US" sz="2800" dirty="0"/>
              <a:t> (мальчики) – </a:t>
            </a:r>
            <a:r>
              <a:rPr lang="ru-RU" altLang="en-US" sz="2800" b="1" dirty="0"/>
              <a:t>20</a:t>
            </a:r>
            <a:r>
              <a:rPr lang="ru-RU" altLang="en-US" sz="2800" dirty="0"/>
              <a:t> (+/-2);</a:t>
            </a:r>
          </a:p>
          <a:p>
            <a:pPr eaLnBrk="1" hangingPunct="1"/>
            <a:r>
              <a:rPr lang="ru-RU" altLang="en-US" sz="2800" dirty="0"/>
              <a:t>для детей </a:t>
            </a:r>
            <a:r>
              <a:rPr lang="ru-RU" altLang="en-US" sz="2800" b="1" dirty="0"/>
              <a:t>17 лет</a:t>
            </a:r>
            <a:r>
              <a:rPr lang="ru-RU" altLang="en-US" sz="2800" dirty="0"/>
              <a:t> (мальчики) – </a:t>
            </a:r>
            <a:r>
              <a:rPr lang="ru-RU" altLang="en-US" sz="2800" b="1" dirty="0"/>
              <a:t>21</a:t>
            </a:r>
            <a:r>
              <a:rPr lang="ru-RU" altLang="en-US" sz="2800" dirty="0"/>
              <a:t> (+/-2);</a:t>
            </a:r>
          </a:p>
          <a:p>
            <a:pPr eaLnBrk="1" hangingPunct="1"/>
            <a:r>
              <a:rPr lang="ru-RU" altLang="en-US" sz="2800" dirty="0"/>
              <a:t>для детей </a:t>
            </a:r>
            <a:r>
              <a:rPr lang="ru-RU" altLang="en-US" sz="2800" b="1" dirty="0"/>
              <a:t>13-14 лет</a:t>
            </a:r>
            <a:r>
              <a:rPr lang="ru-RU" altLang="en-US" sz="2800" dirty="0"/>
              <a:t> (девочки) – </a:t>
            </a:r>
            <a:r>
              <a:rPr lang="ru-RU" altLang="en-US" sz="2800" b="1" dirty="0"/>
              <a:t>20 </a:t>
            </a:r>
            <a:r>
              <a:rPr lang="ru-RU" altLang="en-US" sz="2800" dirty="0"/>
              <a:t>(+/-2);</a:t>
            </a:r>
          </a:p>
          <a:p>
            <a:pPr eaLnBrk="1" hangingPunct="1"/>
            <a:r>
              <a:rPr lang="ru-RU" altLang="en-US" sz="2800" dirty="0"/>
              <a:t>для детей </a:t>
            </a:r>
            <a:r>
              <a:rPr lang="ru-RU" altLang="en-US" sz="2800" b="1" dirty="0"/>
              <a:t>15-17 лет</a:t>
            </a:r>
            <a:r>
              <a:rPr lang="ru-RU" altLang="en-US" sz="2800" dirty="0"/>
              <a:t> (девочки) – </a:t>
            </a:r>
            <a:r>
              <a:rPr lang="ru-RU" altLang="en-US" sz="2800" b="1" dirty="0"/>
              <a:t>21</a:t>
            </a:r>
            <a:r>
              <a:rPr lang="ru-RU" altLang="en-US" sz="2800" dirty="0"/>
              <a:t> (+/-2).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971600" y="2492897"/>
          <a:ext cx="6912768" cy="3096344"/>
        </p:xfrm>
        <a:graphic>
          <a:graphicData uri="http://schemas.openxmlformats.org/drawingml/2006/table">
            <a:tbl>
              <a:tblPr/>
              <a:tblGrid>
                <a:gridCol w="3155828"/>
                <a:gridCol w="3756940"/>
              </a:tblGrid>
              <a:tr h="4423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Значение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Оценка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23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10-15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крепкое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23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16-20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хорошее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23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21-25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Среднее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23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26-30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Слабое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466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Более 31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Очень слабое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395288" y="404813"/>
            <a:ext cx="8229600" cy="1371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en-US" sz="4600" b="1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Должная величина</a:t>
            </a:r>
            <a:br>
              <a:rPr kumimoji="0" lang="ru-RU" altLang="en-US" sz="4600" b="1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altLang="en-US" sz="4600" b="1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индекса </a:t>
            </a:r>
            <a:r>
              <a:rPr kumimoji="0" lang="ru-RU" altLang="en-US" sz="4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Пинье</a:t>
            </a:r>
            <a:endParaRPr kumimoji="0" lang="ru-RU" altLang="en-US" sz="4600" b="1" i="0" u="none" strike="noStrike" kern="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Пиксел">
  <a:themeElements>
    <a:clrScheme name="Пиксел 8">
      <a:dk1>
        <a:srgbClr val="003300"/>
      </a:dk1>
      <a:lt1>
        <a:srgbClr val="FFFFFF"/>
      </a:lt1>
      <a:dk2>
        <a:srgbClr val="000000"/>
      </a:dk2>
      <a:lt2>
        <a:srgbClr val="336600"/>
      </a:lt2>
      <a:accent1>
        <a:srgbClr val="CCCC00"/>
      </a:accent1>
      <a:accent2>
        <a:srgbClr val="669900"/>
      </a:accent2>
      <a:accent3>
        <a:srgbClr val="FFFFFF"/>
      </a:accent3>
      <a:accent4>
        <a:srgbClr val="002A00"/>
      </a:accent4>
      <a:accent5>
        <a:srgbClr val="E2E2AA"/>
      </a:accent5>
      <a:accent6>
        <a:srgbClr val="5C8A00"/>
      </a:accent6>
      <a:hlink>
        <a:srgbClr val="333300"/>
      </a:hlink>
      <a:folHlink>
        <a:srgbClr val="99CC00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Fading Grid</Template>
  <TotalTime>805</TotalTime>
  <Words>733</Words>
  <Application>Microsoft Office PowerPoint</Application>
  <PresentationFormat>Экран (4:3)</PresentationFormat>
  <Paragraphs>98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Пиксел</vt:lpstr>
      <vt:lpstr>Исследовательская работа  «МАЛОПОДВИЖНЫЙ ОБРАЗ ЖИЗНИ КАК ФАКТОР, ВЛИЯЮЩИЙ НА ФИЗИЧЕСКОЕ РАЗВИТИЕ И ЗДОРОВЬЕ УЧАЩИХСЯ»</vt:lpstr>
      <vt:lpstr>АКТУАЛЬНОСТЬ:</vt:lpstr>
      <vt:lpstr>Презентация PowerPoint</vt:lpstr>
      <vt:lpstr>Задачи исследования: </vt:lpstr>
      <vt:lpstr>Презентация PowerPoint</vt:lpstr>
      <vt:lpstr>Методы исследования:</vt:lpstr>
      <vt:lpstr>Оборудование:</vt:lpstr>
      <vt:lpstr>Должная величина индекса Кетле</vt:lpstr>
      <vt:lpstr>Презентация PowerPoint</vt:lpstr>
      <vt:lpstr>Презентация PowerPoint</vt:lpstr>
      <vt:lpstr>Презентация PowerPoint</vt:lpstr>
      <vt:lpstr> Учащиеся 12-13 лет</vt:lpstr>
      <vt:lpstr>Презентация PowerPoint</vt:lpstr>
      <vt:lpstr>Учащиеся 15-16 лет</vt:lpstr>
      <vt:lpstr>Презентация PowerPoint</vt:lpstr>
      <vt:lpstr>Учащиеся 12-13 лет</vt:lpstr>
      <vt:lpstr>Презентация PowerPoint</vt:lpstr>
      <vt:lpstr>Общая оценка физического развития</vt:lpstr>
      <vt:lpstr>Презентация PowerPoint</vt:lpstr>
      <vt:lpstr>Презентация PowerPoint</vt:lpstr>
      <vt:lpstr>Литература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«Оценка степени физического развития школьников с помощью индекса Кетле»</dc:title>
  <dc:creator>Лысоконь Елена Никое</dc:creator>
  <cp:lastModifiedBy>Admin</cp:lastModifiedBy>
  <cp:revision>55</cp:revision>
  <dcterms:created xsi:type="dcterms:W3CDTF">2012-04-06T09:13:11Z</dcterms:created>
  <dcterms:modified xsi:type="dcterms:W3CDTF">2018-03-11T19:27:15Z</dcterms:modified>
</cp:coreProperties>
</file>