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6" r:id="rId11"/>
    <p:sldId id="265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69" autoAdjust="0"/>
    <p:restoredTop sz="94660"/>
  </p:normalViewPr>
  <p:slideViewPr>
    <p:cSldViewPr snapToGrid="0">
      <p:cViewPr varScale="1">
        <p:scale>
          <a:sx n="69" d="100"/>
          <a:sy n="69" d="100"/>
        </p:scale>
        <p:origin x="98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B649D-B1C6-4635-9C28-48A827D81FB9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0049-DBFA-4212-AEE2-C5225481D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273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B649D-B1C6-4635-9C28-48A827D81FB9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0049-DBFA-4212-AEE2-C5225481D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265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B649D-B1C6-4635-9C28-48A827D81FB9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0049-DBFA-4212-AEE2-C5225481DAD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1088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B649D-B1C6-4635-9C28-48A827D81FB9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0049-DBFA-4212-AEE2-C5225481D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4423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B649D-B1C6-4635-9C28-48A827D81FB9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0049-DBFA-4212-AEE2-C5225481DAD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245609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B649D-B1C6-4635-9C28-48A827D81FB9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0049-DBFA-4212-AEE2-C5225481D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7786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B649D-B1C6-4635-9C28-48A827D81FB9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0049-DBFA-4212-AEE2-C5225481D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693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B649D-B1C6-4635-9C28-48A827D81FB9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0049-DBFA-4212-AEE2-C5225481D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01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B649D-B1C6-4635-9C28-48A827D81FB9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0049-DBFA-4212-AEE2-C5225481D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685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B649D-B1C6-4635-9C28-48A827D81FB9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0049-DBFA-4212-AEE2-C5225481D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807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B649D-B1C6-4635-9C28-48A827D81FB9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0049-DBFA-4212-AEE2-C5225481D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4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B649D-B1C6-4635-9C28-48A827D81FB9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0049-DBFA-4212-AEE2-C5225481D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692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B649D-B1C6-4635-9C28-48A827D81FB9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0049-DBFA-4212-AEE2-C5225481D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610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B649D-B1C6-4635-9C28-48A827D81FB9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0049-DBFA-4212-AEE2-C5225481D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860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B649D-B1C6-4635-9C28-48A827D81FB9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0049-DBFA-4212-AEE2-C5225481D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577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D0049-DBFA-4212-AEE2-C5225481DAD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B649D-B1C6-4635-9C28-48A827D81FB9}" type="datetimeFigureOut">
              <a:rPr lang="ru-RU" smtClean="0"/>
              <a:t>15.10.2016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075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9B649D-B1C6-4635-9C28-48A827D81FB9}" type="datetimeFigureOut">
              <a:rPr lang="ru-RU" smtClean="0"/>
              <a:t>15.10.2016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55D0049-DBFA-4212-AEE2-C5225481DA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0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770021"/>
            <a:ext cx="7766936" cy="3280815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ПРОФЕССИОНАЛЬНЫЙ СТАНДАРТ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Педагог дополнительного образования детей и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взрослы</a:t>
            </a:r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х</a:t>
            </a:r>
          </a:p>
        </p:txBody>
      </p:sp>
    </p:spTree>
    <p:extLst>
      <p:ext uri="{BB962C8B-B14F-4D97-AF65-F5344CB8AC3E}">
        <p14:creationId xmlns:p14="http://schemas.microsoft.com/office/powerpoint/2010/main" val="243110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38" y="200722"/>
            <a:ext cx="11351941" cy="6311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35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747" y="496456"/>
            <a:ext cx="110843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Требования к образованию, опыту работы,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условия допуска к работе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3747" y="1598843"/>
            <a:ext cx="1130733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100" b="1" dirty="0" smtClean="0"/>
              <a:t>среднее профессиональное образование – программы подготовки специалистов </a:t>
            </a:r>
          </a:p>
          <a:p>
            <a:r>
              <a:rPr lang="ru-RU" sz="2100" b="1" dirty="0"/>
              <a:t> </a:t>
            </a:r>
            <a:r>
              <a:rPr lang="ru-RU" sz="2100" b="1" dirty="0" smtClean="0"/>
              <a:t>   среднего звена</a:t>
            </a:r>
          </a:p>
          <a:p>
            <a:pPr marL="342900" indent="-342900">
              <a:buFontTx/>
              <a:buChar char="-"/>
            </a:pPr>
            <a:r>
              <a:rPr lang="ru-RU" sz="2100" b="1" dirty="0" smtClean="0"/>
              <a:t>высшее образование – </a:t>
            </a:r>
            <a:r>
              <a:rPr lang="ru-RU" sz="2100" b="1" dirty="0" err="1" smtClean="0"/>
              <a:t>бакалавриат</a:t>
            </a:r>
            <a:r>
              <a:rPr lang="ru-RU" sz="2100" b="1" dirty="0" smtClean="0"/>
              <a:t>, направленность которого соответствует</a:t>
            </a:r>
          </a:p>
          <a:p>
            <a:r>
              <a:rPr lang="ru-RU" sz="2100" b="1" dirty="0"/>
              <a:t> </a:t>
            </a:r>
            <a:r>
              <a:rPr lang="ru-RU" sz="2100" b="1" dirty="0" smtClean="0"/>
              <a:t>    направленности дополнительной общеобразовательной программы, </a:t>
            </a:r>
            <a:endParaRPr lang="ru-RU" sz="2100" b="1" dirty="0" smtClean="0"/>
          </a:p>
          <a:p>
            <a:r>
              <a:rPr lang="ru-RU" sz="2100" b="1" dirty="0"/>
              <a:t> </a:t>
            </a:r>
            <a:r>
              <a:rPr lang="ru-RU" sz="2100" b="1" dirty="0" smtClean="0"/>
              <a:t>   </a:t>
            </a:r>
            <a:r>
              <a:rPr lang="ru-RU" sz="2100" b="1" dirty="0" smtClean="0"/>
              <a:t>осваиваемой </a:t>
            </a:r>
            <a:r>
              <a:rPr lang="ru-RU" sz="2100" b="1" dirty="0" err="1" smtClean="0"/>
              <a:t>обучащимися</a:t>
            </a:r>
            <a:endParaRPr lang="ru-RU" sz="2100" b="1" dirty="0" smtClean="0"/>
          </a:p>
          <a:p>
            <a:pPr marL="342900" indent="-342900">
              <a:buFontTx/>
              <a:buChar char="-"/>
            </a:pPr>
            <a:r>
              <a:rPr lang="ru-RU" sz="2100" b="1" dirty="0" smtClean="0"/>
              <a:t>дополнительное профессиональное образование – профессиональная</a:t>
            </a:r>
          </a:p>
          <a:p>
            <a:r>
              <a:rPr lang="ru-RU" sz="2100" b="1" dirty="0"/>
              <a:t> </a:t>
            </a:r>
            <a:r>
              <a:rPr lang="ru-RU" sz="2100" b="1" dirty="0" smtClean="0"/>
              <a:t>    переподготовка, направленность которой соответствует направленности </a:t>
            </a:r>
          </a:p>
          <a:p>
            <a:r>
              <a:rPr lang="ru-RU" sz="2100" b="1" dirty="0"/>
              <a:t> </a:t>
            </a:r>
            <a:r>
              <a:rPr lang="ru-RU" sz="2100" b="1" dirty="0" smtClean="0"/>
              <a:t>    дополнительной общеобразовательной программы, осваиваемой </a:t>
            </a:r>
            <a:r>
              <a:rPr lang="ru-RU" sz="2100" b="1" dirty="0" err="1" smtClean="0"/>
              <a:t>обучащимися</a:t>
            </a:r>
            <a:endParaRPr lang="ru-RU" sz="2100" b="1" dirty="0" smtClean="0"/>
          </a:p>
          <a:p>
            <a:pPr marL="342900" indent="-342900">
              <a:buFontTx/>
              <a:buChar char="-"/>
            </a:pPr>
            <a:r>
              <a:rPr lang="ru-RU" sz="2100" b="1" dirty="0" smtClean="0"/>
              <a:t>При отсутствии педагогического образования – дополнительное </a:t>
            </a:r>
            <a:r>
              <a:rPr lang="ru-RU" sz="2100" b="1" dirty="0" smtClean="0"/>
              <a:t>профессиональное педагогическое </a:t>
            </a:r>
            <a:r>
              <a:rPr lang="ru-RU" sz="2100" b="1" dirty="0" smtClean="0"/>
              <a:t>образование.</a:t>
            </a:r>
          </a:p>
          <a:p>
            <a:r>
              <a:rPr lang="ru-RU" sz="2100" b="1" dirty="0" smtClean="0"/>
              <a:t>-    Курсы повышения квалификации – не реже 1 раза в 3 года (от 144 часов).</a:t>
            </a:r>
          </a:p>
          <a:p>
            <a:pPr marL="342900" indent="-342900">
              <a:buFontTx/>
              <a:buChar char="-"/>
            </a:pPr>
            <a:r>
              <a:rPr lang="ru-RU" sz="2100" b="1" dirty="0" smtClean="0"/>
              <a:t>Особые условия допуска к работе: медосмотры, справки, прохождение в установленном законодательством РФ порядке аттестации на соответствие занимаемой должности.</a:t>
            </a:r>
          </a:p>
        </p:txBody>
      </p:sp>
    </p:spTree>
    <p:extLst>
      <p:ext uri="{BB962C8B-B14F-4D97-AF65-F5344CB8AC3E}">
        <p14:creationId xmlns:p14="http://schemas.microsoft.com/office/powerpoint/2010/main" val="93130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 txBox="1">
            <a:spLocks/>
          </p:cNvSpPr>
          <p:nvPr/>
        </p:nvSpPr>
        <p:spPr>
          <a:xfrm>
            <a:off x="955964" y="193964"/>
            <a:ext cx="10058400" cy="1039091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Aharoni" panose="02010803020104030203" pitchFamily="2" charset="-79"/>
              </a:rPr>
              <a:t>Трудовые функции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Aharoni" panose="02010803020104030203" pitchFamily="2" charset="-79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Aharoni" panose="02010803020104030203" pitchFamily="2" charset="-79"/>
              </a:rPr>
              <a:t>Педагога - организатора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/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554181" y="1704108"/>
            <a:ext cx="5500256" cy="2369127"/>
          </a:xfrm>
          <a:prstGeom prst="flowChartProcess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prstClr val="white"/>
                </a:solidFill>
              </a:rPr>
              <a:t>Организация и проведение массовых досуговых мероприятий</a:t>
            </a:r>
            <a:endParaRPr lang="ru-RU" sz="3200" dirty="0">
              <a:solidFill>
                <a:prstClr val="white"/>
              </a:solidFill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6054437" y="1704110"/>
            <a:ext cx="5652655" cy="2369125"/>
          </a:xfrm>
          <a:prstGeom prst="flowChartProcess">
            <a:avLst/>
          </a:prstGeom>
          <a:solidFill>
            <a:srgbClr val="00B0F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rgbClr val="000000"/>
                </a:solidFill>
              </a:rPr>
              <a:t>Организационно-педагогическое обеспечение развития социального партнерства и продвижение услуг дополнительного образования детей и взрослых</a:t>
            </a:r>
            <a:endParaRPr lang="ru-RU" sz="2200" dirty="0">
              <a:solidFill>
                <a:srgbClr val="000000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54181" y="4073235"/>
            <a:ext cx="11152912" cy="2036620"/>
          </a:xfrm>
          <a:prstGeom prst="flowChartProcess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Организация дополнительного образования детей и взрослых по одному или нескольким направлениям деятельности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65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747" y="496456"/>
            <a:ext cx="110843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Требования к образованию, опыту работы,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условия допуска к работе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3747" y="1598843"/>
            <a:ext cx="11307336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1900" b="1" dirty="0" smtClean="0"/>
              <a:t>среднее профессиональное образование – программы подготовки специалистов </a:t>
            </a:r>
          </a:p>
          <a:p>
            <a:r>
              <a:rPr lang="ru-RU" sz="1900" b="1" dirty="0"/>
              <a:t> </a:t>
            </a:r>
            <a:r>
              <a:rPr lang="ru-RU" sz="1900" b="1" dirty="0" smtClean="0"/>
              <a:t>   среднего звена</a:t>
            </a:r>
          </a:p>
          <a:p>
            <a:pPr marL="342900" indent="-342900">
              <a:buFontTx/>
              <a:buChar char="-"/>
            </a:pPr>
            <a:r>
              <a:rPr lang="ru-RU" sz="1900" b="1" dirty="0" smtClean="0"/>
              <a:t>высшее образование – </a:t>
            </a:r>
            <a:r>
              <a:rPr lang="ru-RU" sz="1900" b="1" dirty="0" err="1" smtClean="0"/>
              <a:t>бакалавриат</a:t>
            </a:r>
            <a:r>
              <a:rPr lang="ru-RU" sz="1900" b="1" dirty="0" smtClean="0"/>
              <a:t>, направленность которого соответствует</a:t>
            </a:r>
          </a:p>
          <a:p>
            <a:r>
              <a:rPr lang="ru-RU" sz="1900" b="1" dirty="0"/>
              <a:t> </a:t>
            </a:r>
            <a:r>
              <a:rPr lang="ru-RU" sz="1900" b="1" dirty="0" smtClean="0"/>
              <a:t>    направленности дополнительной общеобразовательной программы, осваиваемой</a:t>
            </a:r>
          </a:p>
          <a:p>
            <a:r>
              <a:rPr lang="ru-RU" sz="1900" b="1" dirty="0"/>
              <a:t> </a:t>
            </a:r>
            <a:r>
              <a:rPr lang="ru-RU" sz="1900" b="1" dirty="0" smtClean="0"/>
              <a:t>    </a:t>
            </a:r>
            <a:r>
              <a:rPr lang="ru-RU" sz="1900" b="1" dirty="0" err="1" smtClean="0"/>
              <a:t>обучащимися</a:t>
            </a:r>
            <a:endParaRPr lang="ru-RU" sz="1900" b="1" dirty="0" smtClean="0"/>
          </a:p>
          <a:p>
            <a:pPr marL="342900" indent="-342900">
              <a:buFontTx/>
              <a:buChar char="-"/>
            </a:pPr>
            <a:r>
              <a:rPr lang="ru-RU" sz="1900" b="1" dirty="0" smtClean="0"/>
              <a:t>дополнительное профессиональное образование – профессиональная</a:t>
            </a:r>
          </a:p>
          <a:p>
            <a:r>
              <a:rPr lang="ru-RU" sz="1900" b="1" dirty="0"/>
              <a:t> </a:t>
            </a:r>
            <a:r>
              <a:rPr lang="ru-RU" sz="1900" b="1" dirty="0" smtClean="0"/>
              <a:t>    переподготовка, направленность которой соответствует направленности </a:t>
            </a:r>
          </a:p>
          <a:p>
            <a:r>
              <a:rPr lang="ru-RU" sz="1900" b="1" dirty="0"/>
              <a:t> </a:t>
            </a:r>
            <a:r>
              <a:rPr lang="ru-RU" sz="1900" b="1" dirty="0" smtClean="0"/>
              <a:t>    дополнительной общеобразовательной программы, осваиваемой </a:t>
            </a:r>
            <a:r>
              <a:rPr lang="ru-RU" sz="1900" b="1" dirty="0" err="1" smtClean="0"/>
              <a:t>обучащимися</a:t>
            </a:r>
            <a:endParaRPr lang="ru-RU" sz="1900" b="1" dirty="0" smtClean="0"/>
          </a:p>
          <a:p>
            <a:pPr marL="342900" indent="-342900">
              <a:buFontTx/>
              <a:buChar char="-"/>
            </a:pPr>
            <a:r>
              <a:rPr lang="ru-RU" sz="1900" b="1" dirty="0" smtClean="0"/>
              <a:t>При отсутствии педагогического образования – дополнительное профессиональное</a:t>
            </a:r>
          </a:p>
          <a:p>
            <a:r>
              <a:rPr lang="ru-RU" sz="1900" b="1" dirty="0"/>
              <a:t> </a:t>
            </a:r>
            <a:r>
              <a:rPr lang="ru-RU" sz="1900" b="1" dirty="0" smtClean="0"/>
              <a:t>    педагогическое образование.</a:t>
            </a:r>
          </a:p>
          <a:p>
            <a:r>
              <a:rPr lang="ru-RU" sz="1900" b="1" dirty="0" smtClean="0"/>
              <a:t>-    Курсы повышения квалификации – не реже 1 раза в 3 года (от 144 часов).</a:t>
            </a:r>
          </a:p>
          <a:p>
            <a:pPr marL="342900" indent="-342900">
              <a:buFontTx/>
              <a:buChar char="-"/>
            </a:pPr>
            <a:r>
              <a:rPr lang="ru-RU" sz="1900" b="1" dirty="0" smtClean="0"/>
              <a:t>Особые условия допуска к работе: медосмотры, справки, прохождение в установленном законодательством РФ порядке аттестации на соответствие занимаемой должности.</a:t>
            </a:r>
          </a:p>
          <a:p>
            <a:pPr marL="342900" indent="-342900">
              <a:buFontTx/>
              <a:buChar char="-"/>
            </a:pPr>
            <a:r>
              <a:rPr lang="ru-RU" sz="1900" b="1" dirty="0" smtClean="0"/>
              <a:t>Опыт работы: при квалификации бакалавр – работа педагогом ДО не менее 2-х лет, при квалификации магистра или специалиста требования к опыту не предъявляются</a:t>
            </a:r>
          </a:p>
        </p:txBody>
      </p:sp>
    </p:spTree>
    <p:extLst>
      <p:ext uri="{BB962C8B-B14F-4D97-AF65-F5344CB8AC3E}">
        <p14:creationId xmlns:p14="http://schemas.microsoft.com/office/powerpoint/2010/main" val="3835385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551710"/>
            <a:ext cx="8596667" cy="4127196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ступает в силу 1 января 2017 года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Применяется работодателями при: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-формировании кадровой политики и в управлении 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персоналом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 организации обучения и аттестации работников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 заключения индивидуальных трудовых контрактов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 разработке должностных инструкций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 установлении систем оплаты труда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77334" y="595745"/>
            <a:ext cx="8596668" cy="955964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77334" y="595745"/>
            <a:ext cx="8596667" cy="9559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Министерство труда и социальной защиты РФ </a:t>
            </a:r>
          </a:p>
          <a:p>
            <a:r>
              <a:rPr lang="ru-RU" sz="2800" b="1" dirty="0" smtClean="0"/>
              <a:t>Приказ от 08.09.2015г. № 613</a:t>
            </a:r>
          </a:p>
        </p:txBody>
      </p:sp>
    </p:spTree>
    <p:extLst>
      <p:ext uri="{BB962C8B-B14F-4D97-AF65-F5344CB8AC3E}">
        <p14:creationId xmlns:p14="http://schemas.microsoft.com/office/powerpoint/2010/main" val="300728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Профессиональный стандарт- </a:t>
            </a:r>
            <a:r>
              <a:rPr lang="ru-RU" sz="2800" b="1" dirty="0" smtClean="0"/>
              <a:t>«кооперация» трудовых функций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711854"/>
            <a:ext cx="7792898" cy="4538084"/>
          </a:xfrm>
        </p:spPr>
      </p:pic>
      <p:sp>
        <p:nvSpPr>
          <p:cNvPr id="5" name="TextBox 4"/>
          <p:cNvSpPr txBox="1"/>
          <p:nvPr/>
        </p:nvSpPr>
        <p:spPr>
          <a:xfrm>
            <a:off x="6785811" y="1756613"/>
            <a:ext cx="49810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ОТФ= ТФ1+ТФ2+ТФ3+…ТФ</a:t>
            </a:r>
            <a:r>
              <a:rPr lang="en-US" sz="2800" b="1" dirty="0"/>
              <a:t>n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229601" y="5606716"/>
            <a:ext cx="396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ТФ – трудовая функция</a:t>
            </a:r>
          </a:p>
          <a:p>
            <a:r>
              <a:rPr lang="ru-RU" sz="2400" b="1" dirty="0" smtClean="0"/>
              <a:t>ОТФ – обобщенная ТФ</a:t>
            </a:r>
            <a:endParaRPr lang="ru-RU" sz="2400" b="1" dirty="0"/>
          </a:p>
        </p:txBody>
      </p:sp>
      <p:sp>
        <p:nvSpPr>
          <p:cNvPr id="7" name="Овал 6"/>
          <p:cNvSpPr/>
          <p:nvPr/>
        </p:nvSpPr>
        <p:spPr>
          <a:xfrm>
            <a:off x="1688068" y="2369127"/>
            <a:ext cx="2399023" cy="1002201"/>
          </a:xfrm>
          <a:prstGeom prst="ellipse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576950" y="2604712"/>
            <a:ext cx="10390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ОТФ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 rot="17947425">
            <a:off x="4548763" y="1680840"/>
            <a:ext cx="832782" cy="1590493"/>
          </a:xfrm>
          <a:prstGeom prst="ellipse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576950" y="2587790"/>
            <a:ext cx="10390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ОТФ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04923" y="2147455"/>
            <a:ext cx="10091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ОТФ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538843" y="3226878"/>
            <a:ext cx="2568539" cy="984904"/>
          </a:xfrm>
          <a:prstGeom prst="ellipse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361712" y="3408213"/>
            <a:ext cx="1704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ОТФ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59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7333" y="374073"/>
            <a:ext cx="10250861" cy="257694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ru-RU" sz="2400" dirty="0" smtClean="0"/>
              <a:t>Педагог дополнительного образования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Старший педагог дополнительного образования 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Тренер-преподаватель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Старший тренер-преподаватель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Методист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Педагог-организатор </a:t>
            </a:r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77332" y="2854036"/>
            <a:ext cx="5099328" cy="30618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76660" y="2840075"/>
            <a:ext cx="5103117" cy="307570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77333" y="2951018"/>
            <a:ext cx="5099326" cy="2839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/>
              <a:t>Обобщенная трудовая функция</a:t>
            </a:r>
          </a:p>
          <a:p>
            <a:pPr algn="ctr"/>
            <a:r>
              <a:rPr lang="ru-RU" sz="2400" b="1" u="sng" dirty="0" smtClean="0"/>
              <a:t>(ОТФ)</a:t>
            </a:r>
          </a:p>
          <a:p>
            <a:pPr algn="ctr"/>
            <a:endParaRPr lang="ru-RU" sz="1050" b="1" u="sng" dirty="0" smtClean="0"/>
          </a:p>
          <a:p>
            <a:pPr marL="342900" indent="-342900">
              <a:buFontTx/>
              <a:buChar char="-"/>
            </a:pPr>
            <a:r>
              <a:rPr lang="ru-RU" sz="2400" b="1" dirty="0" smtClean="0"/>
              <a:t>Требования к образованию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/>
              <a:t>Требования к опыту практической работы</a:t>
            </a:r>
          </a:p>
          <a:p>
            <a:pPr marL="342900" indent="-342900">
              <a:buFontTx/>
              <a:buChar char="-"/>
            </a:pPr>
            <a:r>
              <a:rPr lang="ru-RU" sz="2400" b="1" dirty="0" smtClean="0"/>
              <a:t>Особые условия допуска к работе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76659" y="2921623"/>
            <a:ext cx="515153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/>
              <a:t>Трудовая функция (ТФ)</a:t>
            </a:r>
          </a:p>
          <a:p>
            <a:r>
              <a:rPr lang="ru-RU" sz="2400" b="1" dirty="0" smtClean="0"/>
              <a:t>Трудовые действия </a:t>
            </a:r>
          </a:p>
          <a:p>
            <a:pPr algn="ctr"/>
            <a:r>
              <a:rPr lang="ru-RU" sz="2400" dirty="0"/>
              <a:t> </a:t>
            </a:r>
            <a:r>
              <a:rPr lang="ru-RU" sz="2400" dirty="0" smtClean="0"/>
              <a:t>      (что должен делать)</a:t>
            </a:r>
          </a:p>
          <a:p>
            <a:r>
              <a:rPr lang="ru-RU" sz="2400" b="1" dirty="0" smtClean="0"/>
              <a:t>Необходимые умения </a:t>
            </a:r>
          </a:p>
          <a:p>
            <a:pPr algn="ctr"/>
            <a:r>
              <a:rPr lang="ru-RU" sz="2400" dirty="0"/>
              <a:t> </a:t>
            </a:r>
            <a:r>
              <a:rPr lang="ru-RU" sz="2400" dirty="0" smtClean="0"/>
              <a:t>     (что должен уметь)</a:t>
            </a:r>
          </a:p>
          <a:p>
            <a:r>
              <a:rPr lang="ru-RU" sz="2400" b="1" dirty="0" smtClean="0"/>
              <a:t>Необходимые знания </a:t>
            </a:r>
          </a:p>
          <a:p>
            <a:pPr algn="ctr"/>
            <a:r>
              <a:rPr lang="ru-RU" sz="2400" dirty="0"/>
              <a:t> </a:t>
            </a:r>
            <a:r>
              <a:rPr lang="ru-RU" sz="2400" dirty="0" smtClean="0"/>
              <a:t>     (что должен знать)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3795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027837" cy="95157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ПРОФЕССИОНАЛЬНЫЙ СТАНДАРТ</a:t>
            </a:r>
            <a:endParaRPr lang="ru-RU" sz="3200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812150" y="2008189"/>
            <a:ext cx="4440791" cy="193934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НЕ ОПИСЫВАЕТ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- ТРЕБОВАНИЯ К ЧЕЛОВЕКУ (РАБОТНИКУ)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- ДОЛЖНОСТНЫЕ ОБЯЗАННОСТИ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6692" y="2008188"/>
            <a:ext cx="4308772" cy="193934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ОПИСЫВАЕТ</a:t>
            </a:r>
          </a:p>
          <a:p>
            <a:pPr algn="ctr"/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ПРОФЕССИОНАЛЬНУЮ ДЕЯТЕЛЬНОСТЬ ПО ДОСТИЖЕНИЮ ЦЕЛЕЙ И ЗАДАЧ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6719" y="4170219"/>
            <a:ext cx="10174569" cy="2687781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Задача управления </a:t>
            </a:r>
            <a:r>
              <a:rPr lang="ru-RU" dirty="0" smtClean="0"/>
              <a:t>– </a:t>
            </a:r>
            <a:r>
              <a:rPr lang="ru-RU" sz="2400" dirty="0" smtClean="0"/>
              <a:t>обеспечить выполнение всех необходимых ОТФ и ТФ у четом специфики деятельности организации</a:t>
            </a:r>
          </a:p>
          <a:p>
            <a:endParaRPr lang="ru-RU" sz="2400" dirty="0" smtClean="0"/>
          </a:p>
          <a:p>
            <a:r>
              <a:rPr lang="ru-RU" sz="2400" dirty="0" smtClean="0"/>
              <a:t>Должностные обязанности отдельного работника набираются из ТФ и ТД, описанных в </a:t>
            </a:r>
            <a:r>
              <a:rPr lang="ru-RU" sz="2400" dirty="0" err="1" smtClean="0"/>
              <a:t>профстандарте</a:t>
            </a:r>
            <a:endParaRPr lang="ru-RU" sz="2400" dirty="0" smtClean="0"/>
          </a:p>
          <a:p>
            <a:r>
              <a:rPr lang="ru-RU" sz="2400" dirty="0" smtClean="0"/>
              <a:t>Коллектив должен выполнять полный набор ТФ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9122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89932" y="249667"/>
            <a:ext cx="10370634" cy="1278466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ПРОФЕССИОНАЛЬНАЯ ДЕЯТЕЛЬНОСТЬ В ДОПОЛНИТЕЛЬНОМ ОБРАЗОВАНИИ ДЕТЕЙ И ВЗРОСЛЫХ</a:t>
            </a:r>
            <a:endParaRPr lang="ru-RU" sz="24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69066" y="1814945"/>
            <a:ext cx="3083966" cy="4447310"/>
          </a:xfrm>
          <a:prstGeom prst="roundRect">
            <a:avLst/>
          </a:prstGeom>
          <a:ln w="5715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ПРЕПОДАВАНИЕ ПО ДОПОЛНИТЕЛЬНЫМ ОБЩЕОБРАЗОВА-</a:t>
            </a:r>
          </a:p>
          <a:p>
            <a:pPr algn="ctr"/>
            <a:r>
              <a:rPr lang="ru-RU" sz="2000" b="1" dirty="0" smtClean="0"/>
              <a:t>ТЕЛЬНЫМ ПРОГРАММАМ (ДОП)</a:t>
            </a:r>
            <a:endParaRPr lang="ru-RU" sz="20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81345" y="1814944"/>
            <a:ext cx="3027199" cy="4391891"/>
          </a:xfrm>
          <a:prstGeom prst="roundRect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ОРГАНИЗАЦИОННО-МЕТОДИЧЕСКОЕ  ОБЕСПЕЧЕНИЕ РЕАЛИЗАЦИИ ДОП</a:t>
            </a:r>
            <a:endParaRPr lang="ru-RU" sz="20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409641" y="1814944"/>
            <a:ext cx="2967222" cy="4328773"/>
          </a:xfrm>
          <a:prstGeom prst="roundRect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ОРГАНИЗАЦИОННО-ПЕДАГОГИЧЕСКОЕ ОБЕСПЕЧЕНИЕ РЕАЛИЗАЦИИ ДОП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50324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955964" y="193964"/>
            <a:ext cx="10058400" cy="151014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Aharoni" panose="02010803020104030203" pitchFamily="2" charset="-79"/>
              </a:rPr>
              <a:t>Трудовые функции</a:t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Aharoni" panose="02010803020104030203" pitchFamily="2" charset="-79"/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Aharoni" panose="02010803020104030203" pitchFamily="2" charset="-79"/>
              </a:rPr>
              <a:t>Педагога дополнительного образования</a:t>
            </a:r>
            <a:r>
              <a:rPr lang="ru-RU" dirty="0" smtClean="0">
                <a:solidFill>
                  <a:srgbClr val="003300"/>
                </a:solidFill>
                <a:latin typeface="+mn-lt"/>
              </a:rPr>
              <a:t/>
            </a:r>
            <a:br>
              <a:rPr lang="ru-RU" dirty="0" smtClean="0">
                <a:solidFill>
                  <a:srgbClr val="003300"/>
                </a:solidFill>
                <a:latin typeface="+mn-lt"/>
              </a:rPr>
            </a:br>
            <a:endParaRPr lang="ru-RU" dirty="0">
              <a:solidFill>
                <a:srgbClr val="003300"/>
              </a:solidFill>
              <a:latin typeface="+mn-lt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77333" y="1498604"/>
            <a:ext cx="5109478" cy="14041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2200" dirty="0" smtClean="0"/>
              <a:t>Организация деятельности учащихся, направленной на освоение дополнительной общеобразовательной программы</a:t>
            </a:r>
            <a:endParaRPr lang="ru-RU" sz="2200" dirty="0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5786811" y="1503392"/>
            <a:ext cx="5652655" cy="1399312"/>
          </a:xfrm>
          <a:prstGeom prst="flowChartProcess">
            <a:avLst/>
          </a:prstGeom>
          <a:solidFill>
            <a:schemeClr val="accent4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</a:rPr>
              <a:t>Организация досуговой деятельности учащихся в процессе реализации дополнительной общеобразовательной программы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677333" y="2902704"/>
            <a:ext cx="5109477" cy="1713901"/>
          </a:xfrm>
          <a:prstGeom prst="flowChartProcess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dirty="0" smtClean="0">
                <a:solidFill>
                  <a:srgbClr val="002060"/>
                </a:solidFill>
              </a:rPr>
              <a:t>Обеспечение взаимодействия с родителями (законными представителями) учащихся, осваивающих дополнительную общеобразовательную программу, при решении задач обучения и воспитания</a:t>
            </a:r>
            <a:endParaRPr lang="ru-RU" sz="1900" dirty="0">
              <a:solidFill>
                <a:srgbClr val="002060"/>
              </a:solidFill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>
            <a:off x="5786810" y="2902704"/>
            <a:ext cx="5652656" cy="1713901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rgbClr val="FFFF00"/>
                </a:solidFill>
              </a:rPr>
              <a:t>Педагогический контроль и оценка освоения дополнительной общеобразовательной программы</a:t>
            </a:r>
            <a:endParaRPr lang="ru-RU" sz="2200" dirty="0">
              <a:solidFill>
                <a:srgbClr val="FFFF00"/>
              </a:solidFill>
            </a:endParaRPr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677332" y="4502727"/>
            <a:ext cx="10762134" cy="955953"/>
          </a:xfrm>
          <a:prstGeom prst="flowChart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Разработка программно-методического обеспечения реализации дополнительной общеобразовательной программы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6295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747" y="496456"/>
            <a:ext cx="110843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Требования к образованию, опыту работы, 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условия допуска к работе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3747" y="1598843"/>
            <a:ext cx="1130733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100" b="1" dirty="0" smtClean="0"/>
              <a:t>среднее профессиональное образование – программы подготовки специалистов </a:t>
            </a:r>
          </a:p>
          <a:p>
            <a:r>
              <a:rPr lang="ru-RU" sz="2100" b="1" dirty="0"/>
              <a:t> </a:t>
            </a:r>
            <a:r>
              <a:rPr lang="ru-RU" sz="2100" b="1" dirty="0" smtClean="0"/>
              <a:t>   среднего звена</a:t>
            </a:r>
          </a:p>
          <a:p>
            <a:pPr marL="342900" indent="-342900">
              <a:buFontTx/>
              <a:buChar char="-"/>
            </a:pPr>
            <a:r>
              <a:rPr lang="ru-RU" sz="2100" b="1" dirty="0" smtClean="0"/>
              <a:t>высшее образование – </a:t>
            </a:r>
            <a:r>
              <a:rPr lang="ru-RU" sz="2100" b="1" dirty="0" err="1" smtClean="0"/>
              <a:t>бакалавриат</a:t>
            </a:r>
            <a:r>
              <a:rPr lang="ru-RU" sz="2100" b="1" dirty="0" smtClean="0"/>
              <a:t>, направленность которого соответствует</a:t>
            </a:r>
          </a:p>
          <a:p>
            <a:r>
              <a:rPr lang="ru-RU" sz="2100" b="1" dirty="0"/>
              <a:t> </a:t>
            </a:r>
            <a:r>
              <a:rPr lang="ru-RU" sz="2100" b="1" dirty="0" smtClean="0"/>
              <a:t>    направленности дополнительной общеобразовательной программы, </a:t>
            </a:r>
            <a:endParaRPr lang="ru-RU" sz="2100" b="1" dirty="0" smtClean="0"/>
          </a:p>
          <a:p>
            <a:r>
              <a:rPr lang="ru-RU" sz="2100" b="1" dirty="0"/>
              <a:t> </a:t>
            </a:r>
            <a:r>
              <a:rPr lang="ru-RU" sz="2100" b="1" dirty="0" smtClean="0"/>
              <a:t>   </a:t>
            </a:r>
            <a:r>
              <a:rPr lang="ru-RU" sz="2100" b="1" dirty="0" smtClean="0"/>
              <a:t>осваиваемой </a:t>
            </a:r>
            <a:r>
              <a:rPr lang="ru-RU" sz="2100" b="1" dirty="0" err="1" smtClean="0"/>
              <a:t>обучащимися</a:t>
            </a:r>
            <a:endParaRPr lang="ru-RU" sz="2100" b="1" dirty="0" smtClean="0"/>
          </a:p>
          <a:p>
            <a:pPr marL="342900" indent="-342900">
              <a:buFontTx/>
              <a:buChar char="-"/>
            </a:pPr>
            <a:r>
              <a:rPr lang="ru-RU" sz="2100" b="1" dirty="0" smtClean="0"/>
              <a:t>дополнительное профессиональное образование – профессиональная</a:t>
            </a:r>
          </a:p>
          <a:p>
            <a:r>
              <a:rPr lang="ru-RU" sz="2100" b="1" dirty="0"/>
              <a:t> </a:t>
            </a:r>
            <a:r>
              <a:rPr lang="ru-RU" sz="2100" b="1" dirty="0" smtClean="0"/>
              <a:t>    переподготовка, направленность которой соответствует направленности </a:t>
            </a:r>
          </a:p>
          <a:p>
            <a:r>
              <a:rPr lang="ru-RU" sz="2100" b="1" dirty="0"/>
              <a:t> </a:t>
            </a:r>
            <a:r>
              <a:rPr lang="ru-RU" sz="2100" b="1" dirty="0" smtClean="0"/>
              <a:t>    дополнительной общеобразовательной программы, осваиваемой </a:t>
            </a:r>
            <a:r>
              <a:rPr lang="ru-RU" sz="2100" b="1" dirty="0" err="1" smtClean="0"/>
              <a:t>обучащимися</a:t>
            </a:r>
            <a:endParaRPr lang="ru-RU" sz="2100" b="1" dirty="0" smtClean="0"/>
          </a:p>
          <a:p>
            <a:pPr marL="342900" indent="-342900">
              <a:buFontTx/>
              <a:buChar char="-"/>
            </a:pPr>
            <a:r>
              <a:rPr lang="ru-RU" sz="2100" b="1" dirty="0" smtClean="0"/>
              <a:t>При отсутствии педагогического образования – дополнительное </a:t>
            </a:r>
            <a:r>
              <a:rPr lang="ru-RU" sz="2100" b="1" dirty="0" smtClean="0"/>
              <a:t>профессиональное </a:t>
            </a:r>
            <a:r>
              <a:rPr lang="ru-RU" sz="2100" b="1" dirty="0" smtClean="0"/>
              <a:t>педагогическое образование.</a:t>
            </a:r>
          </a:p>
          <a:p>
            <a:r>
              <a:rPr lang="ru-RU" sz="2100" b="1" dirty="0" smtClean="0"/>
              <a:t>-    Курсы повышения квалификации – не реже 1 раза в 3 года (от 144 часов).</a:t>
            </a:r>
          </a:p>
          <a:p>
            <a:pPr marL="342900" indent="-342900">
              <a:buFontTx/>
              <a:buChar char="-"/>
            </a:pPr>
            <a:r>
              <a:rPr lang="ru-RU" sz="2100" b="1" dirty="0" smtClean="0"/>
              <a:t>Особые условия допуска к работе: медосмотры, справки, прохождение в установленном законодательством РФ порядке аттестации на соответствие занимаемой должности.</a:t>
            </a:r>
          </a:p>
        </p:txBody>
      </p:sp>
    </p:spTree>
    <p:extLst>
      <p:ext uri="{BB962C8B-B14F-4D97-AF65-F5344CB8AC3E}">
        <p14:creationId xmlns:p14="http://schemas.microsoft.com/office/powerpoint/2010/main" val="215617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487" y="112629"/>
            <a:ext cx="91216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tx2"/>
                </a:solidFill>
                <a:cs typeface="Aharoni" panose="02010803020104030203" pitchFamily="2" charset="-79"/>
              </a:rPr>
              <a:t>Трудовые функции</a:t>
            </a:r>
            <a:br>
              <a:rPr lang="ru-RU" sz="3200" b="1" dirty="0">
                <a:solidFill>
                  <a:schemeClr val="tx2"/>
                </a:solidFill>
                <a:cs typeface="Aharoni" panose="02010803020104030203" pitchFamily="2" charset="-79"/>
              </a:rPr>
            </a:br>
            <a:r>
              <a:rPr lang="ru-RU" sz="3200" b="1" dirty="0" smtClean="0">
                <a:solidFill>
                  <a:schemeClr val="tx2"/>
                </a:solidFill>
                <a:cs typeface="Aharoni" panose="02010803020104030203" pitchFamily="2" charset="-79"/>
              </a:rPr>
              <a:t>Методиста</a:t>
            </a:r>
            <a:r>
              <a:rPr lang="ru-RU" sz="3200" b="1" dirty="0" smtClean="0">
                <a:solidFill>
                  <a:schemeClr val="tx2"/>
                </a:solidFill>
              </a:rPr>
              <a:t/>
            </a:r>
            <a:br>
              <a:rPr lang="ru-RU" sz="3200" b="1" dirty="0" smtClean="0">
                <a:solidFill>
                  <a:schemeClr val="tx2"/>
                </a:solidFill>
              </a:rPr>
            </a:br>
            <a:endParaRPr lang="ru-RU" sz="3200" b="1" dirty="0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554181" y="1271239"/>
            <a:ext cx="5500256" cy="2801997"/>
          </a:xfrm>
          <a:prstGeom prst="flowChartProcess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white"/>
                </a:solidFill>
              </a:rPr>
              <a:t>Организация и проведение исследований рынка услуг дополнительного образовательного образования детей и взрослых</a:t>
            </a:r>
            <a:endParaRPr lang="ru-RU" sz="2800" b="1" dirty="0">
              <a:solidFill>
                <a:prstClr val="white"/>
              </a:solidFill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6054437" y="1271240"/>
            <a:ext cx="5652656" cy="2801996"/>
          </a:xfrm>
          <a:prstGeom prst="flowChartProcess">
            <a:avLst/>
          </a:prstGeom>
          <a:solidFill>
            <a:srgbClr val="00B0F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rgbClr val="000000"/>
                </a:solidFill>
              </a:rPr>
              <a:t>Организационно-педагогическое сопровождение методической деятельности педагогов дополнительного образования</a:t>
            </a:r>
            <a:endParaRPr lang="ru-RU" sz="3000" b="1" dirty="0">
              <a:solidFill>
                <a:srgbClr val="000000"/>
              </a:solidFill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554181" y="4073235"/>
            <a:ext cx="11152912" cy="2036620"/>
          </a:xfrm>
          <a:prstGeom prst="flowChartProcess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Организационно- методическое обеспечение реализации дополнительных общеобразовательных программ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46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149</TotalTime>
  <Words>656</Words>
  <Application>Microsoft Office PowerPoint</Application>
  <PresentationFormat>Широкоэкранный</PresentationFormat>
  <Paragraphs>104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Aharoni</vt:lpstr>
      <vt:lpstr>Arial</vt:lpstr>
      <vt:lpstr>Trebuchet MS</vt:lpstr>
      <vt:lpstr>Wingdings 3</vt:lpstr>
      <vt:lpstr>Аспект</vt:lpstr>
      <vt:lpstr>ПРОФЕССИОНАЛЬНЫЙ СТАНДАРТ </vt:lpstr>
      <vt:lpstr>вступает в силу 1 января 2017 года   Применяется работодателями при: -формировании кадровой политики и в управлении    персоналом - организации обучения и аттестации работников - заключения индивидуальных трудовых контрактов - разработке должностных инструкций - установлении систем оплаты труда </vt:lpstr>
      <vt:lpstr>Профессиональный стандарт- «кооперация» трудовых функций</vt:lpstr>
      <vt:lpstr>Презентация PowerPoint</vt:lpstr>
      <vt:lpstr>ПРОФЕССИОНАЛЬНЫЙ СТАНДАРТ</vt:lpstr>
      <vt:lpstr>ПРОФЕССИОНАЛЬНАЯ ДЕЯТЕЛЬНОСТЬ В ДОПОЛНИТЕЛЬНОМ ОБРАЗОВАНИИ ДЕТЕЙ И ВЗРОСЛЫХ</vt:lpstr>
      <vt:lpstr>Организация деятельности учащихся, направленной на освоение дополнительной общеобразовательной программы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13</cp:revision>
  <dcterms:created xsi:type="dcterms:W3CDTF">2016-10-15T17:03:22Z</dcterms:created>
  <dcterms:modified xsi:type="dcterms:W3CDTF">2016-10-15T19:34:34Z</dcterms:modified>
</cp:coreProperties>
</file>