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291" r:id="rId3"/>
    <p:sldId id="296" r:id="rId4"/>
    <p:sldId id="297" r:id="rId5"/>
    <p:sldId id="259" r:id="rId6"/>
    <p:sldId id="298" r:id="rId7"/>
    <p:sldId id="285" r:id="rId8"/>
    <p:sldId id="306" r:id="rId9"/>
    <p:sldId id="305" r:id="rId10"/>
    <p:sldId id="289" r:id="rId11"/>
    <p:sldId id="286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884"/>
    <a:srgbClr val="02040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39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999CF-E4F5-4D17-ACC2-10E0D8AFFDA4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53BD7-B4D1-486D-B62D-CFAC0EA9A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1628800"/>
            <a:ext cx="842493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коммуникативных способностей дошкольников посредством игровой интегративной деятельности: приобретение навыков разрешения конфликтных ситуаций  </a:t>
            </a:r>
            <a:endParaRPr lang="ru-RU" altLang="ru-RU" sz="4000" b="1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484784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Направлены на преодоление замкнутости, пассивности, скованности двигательного раскрепощения детей.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направлены на развитие языка жестов, мимики, пантомимики и других средств общения.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направлены на знакомство с эмоциями человека, осознания своих эмоций. Развитие умения адекватно выражать свои эмоции.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Направлены на развитие внимания ребенка к самому себе, своим чувствам и переживаниям.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Осознание отношений внутри семьи, осознание себя как полноправного и любимого другими члена семьи.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у детей навыков совместной деятельности, понимание индивидуальных особенностей других  детей. Формирование доброжелательного отношения друг к другу.</a:t>
            </a: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404664"/>
            <a:ext cx="6156176" cy="9361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Направления игровых методов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2060848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Учитывать педагогические и психологические </a:t>
            </a:r>
          </a:p>
          <a:p>
            <a:pPr marL="457200" lvl="0" indent="-457200"/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особенности </a:t>
            </a:r>
            <a:r>
              <a:rPr lang="ru-RU" altLang="ru-RU" sz="2400" b="1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дошльников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457200" lvl="0" indent="-457200">
              <a:buAutoNum type="arabicPeriod" startAt="2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Учитывать факторы, влияющие на возникновение  </a:t>
            </a:r>
          </a:p>
          <a:p>
            <a:pPr marL="457200" lvl="0" indent="-457200"/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конфликтов.</a:t>
            </a:r>
          </a:p>
          <a:p>
            <a:pPr lvl="0"/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Обсуждать причины конфликтов у дошкольников в </a:t>
            </a:r>
          </a:p>
          <a:p>
            <a:pPr lvl="0"/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игровой деятельности.</a:t>
            </a:r>
          </a:p>
          <a:p>
            <a:pPr marL="457200" lvl="0" indent="-457200">
              <a:buAutoNum type="arabicPeriod" startAt="4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Применять при планировании эффективные методы и</a:t>
            </a:r>
          </a:p>
          <a:p>
            <a:pPr marL="457200" lvl="0" indent="-457200"/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приемы профилактики конфликтов у дошкольников в игровой деятельности, направленных на сплочение коллектива и развитие индивидуальных черт личности.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908720"/>
            <a:ext cx="6696744" cy="9361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Условия профилактики конфликтов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357430"/>
            <a:ext cx="765299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altLang="ru-RU" sz="4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</a:t>
            </a:r>
            <a:endParaRPr lang="ru-RU" altLang="ru-RU" sz="4000" b="1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484784"/>
            <a:ext cx="8712968" cy="92867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lvl="0" algn="ctr" defTabSz="912813" eaLnBrk="0" hangingPunct="0">
              <a:lnSpc>
                <a:spcPct val="90000"/>
              </a:lnSpc>
              <a:defRPr/>
            </a:pPr>
            <a:r>
              <a:rPr lang="ru-RU" altLang="ru-RU" sz="3600" b="1" kern="0" dirty="0" smtClean="0">
                <a:solidFill>
                  <a:srgbClr val="7030A0"/>
                </a:solidFill>
                <a:cs typeface="Times New Roman" pitchFamily="18" charset="0"/>
              </a:rPr>
              <a:t>ФГОС ДОШКОЛЬНОГО ОБРАЗОВАНИЯ</a:t>
            </a:r>
          </a:p>
          <a:p>
            <a:pPr lvl="0" algn="ctr" defTabSz="912813" eaLnBrk="0" hangingPunct="0">
              <a:lnSpc>
                <a:spcPct val="90000"/>
              </a:lnSpc>
              <a:defRPr/>
            </a:pPr>
            <a:r>
              <a:rPr lang="ru-RU" altLang="ru-RU" sz="2400" b="1" kern="0" dirty="0" smtClean="0">
                <a:solidFill>
                  <a:srgbClr val="7030A0"/>
                </a:solidFill>
                <a:cs typeface="Times New Roman" pitchFamily="18" charset="0"/>
              </a:rPr>
              <a:t>(приказ </a:t>
            </a:r>
            <a:r>
              <a:rPr lang="ru-RU" altLang="ru-RU" sz="2400" b="1" kern="0" dirty="0" err="1" smtClean="0">
                <a:solidFill>
                  <a:srgbClr val="7030A0"/>
                </a:solidFill>
                <a:cs typeface="Times New Roman" pitchFamily="18" charset="0"/>
              </a:rPr>
              <a:t>Минобрнауки</a:t>
            </a:r>
            <a:r>
              <a:rPr lang="ru-RU" altLang="ru-RU" sz="2400" b="1" kern="0" dirty="0" smtClean="0">
                <a:solidFill>
                  <a:srgbClr val="7030A0"/>
                </a:solidFill>
                <a:cs typeface="Times New Roman" pitchFamily="18" charset="0"/>
              </a:rPr>
              <a:t> России от 17.10.2013 № 1155)</a:t>
            </a:r>
            <a:endParaRPr lang="ru-RU" altLang="ru-RU" sz="2000" b="1" kern="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852936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1.6. Стандарт направлен на решение следующих задач:</a:t>
            </a:r>
          </a:p>
          <a:p>
            <a:endParaRPr lang="ru-RU" altLang="ru-RU" sz="2400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создания благоприятных условий развития детей в соответствии с их возрастными и индивидуальными особенностями и склонностями,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способностей и творческого потенциала каждого ребенка как субъекта отношений с самим собой, другими детьми, взрослыми и миром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484784"/>
            <a:ext cx="8712968" cy="100067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Целевые ориентиры социально-коммуникативного развития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564904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обладает установкой положительного отношения к миру, другим людям и самому себе, чувством собственного достоинства; </a:t>
            </a:r>
          </a:p>
          <a:p>
            <a:pPr>
              <a:buFontTx/>
              <a:buChar char="-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 взаимодействует со сверстниками и взрослыми, участвует в совместных играх; </a:t>
            </a:r>
          </a:p>
          <a:p>
            <a:pPr>
              <a:buFontTx/>
              <a:buChar char="-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способен договариваться, учитывать интересы и чувства других, сопереживать неудачам и радоваться успехам других, адекватно проявлять свои чувства, в т. ч. чувство веры в себя, стараться разрешать конфликты.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484784"/>
            <a:ext cx="828092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8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игре выявляется характер ребенка, его взгляды на жизнь, его идеалы. Сами того, не осознавая, дети в процессе игры приближаются к решению сложных жизненных проблем </a:t>
            </a:r>
            <a:endParaRPr lang="ru-RU" sz="38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012160" y="5229200"/>
            <a:ext cx="26432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Ю. Нагибин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47664" y="2132856"/>
            <a:ext cx="61206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потребностью во впечатлениях;</a:t>
            </a:r>
          </a:p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потребностью в активной деятельности;</a:t>
            </a:r>
          </a:p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потребностью в признании и поддержке.</a:t>
            </a:r>
          </a:p>
          <a:p>
            <a:pPr algn="just"/>
            <a:r>
              <a:rPr lang="ru-RU" sz="2800" b="1" i="1" spc="50" dirty="0" smtClean="0">
                <a:ln w="11430"/>
                <a:solidFill>
                  <a:srgbClr val="2C588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908720"/>
            <a:ext cx="8712968" cy="100067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Мотивы, побуждающие ребенка </a:t>
            </a:r>
          </a:p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вступать в общение</a:t>
            </a:r>
          </a:p>
        </p:txBody>
      </p:sp>
      <p:pic>
        <p:nvPicPr>
          <p:cNvPr id="8" name="Picture 3" descr="C:\Documents and Settings\Света\Рабочий стол\Проскурина\SDC15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528392" cy="244827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Picture 4" descr="img_0936_240x1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528516" cy="246636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63888" y="2420888"/>
            <a:ext cx="19442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хочу</a:t>
            </a:r>
          </a:p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умею</a:t>
            </a:r>
          </a:p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знаю.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rgbClr val="2C588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340768"/>
            <a:ext cx="8712968" cy="100067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Способность к общению включает в себя</a:t>
            </a:r>
          </a:p>
        </p:txBody>
      </p:sp>
      <p:pic>
        <p:nvPicPr>
          <p:cNvPr id="11" name="Picture 9" descr="DSCF12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857628"/>
            <a:ext cx="3528392" cy="2304256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2214554"/>
            <a:ext cx="813690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3200" b="1" i="1" dirty="0" smtClean="0">
                <a:solidFill>
                  <a:srgbClr val="2C5884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/>
              <a:t> </a:t>
            </a:r>
            <a:r>
              <a:rPr lang="ru-RU" altLang="ru-RU" sz="32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Любое взаимодействие, любой диалог партнеров предполагает нахождение «общего языка», который является результатом достижения понимания.</a:t>
            </a:r>
          </a:p>
          <a:p>
            <a:pPr algn="just">
              <a:lnSpc>
                <a:spcPct val="80000"/>
              </a:lnSpc>
              <a:defRPr/>
            </a:pPr>
            <a:endParaRPr lang="ru-RU" altLang="ru-RU" sz="3200" b="1" i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defRPr/>
            </a:pPr>
            <a:r>
              <a:rPr lang="ru-RU" sz="3200" b="1" i="1" dirty="0" smtClean="0">
                <a:solidFill>
                  <a:srgbClr val="2C588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Ю. </a:t>
            </a:r>
            <a:r>
              <a:rPr lang="ru-RU" alt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Хабермас</a:t>
            </a:r>
            <a:endParaRPr lang="ru-RU" altLang="ru-RU" sz="2400" b="1" dirty="0" smtClean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412776"/>
            <a:ext cx="86409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помогает выразить скрытые чувства;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центрирована на ребенке и обращается к его нуждам и заботам, помогает изменить негативные установки;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помогает проникнуться чувствами окружающих и понять их мотивацию;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дает возможность упражняться в различных типах поведения, способам общения и подчеркивает важность эмоциональных реакций;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высвечивает общие социальные проблемы и динамику группового взаимодействия;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мотивирующей и эффективной, поскольку предполагает интересное взаимодействие;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быструю обратную связь каждому участнику игры</a:t>
            </a:r>
          </a:p>
          <a:p>
            <a:pPr marL="514350" indent="-514350">
              <a:buFont typeface="Arial" pitchFamily="34" charset="0"/>
              <a:buChar char="•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Char char="•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Char char="•"/>
            </a:pPr>
            <a:endParaRPr lang="ru-RU" sz="2400" b="1" dirty="0" smtClean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solidFill>
                <a:srgbClr val="2C588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76672"/>
            <a:ext cx="6192688" cy="9361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Преимущества игровых методов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Администратор\Рабочий стол\фоны для презентаций\с книгами\7-2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238" y="0"/>
            <a:ext cx="920623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772816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Развитию </a:t>
            </a:r>
            <a:r>
              <a:rPr lang="ru-RU" altLang="ru-RU" sz="2400" b="1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социальности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 готовности к успешному взаимодействию с другими людьми;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готовят дошкольника к взаимодействию в группе;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создают условия для развития социальных мотивов поведения. Умение подчинять свои личные  интересы  совместной деятельности пары.;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получению опыта «лидерства - сотрудничества — подчинения», а именно: возможности вести за собой, настаивать на своей позиции, либо взаимодействовать на равных, либо подчиняться; </a:t>
            </a:r>
          </a:p>
          <a:p>
            <a:pPr marL="457200" indent="-457200" fontAlgn="base">
              <a:buFontTx/>
              <a:buAutoNum type="arabicPeriod"/>
            </a:pP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развитию   умения слушать другого, формулировать и объяснять свою позицию, договариваться, поддерживать 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692696"/>
            <a:ext cx="5832648" cy="9361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3200" b="1" kern="0" dirty="0" smtClean="0">
                <a:solidFill>
                  <a:srgbClr val="7030A0"/>
                </a:solidFill>
                <a:cs typeface="Times New Roman" pitchFamily="18" charset="0"/>
              </a:rPr>
              <a:t>Парные игры способствуют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373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Юля</cp:lastModifiedBy>
  <cp:revision>143</cp:revision>
  <dcterms:created xsi:type="dcterms:W3CDTF">2011-11-05T15:26:05Z</dcterms:created>
  <dcterms:modified xsi:type="dcterms:W3CDTF">2019-05-19T08:25:51Z</dcterms:modified>
</cp:coreProperties>
</file>