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  <p:sldId id="258" r:id="rId3"/>
    <p:sldId id="256" r:id="rId4"/>
    <p:sldId id="257" r:id="rId5"/>
    <p:sldId id="263" r:id="rId6"/>
    <p:sldId id="260" r:id="rId7"/>
    <p:sldId id="259" r:id="rId8"/>
    <p:sldId id="26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AFAE5-7D62-4C51-B729-3E3703621961}" type="datetimeFigureOut">
              <a:rPr lang="ru-RU" smtClean="0"/>
              <a:t>15.11.2016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84D35-D461-4545-8CBA-A2EFD7D42D8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AFAE5-7D62-4C51-B729-3E3703621961}" type="datetimeFigureOut">
              <a:rPr lang="ru-RU" smtClean="0"/>
              <a:t>15.11.2016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84D35-D461-4545-8CBA-A2EFD7D42D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AFAE5-7D62-4C51-B729-3E3703621961}" type="datetimeFigureOut">
              <a:rPr lang="ru-RU" smtClean="0"/>
              <a:t>15.11.2016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84D35-D461-4545-8CBA-A2EFD7D42D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AFAE5-7D62-4C51-B729-3E3703621961}" type="datetimeFigureOut">
              <a:rPr lang="ru-RU" smtClean="0"/>
              <a:t>15.11.2016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84D35-D461-4545-8CBA-A2EFD7D42D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AFAE5-7D62-4C51-B729-3E3703621961}" type="datetimeFigureOut">
              <a:rPr lang="ru-RU" smtClean="0"/>
              <a:t>15.11.2016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784D35-D461-4545-8CBA-A2EFD7D42D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AFAE5-7D62-4C51-B729-3E3703621961}" type="datetimeFigureOut">
              <a:rPr lang="ru-RU" smtClean="0"/>
              <a:t>15.11.2016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84D35-D461-4545-8CBA-A2EFD7D42D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AFAE5-7D62-4C51-B729-3E3703621961}" type="datetimeFigureOut">
              <a:rPr lang="ru-RU" smtClean="0"/>
              <a:t>15.11.2016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84D35-D461-4545-8CBA-A2EFD7D42D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AFAE5-7D62-4C51-B729-3E3703621961}" type="datetimeFigureOut">
              <a:rPr lang="ru-RU" smtClean="0"/>
              <a:t>15.11.2016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84D35-D461-4545-8CBA-A2EFD7D42D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AFAE5-7D62-4C51-B729-3E3703621961}" type="datetimeFigureOut">
              <a:rPr lang="ru-RU" smtClean="0"/>
              <a:t>15.11.2016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84D35-D461-4545-8CBA-A2EFD7D42D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AFAE5-7D62-4C51-B729-3E3703621961}" type="datetimeFigureOut">
              <a:rPr lang="ru-RU" smtClean="0"/>
              <a:t>15.11.2016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84D35-D461-4545-8CBA-A2EFD7D42D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AFAE5-7D62-4C51-B729-3E3703621961}" type="datetimeFigureOut">
              <a:rPr lang="ru-RU" smtClean="0"/>
              <a:t>15.11.2016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84D35-D461-4545-8CBA-A2EFD7D42D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75AFAE5-7D62-4C51-B729-3E3703621961}" type="datetimeFigureOut">
              <a:rPr lang="ru-RU" smtClean="0"/>
              <a:t>15.11.2016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784D35-D461-4545-8CBA-A2EFD7D42D8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548680"/>
            <a:ext cx="8568953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200" b="1" i="1" dirty="0"/>
          </a:p>
          <a:p>
            <a:pPr algn="ctr"/>
            <a:r>
              <a:rPr lang="ru-RU" sz="3200" b="1" i="1" dirty="0" smtClean="0"/>
              <a:t>Сочинение </a:t>
            </a:r>
          </a:p>
          <a:p>
            <a:r>
              <a:rPr lang="ru-RU" sz="3200" b="1" i="1" dirty="0" smtClean="0"/>
              <a:t>по картинам И.И.Шишкина «Зима»  и </a:t>
            </a:r>
            <a:r>
              <a:rPr lang="ru-RU" sz="3200" b="1" i="1" dirty="0" err="1" smtClean="0"/>
              <a:t>К.Ф.Юона</a:t>
            </a:r>
            <a:r>
              <a:rPr lang="ru-RU" sz="3200" b="1" i="1" dirty="0" smtClean="0"/>
              <a:t> «Русская зима. </a:t>
            </a:r>
            <a:r>
              <a:rPr lang="ru-RU" sz="3200" b="1" i="1" dirty="0" err="1" smtClean="0"/>
              <a:t>Лигачёво</a:t>
            </a:r>
            <a:r>
              <a:rPr lang="ru-RU" sz="3200" b="1" i="1" dirty="0" smtClean="0"/>
              <a:t>»</a:t>
            </a:r>
            <a:r>
              <a:rPr lang="ru-RU" sz="3200" b="1" i="1" dirty="0" smtClean="0"/>
              <a:t> </a:t>
            </a:r>
          </a:p>
          <a:p>
            <a:endParaRPr lang="ru-RU" sz="3200" b="1" i="1" dirty="0" smtClean="0"/>
          </a:p>
          <a:p>
            <a:endParaRPr lang="ru-RU" sz="3200" b="1" i="1" dirty="0" smtClean="0"/>
          </a:p>
          <a:p>
            <a:pPr algn="ctr"/>
            <a:r>
              <a:rPr lang="ru-RU" sz="4800" b="1" i="1" dirty="0" smtClean="0"/>
              <a:t>«Гимн русской зиме»</a:t>
            </a:r>
          </a:p>
          <a:p>
            <a:endParaRPr lang="ru-RU" sz="3200" b="1" i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24128" y="0"/>
            <a:ext cx="3419872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/>
              <a:t>Иван Иванович </a:t>
            </a:r>
            <a:r>
              <a:rPr lang="ru-RU" sz="2400" b="1" i="1" dirty="0" smtClean="0"/>
              <a:t>Шишкин</a:t>
            </a:r>
            <a:endParaRPr lang="en-US" sz="2400" b="1" i="1" dirty="0" smtClean="0"/>
          </a:p>
          <a:p>
            <a:r>
              <a:rPr lang="ru-RU" sz="2400" b="1" i="1" dirty="0" smtClean="0"/>
              <a:t> </a:t>
            </a:r>
            <a:r>
              <a:rPr lang="ru-RU" sz="2000" dirty="0"/>
              <a:t>(1832—1898) — русский художник-пейзажист, живописец, рисовальщик и гравёр-аквафортист. </a:t>
            </a:r>
            <a:endParaRPr lang="en-US" sz="2000" dirty="0" smtClean="0"/>
          </a:p>
          <a:p>
            <a:r>
              <a:rPr lang="ru-RU" sz="2000" dirty="0" smtClean="0"/>
              <a:t>Представитель </a:t>
            </a:r>
            <a:r>
              <a:rPr lang="ru-RU" sz="2000" dirty="0" err="1"/>
              <a:t>Дюссельдорфской</a:t>
            </a:r>
            <a:r>
              <a:rPr lang="ru-RU" sz="2000" dirty="0"/>
              <a:t> художественной школы</a:t>
            </a:r>
            <a:r>
              <a:rPr lang="ru-RU" sz="2000" dirty="0" smtClean="0"/>
              <a:t>.</a:t>
            </a:r>
            <a:endParaRPr lang="en-US" sz="2000" dirty="0" smtClean="0"/>
          </a:p>
          <a:p>
            <a:r>
              <a:rPr lang="ru-RU" sz="2000" dirty="0" smtClean="0"/>
              <a:t>Академик </a:t>
            </a:r>
            <a:r>
              <a:rPr lang="ru-RU" sz="2000" dirty="0"/>
              <a:t>(1865), профессор (1873), руководитель пейзажной мастерской (1894—1895) Академии художеств. </a:t>
            </a:r>
            <a:endParaRPr lang="en-US" sz="2000" dirty="0" smtClean="0"/>
          </a:p>
          <a:p>
            <a:r>
              <a:rPr lang="ru-RU" sz="2000" dirty="0" smtClean="0"/>
              <a:t>Член-учредитель </a:t>
            </a:r>
            <a:r>
              <a:rPr lang="ru-RU" sz="2000" dirty="0"/>
              <a:t>Товарищества передвижных художественных выставок</a:t>
            </a:r>
            <a:r>
              <a:rPr lang="ru-RU" sz="2000" dirty="0" smtClean="0"/>
              <a:t>.</a:t>
            </a:r>
            <a:endParaRPr lang="en-US" sz="2000" dirty="0" smtClean="0"/>
          </a:p>
          <a:p>
            <a:endParaRPr lang="ru-RU" sz="2000" dirty="0"/>
          </a:p>
        </p:txBody>
      </p:sp>
      <p:pic>
        <p:nvPicPr>
          <p:cNvPr id="14338" name="Picture 2" descr="http://img-fotki.yandex.ru/get/4100/photomif.123/0_3ec11_4bd597b2_ori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169347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220072" y="5661248"/>
            <a:ext cx="279961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/>
              <a:t>Николай Крамской</a:t>
            </a:r>
          </a:p>
          <a:p>
            <a:r>
              <a:rPr lang="ru-RU" sz="2000" b="1" i="1" dirty="0" smtClean="0"/>
              <a:t>«Портрет художника </a:t>
            </a:r>
          </a:p>
          <a:p>
            <a:r>
              <a:rPr lang="ru-RU" sz="2000" b="1" i="1" dirty="0" smtClean="0"/>
              <a:t>Ивана Шишкина»</a:t>
            </a:r>
            <a:endParaRPr lang="ru-RU" sz="2000" b="1" i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67544" y="5589240"/>
            <a:ext cx="77048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/>
              <a:t>Иван Шишкин </a:t>
            </a:r>
            <a:r>
              <a:rPr lang="ru-RU" sz="2400" b="1" i="1" dirty="0"/>
              <a:t>«Зима</a:t>
            </a:r>
            <a:r>
              <a:rPr lang="ru-RU" sz="2400" b="1" i="1" dirty="0" smtClean="0"/>
              <a:t>»</a:t>
            </a:r>
            <a:r>
              <a:rPr lang="ru-RU" sz="2400" b="1" i="1" dirty="0"/>
              <a:t> 1890</a:t>
            </a:r>
            <a:r>
              <a:rPr lang="en-US" sz="2400" b="1" i="1" dirty="0" smtClean="0"/>
              <a:t> </a:t>
            </a:r>
            <a:endParaRPr lang="ru-RU" sz="2400" b="1" i="1" dirty="0" smtClean="0"/>
          </a:p>
          <a:p>
            <a:r>
              <a:rPr lang="ru-RU" sz="2400" b="1" i="1" dirty="0" smtClean="0"/>
              <a:t>Санкт-Петербург. Государственный Русский музей </a:t>
            </a:r>
            <a:endParaRPr lang="ru-RU" sz="2400" b="1" i="1" dirty="0"/>
          </a:p>
        </p:txBody>
      </p:sp>
      <p:pic>
        <p:nvPicPr>
          <p:cNvPr id="6" name="Picture 2" descr="Shishkin-Ivan-zim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5961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www.artcontext.info/images/stories/user/kartini-yuona/yuon-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60887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364088" y="5445224"/>
            <a:ext cx="3829413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/>
              <a:t>Автопортрет</a:t>
            </a:r>
          </a:p>
          <a:p>
            <a:r>
              <a:rPr lang="ru-RU" sz="2400" b="1" i="1" dirty="0" smtClean="0"/>
              <a:t> </a:t>
            </a:r>
            <a:r>
              <a:rPr lang="ru-RU" sz="2400" b="1" i="1" dirty="0"/>
              <a:t>Константина </a:t>
            </a:r>
            <a:r>
              <a:rPr lang="ru-RU" sz="2400" b="1" i="1" dirty="0" err="1" smtClean="0"/>
              <a:t>Юона</a:t>
            </a:r>
            <a:endParaRPr lang="ru-RU" sz="2400" b="1" i="1" dirty="0"/>
          </a:p>
          <a:p>
            <a:pPr algn="ctr"/>
            <a:r>
              <a:rPr lang="ru-RU" sz="2000" b="1" dirty="0" smtClean="0"/>
              <a:t> </a:t>
            </a:r>
            <a:r>
              <a:rPr lang="ru-RU" sz="2400" b="1" dirty="0" smtClean="0"/>
              <a:t>1953</a:t>
            </a:r>
          </a:p>
          <a:p>
            <a:endParaRPr lang="ru-RU" sz="2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572000" y="476672"/>
            <a:ext cx="4572000" cy="35394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b="1" i="1" dirty="0"/>
              <a:t>Константин </a:t>
            </a:r>
            <a:r>
              <a:rPr lang="ru-RU" sz="3200" b="1" i="1" dirty="0" err="1"/>
              <a:t>Юон</a:t>
            </a:r>
            <a:r>
              <a:rPr lang="ru-RU" sz="3200" b="1" i="1" dirty="0"/>
              <a:t> (1875—1958) — </a:t>
            </a:r>
            <a:endParaRPr lang="ru-RU" sz="3200" b="1" i="1" dirty="0" smtClean="0"/>
          </a:p>
          <a:p>
            <a:r>
              <a:rPr lang="ru-RU" sz="3200" b="1" i="1" dirty="0" smtClean="0"/>
              <a:t>русский </a:t>
            </a:r>
            <a:r>
              <a:rPr lang="ru-RU" sz="3200" b="1" i="1" dirty="0"/>
              <a:t>советский живописец, мастер пейзажа, театральный художник, теоретик искусства.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www.art-catalog.ru/data_picture_2016/picture/395/1299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6816" y="1"/>
            <a:ext cx="8039640" cy="5661247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11560" y="5733256"/>
            <a:ext cx="80648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/>
              <a:t>«Русская зима. </a:t>
            </a:r>
            <a:r>
              <a:rPr lang="ru-RU" sz="2800" b="1" i="1" dirty="0" err="1" smtClean="0"/>
              <a:t>Лигачёво</a:t>
            </a:r>
            <a:r>
              <a:rPr lang="ru-RU" sz="2800" b="1" i="1" dirty="0" smtClean="0"/>
              <a:t>» 1957</a:t>
            </a:r>
          </a:p>
          <a:p>
            <a:r>
              <a:rPr lang="ru-RU" sz="2800" b="1" i="1" dirty="0" smtClean="0"/>
              <a:t>Москва. Государственная Третьяковская галерея</a:t>
            </a:r>
            <a:endParaRPr lang="ru-RU" sz="2800" b="1" i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1988840"/>
            <a:ext cx="6191631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400" b="1" i="1" dirty="0" smtClean="0"/>
              <a:t> Каково общее впечатление от картины?</a:t>
            </a:r>
          </a:p>
          <a:p>
            <a:pPr>
              <a:buFont typeface="Wingdings" pitchFamily="2" charset="2"/>
              <a:buChar char="v"/>
            </a:pPr>
            <a:endParaRPr lang="ru-RU" sz="2400" b="1" i="1" dirty="0"/>
          </a:p>
          <a:p>
            <a:pPr>
              <a:buFont typeface="Wingdings" pitchFamily="2" charset="2"/>
              <a:buChar char="v"/>
            </a:pPr>
            <a:r>
              <a:rPr lang="ru-RU" sz="2400" b="1" i="1" dirty="0" smtClean="0"/>
              <a:t> Каков, по вашему, замысел художника?</a:t>
            </a:r>
          </a:p>
          <a:p>
            <a:pPr>
              <a:buFont typeface="Wingdings" pitchFamily="2" charset="2"/>
              <a:buChar char="v"/>
            </a:pPr>
            <a:endParaRPr lang="ru-RU" sz="2400" b="1" i="1" dirty="0"/>
          </a:p>
          <a:p>
            <a:pPr>
              <a:buFont typeface="Wingdings" pitchFamily="2" charset="2"/>
              <a:buChar char="v"/>
            </a:pPr>
            <a:r>
              <a:rPr lang="ru-RU" sz="2400" b="1" i="1" dirty="0" smtClean="0"/>
              <a:t> О чём эта картина?</a:t>
            </a:r>
          </a:p>
          <a:p>
            <a:pPr>
              <a:buFont typeface="Wingdings" pitchFamily="2" charset="2"/>
              <a:buChar char="v"/>
            </a:pPr>
            <a:endParaRPr lang="ru-RU" sz="2400" b="1" i="1" dirty="0"/>
          </a:p>
          <a:p>
            <a:pPr>
              <a:buFont typeface="Wingdings" pitchFamily="2" charset="2"/>
              <a:buChar char="v"/>
            </a:pPr>
            <a:r>
              <a:rPr lang="ru-RU" sz="2400" b="1" i="1" dirty="0" smtClean="0"/>
              <a:t>  Почему она называется «Русская зима»?</a:t>
            </a:r>
            <a:endParaRPr lang="ru-RU" sz="2400" b="1" i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3528" y="836712"/>
            <a:ext cx="8568953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800" b="1" i="1" dirty="0" smtClean="0"/>
              <a:t> Почему при описании предпочтение следует отдавать настоящему, а не прошедшему времени глаголов?</a:t>
            </a:r>
          </a:p>
          <a:p>
            <a:pPr>
              <a:buFont typeface="Wingdings" pitchFamily="2" charset="2"/>
              <a:buChar char="v"/>
            </a:pPr>
            <a:endParaRPr lang="ru-RU" sz="2800" b="1" i="1" dirty="0"/>
          </a:p>
          <a:p>
            <a:pPr>
              <a:buFont typeface="Wingdings" pitchFamily="2" charset="2"/>
              <a:buChar char="v"/>
            </a:pPr>
            <a:r>
              <a:rPr lang="ru-RU" sz="2800" b="1" i="1" dirty="0" smtClean="0"/>
              <a:t> Выиграет ли сочинение, если пользоваться разнообразными по цели высказывания предложениями?</a:t>
            </a:r>
          </a:p>
          <a:p>
            <a:pPr>
              <a:buFont typeface="Wingdings" pitchFamily="2" charset="2"/>
              <a:buChar char="v"/>
            </a:pPr>
            <a:endParaRPr lang="ru-RU" sz="2800" b="1" i="1" dirty="0"/>
          </a:p>
          <a:p>
            <a:pPr>
              <a:buFont typeface="Wingdings" pitchFamily="2" charset="2"/>
              <a:buChar char="v"/>
            </a:pPr>
            <a:r>
              <a:rPr lang="ru-RU" sz="2800" b="1" i="1" dirty="0" smtClean="0"/>
              <a:t> Можно ли </a:t>
            </a:r>
            <a:r>
              <a:rPr lang="ru-RU" sz="2800" b="1" i="1" dirty="0" err="1" smtClean="0"/>
              <a:t>ползоваться</a:t>
            </a:r>
            <a:r>
              <a:rPr lang="ru-RU" sz="2800" b="1" i="1" dirty="0" smtClean="0"/>
              <a:t> словами в переносном значениями (олицетворением, эпитетами, метафорами…)? </a:t>
            </a:r>
            <a:endParaRPr lang="ru-RU" sz="2800" b="1" i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764704"/>
            <a:ext cx="856895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Примерный план сочинения по картинам И.И.Шишкина «Зима» и картины </a:t>
            </a:r>
            <a:r>
              <a:rPr lang="ru-RU" sz="2400" b="1" i="1" dirty="0" err="1" smtClean="0"/>
              <a:t>К.Ф.Юона</a:t>
            </a:r>
            <a:r>
              <a:rPr lang="ru-RU" sz="2400" b="1" i="1" dirty="0" smtClean="0"/>
              <a:t> «Русская зима. </a:t>
            </a:r>
            <a:r>
              <a:rPr lang="ru-RU" sz="2400" b="1" i="1" dirty="0" err="1" smtClean="0"/>
              <a:t>Лигачёво</a:t>
            </a:r>
            <a:r>
              <a:rPr lang="ru-RU" sz="2400" b="1" i="1" dirty="0" smtClean="0"/>
              <a:t>»</a:t>
            </a:r>
          </a:p>
          <a:p>
            <a:endParaRPr lang="ru-RU" sz="2400" b="1" i="1" dirty="0" smtClean="0"/>
          </a:p>
          <a:p>
            <a:endParaRPr lang="ru-RU" sz="2400" b="1" i="1" dirty="0"/>
          </a:p>
          <a:p>
            <a:pPr marL="514350" indent="-514350">
              <a:buFont typeface="+mj-lt"/>
              <a:buAutoNum type="arabicPeriod"/>
            </a:pPr>
            <a:r>
              <a:rPr lang="ru-RU" sz="2400" b="1" i="1" dirty="0" smtClean="0"/>
              <a:t>И.И.Шишкин и </a:t>
            </a:r>
            <a:r>
              <a:rPr lang="ru-RU" sz="2400" b="1" i="1" dirty="0" err="1" smtClean="0"/>
              <a:t>К.Фюон</a:t>
            </a:r>
            <a:r>
              <a:rPr lang="ru-RU" sz="2400" b="1" i="1" dirty="0" smtClean="0"/>
              <a:t> – замечательные русские  художники-пейзажисты.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b="1" i="1" dirty="0" smtClean="0"/>
              <a:t>Зимний пейзаж в изображении И.И.Шишкина и </a:t>
            </a:r>
            <a:r>
              <a:rPr lang="ru-RU" sz="2400" b="1" i="1" dirty="0" err="1" smtClean="0"/>
              <a:t>К.Ф.Юона</a:t>
            </a:r>
            <a:r>
              <a:rPr lang="ru-RU" sz="2400" b="1" i="1" dirty="0" smtClean="0"/>
              <a:t>.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ru-RU" sz="2400" b="1" i="1" dirty="0" smtClean="0"/>
              <a:t>  Описание картины И.И.Шишкина «Зима».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ru-RU" sz="2400" b="1" i="1" dirty="0" smtClean="0"/>
              <a:t>  Описание картины </a:t>
            </a:r>
            <a:r>
              <a:rPr lang="ru-RU" sz="2400" b="1" i="1" dirty="0" err="1" smtClean="0"/>
              <a:t>К.Ф.Юона</a:t>
            </a:r>
            <a:r>
              <a:rPr lang="ru-RU" sz="2400" b="1" i="1" dirty="0" smtClean="0"/>
              <a:t> «Русская зима. </a:t>
            </a:r>
            <a:r>
              <a:rPr lang="ru-RU" sz="2400" b="1" i="1" dirty="0" err="1" smtClean="0"/>
              <a:t>Лигачёво</a:t>
            </a:r>
            <a:r>
              <a:rPr lang="ru-RU" sz="2400" b="1" i="1" dirty="0" smtClean="0"/>
              <a:t>».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ru-RU" sz="2400" b="1" i="1" dirty="0" smtClean="0"/>
              <a:t>  Сходство и различия в изображении русской зимы на полотнах И.И.Шишкина и </a:t>
            </a:r>
            <a:r>
              <a:rPr lang="ru-RU" sz="2400" b="1" i="1" dirty="0" err="1" smtClean="0"/>
              <a:t>К.Ф.Юона</a:t>
            </a:r>
            <a:r>
              <a:rPr lang="ru-RU" sz="2400" b="1" i="1" dirty="0" smtClean="0"/>
              <a:t>.</a:t>
            </a:r>
          </a:p>
          <a:p>
            <a:pPr marL="514350" indent="-514350"/>
            <a:r>
              <a:rPr lang="ru-RU" sz="2400" b="1" i="1" dirty="0" smtClean="0"/>
              <a:t>3.     Картины И.И.Шишкина и </a:t>
            </a:r>
            <a:r>
              <a:rPr lang="ru-RU" sz="2400" b="1" i="1" dirty="0" err="1" smtClean="0"/>
              <a:t>К.Ф.Юона</a:t>
            </a:r>
            <a:r>
              <a:rPr lang="ru-RU" sz="2400" b="1" i="1" dirty="0" smtClean="0"/>
              <a:t> – гимн русской зиме.</a:t>
            </a:r>
          </a:p>
          <a:p>
            <a:pPr marL="457200" indent="-457200"/>
            <a:endParaRPr lang="ru-RU" sz="2400" b="1" i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79</TotalTime>
  <Words>270</Words>
  <Application>Microsoft Office PowerPoint</Application>
  <PresentationFormat>Экран (4:3)</PresentationFormat>
  <Paragraphs>44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Sergey</dc:creator>
  <cp:lastModifiedBy>Sergey</cp:lastModifiedBy>
  <cp:revision>3</cp:revision>
  <dcterms:created xsi:type="dcterms:W3CDTF">2016-11-15T15:29:35Z</dcterms:created>
  <dcterms:modified xsi:type="dcterms:W3CDTF">2016-11-15T16:49:20Z</dcterms:modified>
</cp:coreProperties>
</file>