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3000396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Световые кванты</a:t>
            </a:r>
            <a:endParaRPr lang="ru-RU" sz="7200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4786322"/>
            <a:ext cx="68460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Подготовила преподаватель физики </a:t>
            </a:r>
            <a:r>
              <a:rPr lang="ru-RU" sz="2000" dirty="0" smtClean="0"/>
              <a:t>: </a:t>
            </a:r>
            <a:r>
              <a:rPr lang="ru-RU" sz="2000" dirty="0" smtClean="0"/>
              <a:t>Силантьева Т.П.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500562" y="6021288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0" y="6500834"/>
            <a:ext cx="8229600" cy="1828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26214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Первый и второй постулаты Бора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b="1" dirty="0" smtClean="0"/>
              <a:t>1 первый постулат Бора гласит: </a:t>
            </a:r>
            <a:r>
              <a:rPr lang="ru-RU" dirty="0" smtClean="0">
                <a:solidFill>
                  <a:schemeClr val="bg1"/>
                </a:solidFill>
              </a:rPr>
              <a:t>атомная система может находится только в особых стационарных или квантовых состояниях , каждому из которых соответствует определенная энергия </a:t>
            </a:r>
            <a:r>
              <a:rPr lang="en-US" dirty="0" smtClean="0"/>
              <a:t>En</a:t>
            </a:r>
            <a:r>
              <a:rPr lang="ru-RU" dirty="0" smtClean="0">
                <a:solidFill>
                  <a:schemeClr val="bg1"/>
                </a:solidFill>
              </a:rPr>
              <a:t>; в стационарном состоянии атом не излучает.</a:t>
            </a:r>
          </a:p>
          <a:p>
            <a:pPr marL="137160" indent="0" algn="just">
              <a:buNone/>
            </a:pPr>
            <a:r>
              <a:rPr lang="ru-RU" b="1" dirty="0" smtClean="0"/>
              <a:t>2 постулат Бора гласит: </a:t>
            </a:r>
            <a:r>
              <a:rPr lang="ru-RU" dirty="0" smtClean="0">
                <a:solidFill>
                  <a:schemeClr val="bg1"/>
                </a:solidFill>
              </a:rPr>
              <a:t>излучение света происходит при переходе атома из стационарного со</a:t>
            </a:r>
            <a:r>
              <a:rPr lang="en-US" dirty="0" smtClean="0">
                <a:solidFill>
                  <a:schemeClr val="bg1"/>
                </a:solidFill>
              </a:rPr>
              <a:t>c</a:t>
            </a:r>
            <a:r>
              <a:rPr lang="ru-RU" dirty="0" smtClean="0">
                <a:solidFill>
                  <a:schemeClr val="bg1"/>
                </a:solidFill>
              </a:rPr>
              <a:t>тояния с большей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энергией </a:t>
            </a:r>
            <a:r>
              <a:rPr lang="en-US" dirty="0" smtClean="0"/>
              <a:t>E</a:t>
            </a:r>
            <a:r>
              <a:rPr lang="en-US" sz="1800" dirty="0" smtClean="0"/>
              <a:t>R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 стационарное состояние с меньшей энергией </a:t>
            </a:r>
            <a:r>
              <a:rPr lang="en-US" dirty="0" smtClean="0"/>
              <a:t>E</a:t>
            </a:r>
            <a:r>
              <a:rPr lang="en-US" sz="1800" dirty="0" smtClean="0"/>
              <a:t>n</a:t>
            </a:r>
            <a:r>
              <a:rPr lang="ru-RU" sz="1800" dirty="0" smtClean="0"/>
              <a:t>.</a:t>
            </a:r>
          </a:p>
          <a:p>
            <a:pPr marL="137160" indent="0" algn="just">
              <a:buNone/>
            </a:pPr>
            <a:r>
              <a:rPr lang="ru-RU" dirty="0" smtClean="0"/>
              <a:t>3 постулат Бора гласит: </a:t>
            </a:r>
            <a:r>
              <a:rPr lang="ru-RU" dirty="0" smtClean="0">
                <a:solidFill>
                  <a:schemeClr val="bg1"/>
                </a:solidFill>
              </a:rPr>
              <a:t>из </a:t>
            </a:r>
            <a:r>
              <a:rPr lang="ru-RU" dirty="0">
                <a:solidFill>
                  <a:schemeClr val="bg1"/>
                </a:solidFill>
              </a:rPr>
              <a:t>всех возможных орбит, </a:t>
            </a:r>
            <a:r>
              <a:rPr lang="ru-RU" dirty="0" smtClean="0">
                <a:solidFill>
                  <a:schemeClr val="bg1"/>
                </a:solidFill>
              </a:rPr>
              <a:t>стоционарое </a:t>
            </a:r>
            <a:r>
              <a:rPr lang="ru-RU" dirty="0">
                <a:solidFill>
                  <a:schemeClr val="bg1"/>
                </a:solidFill>
              </a:rPr>
              <a:t>состояние соответствует только тем для которых момент количества движения электрона кратен постоянной Планка.</a:t>
            </a:r>
            <a:endParaRPr lang="ru-RU" dirty="0" smtClean="0">
              <a:solidFill>
                <a:schemeClr val="bg1"/>
              </a:solidFill>
            </a:endParaRPr>
          </a:p>
          <a:p>
            <a:pPr algn="just"/>
            <a:endParaRPr lang="ru-RU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704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sz="5300" dirty="0">
                <a:solidFill>
                  <a:schemeClr val="tx1"/>
                </a:solidFill>
              </a:rPr>
              <a:t>Испускание и поглощение света атомами</a:t>
            </a: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16464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2400" b="1" dirty="0">
                <a:solidFill>
                  <a:srgbClr val="FFFF00"/>
                </a:solidFill>
              </a:rPr>
              <a:t>Атомы могут самопроизвольно испускать кванты света, при этом оно проходит </a:t>
            </a:r>
            <a:r>
              <a:rPr lang="ru-RU" sz="2400" b="1" dirty="0" err="1">
                <a:solidFill>
                  <a:srgbClr val="FFFF00"/>
                </a:solidFill>
              </a:rPr>
              <a:t>некогерентно</a:t>
            </a:r>
            <a:r>
              <a:rPr lang="ru-RU" sz="2400" b="1" dirty="0">
                <a:solidFill>
                  <a:srgbClr val="FFFF00"/>
                </a:solidFill>
              </a:rPr>
              <a:t> (т.к. каждый атом излучает независимо от других) и называется спонтанным. Переход электрона с верхнего уровня на нижний может происходит под влиянием внешнего электромагнитного поля с частотой, равной частоте перехода. Такое излучение называют вынужденным (индуцированным).</a:t>
            </a:r>
          </a:p>
        </p:txBody>
      </p:sp>
    </p:spTree>
    <p:extLst>
      <p:ext uri="{BB962C8B-B14F-4D97-AF65-F5344CB8AC3E}">
        <p14:creationId xmlns="" xmlns:p14="http://schemas.microsoft.com/office/powerpoint/2010/main" val="369224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Лазеры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700808"/>
            <a:ext cx="3635896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87416" y="1556792"/>
            <a:ext cx="5256584" cy="4525963"/>
          </a:xfrm>
        </p:spPr>
        <p:txBody>
          <a:bodyPr>
            <a:normAutofit fontScale="85000" lnSpcReduction="20000"/>
          </a:bodyPr>
          <a:lstStyle/>
          <a:p>
            <a:pPr marL="137160" indent="0" algn="just">
              <a:buNone/>
            </a:pPr>
            <a:r>
              <a:rPr lang="ru-RU" b="1" dirty="0">
                <a:solidFill>
                  <a:srgbClr val="92D050"/>
                </a:solidFill>
              </a:rPr>
              <a:t>Лазеры Слово “лазер” представляет собой аббревиатуру английской фразы “</a:t>
            </a:r>
            <a:r>
              <a:rPr lang="ru-RU" b="1" dirty="0" err="1">
                <a:solidFill>
                  <a:srgbClr val="92D050"/>
                </a:solidFill>
              </a:rPr>
              <a:t>Light</a:t>
            </a:r>
            <a:r>
              <a:rPr lang="ru-RU" b="1" dirty="0">
                <a:solidFill>
                  <a:srgbClr val="92D050"/>
                </a:solidFill>
              </a:rPr>
              <a:t> </a:t>
            </a:r>
            <a:r>
              <a:rPr lang="ru-RU" b="1" dirty="0" err="1">
                <a:solidFill>
                  <a:srgbClr val="92D050"/>
                </a:solidFill>
              </a:rPr>
              <a:t>Amplification</a:t>
            </a:r>
            <a:r>
              <a:rPr lang="ru-RU" b="1" dirty="0">
                <a:solidFill>
                  <a:srgbClr val="92D050"/>
                </a:solidFill>
              </a:rPr>
              <a:t> </a:t>
            </a:r>
            <a:r>
              <a:rPr lang="ru-RU" b="1" dirty="0" err="1">
                <a:solidFill>
                  <a:srgbClr val="92D050"/>
                </a:solidFill>
              </a:rPr>
              <a:t>by</a:t>
            </a:r>
            <a:r>
              <a:rPr lang="ru-RU" b="1" dirty="0">
                <a:solidFill>
                  <a:srgbClr val="92D050"/>
                </a:solidFill>
              </a:rPr>
              <a:t> </a:t>
            </a:r>
            <a:r>
              <a:rPr lang="ru-RU" b="1" dirty="0" err="1">
                <a:solidFill>
                  <a:srgbClr val="92D050"/>
                </a:solidFill>
              </a:rPr>
              <a:t>Stimulated</a:t>
            </a:r>
            <a:r>
              <a:rPr lang="ru-RU" b="1" dirty="0">
                <a:solidFill>
                  <a:srgbClr val="92D050"/>
                </a:solidFill>
              </a:rPr>
              <a:t> </a:t>
            </a:r>
            <a:r>
              <a:rPr lang="ru-RU" b="1" dirty="0" err="1">
                <a:solidFill>
                  <a:srgbClr val="92D050"/>
                </a:solidFill>
              </a:rPr>
              <a:t>Emission</a:t>
            </a:r>
            <a:r>
              <a:rPr lang="ru-RU" b="1" dirty="0">
                <a:solidFill>
                  <a:srgbClr val="92D050"/>
                </a:solidFill>
              </a:rPr>
              <a:t> </a:t>
            </a:r>
            <a:r>
              <a:rPr lang="ru-RU" b="1" dirty="0" err="1">
                <a:solidFill>
                  <a:srgbClr val="92D050"/>
                </a:solidFill>
              </a:rPr>
              <a:t>of</a:t>
            </a:r>
            <a:r>
              <a:rPr lang="ru-RU" b="1" dirty="0">
                <a:solidFill>
                  <a:srgbClr val="92D050"/>
                </a:solidFill>
              </a:rPr>
              <a:t> </a:t>
            </a:r>
            <a:r>
              <a:rPr lang="ru-RU" b="1" dirty="0" err="1">
                <a:solidFill>
                  <a:srgbClr val="92D050"/>
                </a:solidFill>
              </a:rPr>
              <a:t>Radiation</a:t>
            </a:r>
            <a:r>
              <a:rPr lang="ru-RU" b="1" dirty="0">
                <a:solidFill>
                  <a:srgbClr val="92D050"/>
                </a:solidFill>
              </a:rPr>
              <a:t>”, переводимой как усиление света в результате вынужденного (индуцированного) излучения. Гипотеза о существовании индуцированного излучения была высказана в 1917 г. А Эйнштейном. Советские ученые Н.Г. Басов и А.М. Прохоров и независимо от них американский физик Ч. </a:t>
            </a:r>
            <a:r>
              <a:rPr lang="ru-RU" b="1" dirty="0" err="1">
                <a:solidFill>
                  <a:srgbClr val="92D050"/>
                </a:solidFill>
              </a:rPr>
              <a:t>Таунс</a:t>
            </a:r>
            <a:r>
              <a:rPr lang="ru-RU" b="1" dirty="0">
                <a:solidFill>
                  <a:srgbClr val="92D050"/>
                </a:solidFill>
              </a:rPr>
              <a:t> использовали явление индуцированного излучения для создания микроволнового генератора радиоволн с длинной волны =1,27 см.</a:t>
            </a:r>
          </a:p>
        </p:txBody>
      </p:sp>
    </p:spTree>
    <p:extLst>
      <p:ext uri="{BB962C8B-B14F-4D97-AF65-F5344CB8AC3E}">
        <p14:creationId xmlns="" xmlns:p14="http://schemas.microsoft.com/office/powerpoint/2010/main" val="225513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Рубиновый лазер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060848"/>
            <a:ext cx="4038600" cy="4065315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1800" b="1" dirty="0">
                <a:solidFill>
                  <a:srgbClr val="FFFF00"/>
                </a:solidFill>
              </a:rPr>
              <a:t>Устройство рубинового лазера Лазер состоит из трех основных частей: активного (рабочего) вещества, резонансной системы, представляющей две параллельные пластины с нанесенными на них отражающими покрытиями, и системы возбуждения (накачки), в качестве которой обычно используется ксеноновая лампа-вспышка с источником питания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28" r="7388" b="7843"/>
          <a:stretch>
            <a:fillRect/>
          </a:stretch>
        </p:blipFill>
        <p:spPr bwMode="auto">
          <a:xfrm>
            <a:off x="4572000" y="1916832"/>
            <a:ext cx="4191785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2424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048712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1800" b="1" dirty="0"/>
              <a:t>Конец XIX века демонстрировал наличие теории, </a:t>
            </a:r>
            <a:r>
              <a:rPr lang="ru-RU" sz="1800" b="1" dirty="0">
                <a:solidFill>
                  <a:srgbClr val="FFFF00"/>
                </a:solidFill>
              </a:rPr>
              <a:t>удовлетворяющей практическим потребностям. Явления электромагнетизма использовались в осветительных и силовых устройствах. Термодинамические концепции привели к созданию двигателя внутреннего сгорания и химических установок, Электромагнитная теория вызвала к жизни радио. Область физики, занимавшаяся изучением электрических разрядов, проводившиеся с электрическими разрядами в вакууме опыты привели к интересным результатам, а электротехническая промышленность обнаружила потребность в совершенствовании вакуумной техники. Все это усилило интерес к исследованиям в этой области физики</a:t>
            </a:r>
            <a:r>
              <a:rPr lang="ru-RU" sz="1800" b="1" dirty="0" smtClean="0">
                <a:solidFill>
                  <a:srgbClr val="FFFF00"/>
                </a:solidFill>
              </a:rPr>
              <a:t>. Первым </a:t>
            </a:r>
            <a:r>
              <a:rPr lang="ru-RU" sz="1800" b="1" dirty="0">
                <a:solidFill>
                  <a:srgbClr val="FFFF00"/>
                </a:solidFill>
              </a:rPr>
              <a:t>результатом усиления этого интереса было открытие У</a:t>
            </a:r>
            <a:r>
              <a:rPr lang="ru-RU" sz="1800" b="1" dirty="0" smtClean="0">
                <a:solidFill>
                  <a:srgbClr val="FFFF00"/>
                </a:solidFill>
              </a:rPr>
              <a:t>. Круксом </a:t>
            </a:r>
            <a:r>
              <a:rPr lang="ru-RU" sz="1800" b="1" dirty="0">
                <a:solidFill>
                  <a:srgbClr val="FFFF00"/>
                </a:solidFill>
              </a:rPr>
              <a:t>катодных лучей, которые он назвал лучистой формой материи. Д</a:t>
            </a:r>
            <a:r>
              <a:rPr lang="ru-RU" sz="1800" b="1" dirty="0" smtClean="0">
                <a:solidFill>
                  <a:srgbClr val="FFFF00"/>
                </a:solidFill>
              </a:rPr>
              <a:t>. Стоней </a:t>
            </a:r>
            <a:r>
              <a:rPr lang="ru-RU" sz="1800" b="1" dirty="0">
                <a:solidFill>
                  <a:srgbClr val="FFFF00"/>
                </a:solidFill>
              </a:rPr>
              <a:t>назвал катодные лучи электронами, Ж</a:t>
            </a:r>
            <a:r>
              <a:rPr lang="ru-RU" sz="1800" b="1" dirty="0" smtClean="0">
                <a:solidFill>
                  <a:srgbClr val="FFFF00"/>
                </a:solidFill>
              </a:rPr>
              <a:t>. Перрен </a:t>
            </a:r>
            <a:r>
              <a:rPr lang="ru-RU" sz="1800" b="1" dirty="0">
                <a:solidFill>
                  <a:srgbClr val="FFFF00"/>
                </a:solidFill>
              </a:rPr>
              <a:t>обнаружил у них отрицательный заряд, а Д</a:t>
            </a:r>
            <a:r>
              <a:rPr lang="ru-RU" sz="1800" b="1" dirty="0" smtClean="0">
                <a:solidFill>
                  <a:srgbClr val="FFFF00"/>
                </a:solidFill>
              </a:rPr>
              <a:t>. Томсон </a:t>
            </a:r>
            <a:r>
              <a:rPr lang="ru-RU" sz="1800" b="1" dirty="0">
                <a:solidFill>
                  <a:srgbClr val="FFFF00"/>
                </a:solidFill>
              </a:rPr>
              <a:t>измерил их скорость. Следующим шагом было совершено непредвиденное открытие К</a:t>
            </a:r>
            <a:r>
              <a:rPr lang="ru-RU" sz="1800" b="1" dirty="0" smtClean="0">
                <a:solidFill>
                  <a:srgbClr val="FFFF00"/>
                </a:solidFill>
              </a:rPr>
              <a:t>. Рентгеном </a:t>
            </a:r>
            <a:r>
              <a:rPr lang="ru-RU" sz="1800" b="1" dirty="0">
                <a:solidFill>
                  <a:srgbClr val="FFFF00"/>
                </a:solidFill>
              </a:rPr>
              <a:t>- обнаружение Х-лучей (получивших название рентгеновских), исходивших из катодно-лучевой разрядной трубки. Это открытие, помимо практических перспектив, имело важное значение для других областей физики. Первая модель атома, предложенная В</a:t>
            </a:r>
            <a:r>
              <a:rPr lang="ru-RU" sz="1800" b="1" dirty="0" smtClean="0">
                <a:solidFill>
                  <a:srgbClr val="FFFF00"/>
                </a:solidFill>
              </a:rPr>
              <a:t>. Томсоном </a:t>
            </a:r>
            <a:r>
              <a:rPr lang="ru-RU" sz="1800" b="1" dirty="0">
                <a:solidFill>
                  <a:srgbClr val="FFFF00"/>
                </a:solidFill>
              </a:rPr>
              <a:t>и затем Д</a:t>
            </a:r>
            <a:r>
              <a:rPr lang="ru-RU" sz="1800" b="1" dirty="0" smtClean="0">
                <a:solidFill>
                  <a:srgbClr val="FFFF00"/>
                </a:solidFill>
              </a:rPr>
              <a:t>. Томсоном</a:t>
            </a:r>
            <a:r>
              <a:rPr lang="ru-RU" sz="1800" b="1" dirty="0">
                <a:solidFill>
                  <a:srgbClr val="FFFF00"/>
                </a:solidFill>
              </a:rPr>
              <a:t>, включала шарообразное облако положительного заряда, внутри которого находятся электроны, расположенные в этом облаке концентрическими кольцами. Данная модель просуществовала недолго. Но это был первый шаг в раскрытии структуры атома. Следующие модели атома появились уже в ХХ веке (модель Э</a:t>
            </a:r>
            <a:r>
              <a:rPr lang="ru-RU" sz="1800" b="1" dirty="0" smtClean="0">
                <a:solidFill>
                  <a:srgbClr val="FFFF00"/>
                </a:solidFill>
              </a:rPr>
              <a:t>. Резерфорда </a:t>
            </a:r>
            <a:r>
              <a:rPr lang="ru-RU" sz="1800" b="1" dirty="0">
                <a:solidFill>
                  <a:srgbClr val="FFFF00"/>
                </a:solidFill>
              </a:rPr>
              <a:t>и модель Н</a:t>
            </a:r>
            <a:r>
              <a:rPr lang="ru-RU" sz="1800" b="1" dirty="0" smtClean="0">
                <a:solidFill>
                  <a:srgbClr val="FFFF00"/>
                </a:solidFill>
              </a:rPr>
              <a:t>. Бора</a:t>
            </a:r>
            <a:r>
              <a:rPr lang="ru-RU" sz="1800" b="1" dirty="0">
                <a:solidFill>
                  <a:srgbClr val="FFFF00"/>
                </a:solidFill>
              </a:rPr>
              <a:t>).</a:t>
            </a:r>
          </a:p>
        </p:txBody>
      </p:sp>
    </p:spTree>
    <p:extLst>
      <p:ext uri="{BB962C8B-B14F-4D97-AF65-F5344CB8AC3E}">
        <p14:creationId xmlns="" xmlns:p14="http://schemas.microsoft.com/office/powerpoint/2010/main" val="144693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sz="1800" b="1" dirty="0">
                <a:solidFill>
                  <a:srgbClr val="FFFF00"/>
                </a:solidFill>
              </a:rPr>
              <a:t>Положительно заряженная часть атома была открыта в 1911 г. Резерфордом при исследовании движения a-частиц в газах и других веществах</a:t>
            </a:r>
            <a:r>
              <a:rPr lang="ru-RU" sz="1800" b="1" dirty="0" smtClean="0">
                <a:solidFill>
                  <a:srgbClr val="FFFF00"/>
                </a:solidFill>
              </a:rPr>
              <a:t>. a- </a:t>
            </a:r>
            <a:r>
              <a:rPr lang="ru-RU" sz="1800" b="1" dirty="0">
                <a:solidFill>
                  <a:srgbClr val="FFFF00"/>
                </a:solidFill>
              </a:rPr>
              <a:t>частицы, выбрасываемые веществами активных элементов представляют собой положительно заряженные ионы гелия, скорость движения которых достигает 20000 км/сек. Благодаря такой огромной скорости a-частицы, пролетая через воздух и сталкиваясь с молекулами газов, выбивают из них электроны. Молекулы, потерявшие электроны, становятся заряженными положительно, выбитые же электроны тотчас присоединяются к другим молекулам, заряжая их отрицательно. Таким образом, в воздухе на пути a-частиц образуются положительно и отрицательно заряженные ионы газа. Исследуя пути движения частиц с помощью камеры, Резерфорд заметил, что в камере они параллельны (пути), а при пропускании пучка параллельных лучей через слой газа или тонкую металлическую пластинку, они выходят не параллельно, а несколько расходятся, т.е. происходит отклонение частиц от их первоначального пути. Некоторые частицы отклонялись очень сильно, некоторые вообще не проходили через тонкую пластинку.</a:t>
            </a:r>
          </a:p>
        </p:txBody>
      </p:sp>
    </p:spTree>
    <p:extLst>
      <p:ext uri="{BB962C8B-B14F-4D97-AF65-F5344CB8AC3E}">
        <p14:creationId xmlns="" xmlns:p14="http://schemas.microsoft.com/office/powerpoint/2010/main" val="195418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>
            <a:noAutofit/>
          </a:bodyPr>
          <a:lstStyle/>
          <a:p>
            <a:pPr marL="137160" indent="0" algn="just">
              <a:buNone/>
            </a:pPr>
            <a:r>
              <a:rPr lang="ru-RU" sz="2400" b="1" dirty="0">
                <a:solidFill>
                  <a:srgbClr val="FFFF00"/>
                </a:solidFill>
              </a:rPr>
              <a:t>Эта модель атома легко объясняет явление отклонения a- частиц. Размеры ядра и электронов очень малы по сравнению с размерами всего атома, которые определяются орбитами наиболее удаленных от ядра электронов; поэтому большинство a-частиц пролетает через атомы без заметного отклонения. Только в тех случаях, когда a-частицы очень близко подходит к ядру, электрическое отталкивание вызывает резкое отклонение ее от первоначального пути. Таким образом, изучение рассеяние a-частиц положило начало ядерной теории атома. Одной из задач, стоявших перед теорией строения атома в начале ее развития, было определение величины заряда ядра различных атомов. Так как атом в целом электрически нейтрален, то, определив заряд ядра, можно было бы установить и число окружающих ядро электронов.</a:t>
            </a:r>
          </a:p>
        </p:txBody>
      </p:sp>
    </p:spTree>
    <p:extLst>
      <p:ext uri="{BB962C8B-B14F-4D97-AF65-F5344CB8AC3E}">
        <p14:creationId xmlns="" xmlns:p14="http://schemas.microsoft.com/office/powerpoint/2010/main" val="13828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Содержание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1.Атомная физика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2.Строение атома (Резерфорда)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3.Модель атома водорода по Бору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4.Квантовые постулаты Бора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5.Испускание и поглощение света атомами</a:t>
            </a:r>
          </a:p>
        </p:txBody>
      </p:sp>
    </p:spTree>
    <p:extLst>
      <p:ext uri="{BB962C8B-B14F-4D97-AF65-F5344CB8AC3E}">
        <p14:creationId xmlns="" xmlns:p14="http://schemas.microsoft.com/office/powerpoint/2010/main" val="416771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Атомная физика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b="1" dirty="0">
                <a:solidFill>
                  <a:srgbClr val="FFFF00"/>
                </a:solidFill>
              </a:rPr>
              <a:t>Атомная </a:t>
            </a:r>
            <a:r>
              <a:rPr lang="ru-RU" b="1">
                <a:solidFill>
                  <a:srgbClr val="FFFF00"/>
                </a:solidFill>
              </a:rPr>
              <a:t>физика </a:t>
            </a:r>
            <a:r>
              <a:rPr lang="ru-RU" b="1" smtClean="0"/>
              <a:t>— </a:t>
            </a:r>
            <a:r>
              <a:rPr lang="ru-RU" b="1" dirty="0" smtClean="0">
                <a:solidFill>
                  <a:srgbClr val="FFFF00"/>
                </a:solidFill>
              </a:rPr>
              <a:t>раздел </a:t>
            </a:r>
            <a:r>
              <a:rPr lang="ru-RU" b="1" dirty="0">
                <a:solidFill>
                  <a:srgbClr val="FFFF00"/>
                </a:solidFill>
              </a:rPr>
              <a:t>физики, в котором изучают строение и состояние атомов. А. ф. возникла в конце 19 — начале 20 вв. В 10-х гг. 20 в. было установлено, что атом состоит из ядра и электронов, связанных электрическими силами. На первом этапе своего развития А. ф. охватывала также вопросы, связанные со строением атомного ядра. В 30-х гг. выяснилось, что природа взаимодействий, имеющих место в атомном ядре, иная, чем во внешней оболочке атома, и в 40-х гг. ядерная физика выделилась в самостоятельную область науки. В 50-х гг. от неё отпочковалась физика элементарных частиц, или физика высоких энергий.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611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chemeClr val="tx1"/>
                </a:solidFill>
              </a:rPr>
              <a:t>Атомная физика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00808"/>
            <a:ext cx="4896544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0362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Строение атома (по Резерфорду)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412776"/>
            <a:ext cx="5482952" cy="5112568"/>
          </a:xfrm>
        </p:spPr>
        <p:txBody>
          <a:bodyPr>
            <a:normAutofit fontScale="70000" lnSpcReduction="20000"/>
          </a:bodyPr>
          <a:lstStyle/>
          <a:p>
            <a:pPr marL="137160" indent="0" algn="just">
              <a:buNone/>
            </a:pPr>
            <a:r>
              <a:rPr lang="ru-RU" sz="2900" b="1" dirty="0" smtClean="0"/>
              <a:t>Эрнест Резерфорд </a:t>
            </a:r>
            <a:r>
              <a:rPr lang="ru-RU" sz="2900" dirty="0">
                <a:solidFill>
                  <a:srgbClr val="FFFF00"/>
                </a:solidFill>
              </a:rPr>
              <a:t>р</a:t>
            </a:r>
            <a:r>
              <a:rPr lang="ru-RU" sz="2900" dirty="0" smtClean="0">
                <a:solidFill>
                  <a:srgbClr val="FFFF00"/>
                </a:solidFill>
              </a:rPr>
              <a:t>одился </a:t>
            </a:r>
            <a:r>
              <a:rPr lang="ru-RU" sz="2900" dirty="0">
                <a:solidFill>
                  <a:srgbClr val="FFFF00"/>
                </a:solidFill>
              </a:rPr>
              <a:t>30 августа 1871 г. в городе </a:t>
            </a:r>
            <a:r>
              <a:rPr lang="ru-RU" sz="2900" dirty="0" err="1">
                <a:solidFill>
                  <a:srgbClr val="FFFF00"/>
                </a:solidFill>
              </a:rPr>
              <a:t>Спринг</a:t>
            </a:r>
            <a:r>
              <a:rPr lang="ru-RU" sz="2900" dirty="0">
                <a:solidFill>
                  <a:srgbClr val="FFFF00"/>
                </a:solidFill>
              </a:rPr>
              <a:t> – </a:t>
            </a:r>
            <a:r>
              <a:rPr lang="ru-RU" sz="2900" dirty="0" smtClean="0">
                <a:solidFill>
                  <a:srgbClr val="FFFF00"/>
                </a:solidFill>
              </a:rPr>
              <a:t>Броув </a:t>
            </a:r>
            <a:r>
              <a:rPr lang="ru-RU" sz="2900" dirty="0">
                <a:solidFill>
                  <a:srgbClr val="FFFF00"/>
                </a:solidFill>
              </a:rPr>
              <a:t>(Новая Зеландия) в семье шотландских </a:t>
            </a:r>
            <a:endParaRPr lang="ru-RU" sz="2900" dirty="0" smtClean="0">
              <a:solidFill>
                <a:srgbClr val="FFFF00"/>
              </a:solidFill>
            </a:endParaRPr>
          </a:p>
          <a:p>
            <a:pPr marL="137160" indent="0" algn="just">
              <a:buNone/>
            </a:pPr>
            <a:r>
              <a:rPr lang="ru-RU" sz="2900" dirty="0" smtClean="0">
                <a:solidFill>
                  <a:srgbClr val="FFFF00"/>
                </a:solidFill>
              </a:rPr>
              <a:t>эмигрантов</a:t>
            </a:r>
            <a:r>
              <a:rPr lang="ru-RU" sz="2900" dirty="0">
                <a:solidFill>
                  <a:srgbClr val="FFFF00"/>
                </a:solidFill>
              </a:rPr>
              <a:t>. В 1903 г. Резерфорд стал членом Лондонского королевского общества, а с 1925 по 1930 г. занимал пост его президента. В 1904 г. вышел фундаментальный труд учёного «Радиоактивные вещества и их излучения», который стал энциклопедией для физиков-ядерщиков. В 1908 г. Резерфорд стал нобелевским лауреатом за исследования радиоактивных элементов. Руководитель физической лаборатории в Манчестерском университете, Резерфорд создал школу физиков-ядерщиков, своих учеников</a:t>
            </a:r>
            <a:r>
              <a:rPr lang="ru-RU" sz="2900" dirty="0" smtClean="0">
                <a:solidFill>
                  <a:srgbClr val="FFFF00"/>
                </a:solidFill>
              </a:rPr>
              <a:t>. </a:t>
            </a:r>
            <a:r>
              <a:rPr lang="ru-RU" sz="2900" dirty="0"/>
              <a:t>Умер </a:t>
            </a:r>
            <a:r>
              <a:rPr lang="ru-RU" sz="2900" dirty="0">
                <a:solidFill>
                  <a:srgbClr val="FFFF00"/>
                </a:solidFill>
              </a:rPr>
              <a:t>учёный 19 октября 1937 г. в Кембридже. Как и многие великие люди Англии, Эрнест Резерфорд покоится в соборе Святого Павла, в «Уголке науки», рядом с Ньютоном, Фарадеем, Дарённом, Гершелем.</a:t>
            </a:r>
          </a:p>
          <a:p>
            <a:pPr marL="137160" indent="0" algn="just">
              <a:buNone/>
            </a:pPr>
            <a:endParaRPr lang="ru-RU" sz="2600" dirty="0">
              <a:solidFill>
                <a:srgbClr val="FFFF00"/>
              </a:solidFill>
            </a:endParaRPr>
          </a:p>
          <a:p>
            <a:pPr marL="137160" indent="0">
              <a:buNone/>
            </a:pPr>
            <a:endParaRPr lang="ru-RU" sz="2600" dirty="0"/>
          </a:p>
          <a:p>
            <a:pPr marL="137160" indent="0">
              <a:buNone/>
            </a:pPr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71612"/>
            <a:ext cx="3168352" cy="4714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8871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Строение атома (по Резерфорду)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29000"/>
          </a:xfrm>
        </p:spPr>
        <p:txBody>
          <a:bodyPr>
            <a:normAutofit fontScale="92500" lnSpcReduction="20000"/>
          </a:bodyPr>
          <a:lstStyle/>
          <a:p>
            <a:pPr marL="137160" indent="0" algn="just"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     Резерфорд </a:t>
            </a:r>
            <a:r>
              <a:rPr lang="ru-RU" sz="3200" dirty="0">
                <a:solidFill>
                  <a:srgbClr val="FFFF00"/>
                </a:solidFill>
              </a:rPr>
              <a:t>предложил </a:t>
            </a:r>
            <a:r>
              <a:rPr lang="ru-RU" sz="3200" dirty="0" smtClean="0">
                <a:solidFill>
                  <a:srgbClr val="FFFF00"/>
                </a:solidFill>
              </a:rPr>
              <a:t>свою </a:t>
            </a:r>
            <a:r>
              <a:rPr lang="ru-RU" sz="3200" dirty="0">
                <a:solidFill>
                  <a:srgbClr val="FFFF00"/>
                </a:solidFill>
              </a:rPr>
              <a:t>схему строения атома : в центре атома </a:t>
            </a:r>
            <a:r>
              <a:rPr lang="ru-RU" sz="3200" dirty="0" smtClean="0">
                <a:solidFill>
                  <a:srgbClr val="FFFF00"/>
                </a:solidFill>
              </a:rPr>
              <a:t>находится </a:t>
            </a:r>
            <a:r>
              <a:rPr lang="ru-RU" sz="3200" dirty="0">
                <a:solidFill>
                  <a:srgbClr val="FFFF00"/>
                </a:solidFill>
              </a:rPr>
              <a:t>положительное заряженное ядро, вокруг </a:t>
            </a:r>
            <a:r>
              <a:rPr lang="ru-RU" sz="3200" dirty="0" smtClean="0">
                <a:solidFill>
                  <a:srgbClr val="FFFF00"/>
                </a:solidFill>
              </a:rPr>
              <a:t>которого по </a:t>
            </a:r>
            <a:r>
              <a:rPr lang="ru-RU" sz="3200" dirty="0">
                <a:solidFill>
                  <a:srgbClr val="FFFF00"/>
                </a:solidFill>
              </a:rPr>
              <a:t>разным </a:t>
            </a:r>
            <a:r>
              <a:rPr lang="ru-RU" sz="3200" dirty="0" err="1" smtClean="0">
                <a:solidFill>
                  <a:srgbClr val="FFFF00"/>
                </a:solidFill>
              </a:rPr>
              <a:t>орбиталиям</a:t>
            </a:r>
            <a:r>
              <a:rPr lang="ru-RU" sz="3200" dirty="0" smtClean="0">
                <a:solidFill>
                  <a:srgbClr val="FFFF00"/>
                </a:solidFill>
              </a:rPr>
              <a:t> </a:t>
            </a:r>
            <a:r>
              <a:rPr lang="ru-RU" sz="3200" dirty="0">
                <a:solidFill>
                  <a:srgbClr val="FFFF00"/>
                </a:solidFill>
              </a:rPr>
              <a:t>вращаются </a:t>
            </a:r>
            <a:r>
              <a:rPr lang="ru-RU" sz="3200" dirty="0" smtClean="0">
                <a:solidFill>
                  <a:srgbClr val="FFFF00"/>
                </a:solidFill>
              </a:rPr>
              <a:t>отрицательные электроны</a:t>
            </a:r>
            <a:r>
              <a:rPr lang="ru-RU" sz="3200" dirty="0">
                <a:solidFill>
                  <a:srgbClr val="FFFF00"/>
                </a:solidFill>
              </a:rPr>
              <a:t>. Центростремительные силы, возникаю -</a:t>
            </a:r>
          </a:p>
          <a:p>
            <a:pPr marL="137160" indent="0" algn="just">
              <a:buNone/>
            </a:pPr>
            <a:r>
              <a:rPr lang="ru-RU" sz="3200" dirty="0">
                <a:solidFill>
                  <a:srgbClr val="FFFF00"/>
                </a:solidFill>
              </a:rPr>
              <a:t>щие при их вращениях удерживают их на своих </a:t>
            </a:r>
            <a:r>
              <a:rPr lang="ru-RU" sz="3200" dirty="0" smtClean="0">
                <a:solidFill>
                  <a:srgbClr val="FFFF00"/>
                </a:solidFill>
              </a:rPr>
              <a:t>орбитах </a:t>
            </a:r>
            <a:r>
              <a:rPr lang="ru-RU" sz="3200" dirty="0">
                <a:solidFill>
                  <a:srgbClr val="FFFF00"/>
                </a:solidFill>
              </a:rPr>
              <a:t>и не дают им улететь.</a:t>
            </a:r>
          </a:p>
          <a:p>
            <a:pPr marL="13716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476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Модель атома водорода по Бору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86116" y="1600200"/>
            <a:ext cx="5400684" cy="4709160"/>
          </a:xfrm>
        </p:spPr>
        <p:txBody>
          <a:bodyPr>
            <a:normAutofit fontScale="85000" lnSpcReduction="20000"/>
          </a:bodyPr>
          <a:lstStyle/>
          <a:p>
            <a:pPr marL="13716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Родился 7 октября 1885 г. в Копенгагене. </a:t>
            </a:r>
            <a:r>
              <a:rPr lang="ru-RU" sz="2000" dirty="0" smtClean="0">
                <a:solidFill>
                  <a:srgbClr val="FFFF00"/>
                </a:solidFill>
              </a:rPr>
              <a:t>Там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же в 1908 г. окончил университет. </a:t>
            </a:r>
            <a:endParaRPr lang="ru-RU" sz="2000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Некоторое </a:t>
            </a:r>
            <a:r>
              <a:rPr lang="ru-RU" sz="2000" dirty="0">
                <a:solidFill>
                  <a:srgbClr val="FFFF00"/>
                </a:solidFill>
              </a:rPr>
              <a:t>время работал в </a:t>
            </a:r>
            <a:endParaRPr lang="ru-RU" sz="2000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Кембридже </a:t>
            </a:r>
            <a:r>
              <a:rPr lang="ru-RU" sz="2000" dirty="0">
                <a:solidFill>
                  <a:srgbClr val="FFFF00"/>
                </a:solidFill>
              </a:rPr>
              <a:t>(Англия) в лаборатории у </a:t>
            </a:r>
            <a:r>
              <a:rPr lang="ru-RU" sz="2000" dirty="0" smtClean="0">
                <a:solidFill>
                  <a:srgbClr val="FFFF00"/>
                </a:solidFill>
              </a:rPr>
              <a:t>светила 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в </a:t>
            </a:r>
            <a:r>
              <a:rPr lang="ru-RU" sz="2000" dirty="0">
                <a:solidFill>
                  <a:srgbClr val="FFFF00"/>
                </a:solidFill>
              </a:rPr>
              <a:t>области физики Дж. Томсона</a:t>
            </a:r>
            <a:r>
              <a:rPr lang="ru-RU" sz="2000" dirty="0" smtClean="0">
                <a:solidFill>
                  <a:srgbClr val="FFFF00"/>
                </a:solidFill>
              </a:rPr>
              <a:t>,  затем был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приглашён в Манчестер </a:t>
            </a:r>
            <a:r>
              <a:rPr lang="ru-RU" sz="2000" dirty="0" smtClean="0">
                <a:solidFill>
                  <a:srgbClr val="FFFF00"/>
                </a:solidFill>
              </a:rPr>
              <a:t>в  лабораторию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другой знаменитости — Э. Резерфорда.</a:t>
            </a:r>
          </a:p>
          <a:p>
            <a:pPr marL="13716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Бор предложил новую модель </a:t>
            </a:r>
            <a:r>
              <a:rPr lang="ru-RU" sz="2000" dirty="0" smtClean="0">
                <a:solidFill>
                  <a:srgbClr val="FFFF00"/>
                </a:solidFill>
              </a:rPr>
              <a:t>водородоподобно-</a:t>
            </a:r>
          </a:p>
          <a:p>
            <a:pPr marL="137160" indent="0">
              <a:buNone/>
            </a:pPr>
            <a:r>
              <a:rPr lang="ru-RU" sz="2000" dirty="0" err="1" smtClean="0">
                <a:solidFill>
                  <a:srgbClr val="FFFF00"/>
                </a:solidFill>
              </a:rPr>
              <a:t>го</a:t>
            </a: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атома </a:t>
            </a:r>
            <a:r>
              <a:rPr lang="ru-RU" sz="2000" dirty="0" smtClean="0">
                <a:solidFill>
                  <a:srgbClr val="FFFF00"/>
                </a:solidFill>
              </a:rPr>
              <a:t>и </a:t>
            </a:r>
            <a:r>
              <a:rPr lang="ru-RU" sz="2000" dirty="0">
                <a:solidFill>
                  <a:srgbClr val="FFFF00"/>
                </a:solidFill>
              </a:rPr>
              <a:t>открыл условия его устойчивости</a:t>
            </a:r>
            <a:r>
              <a:rPr lang="ru-RU" sz="2000" dirty="0" smtClean="0">
                <a:solidFill>
                  <a:srgbClr val="FFFF00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Он развил идею квантования энергии Планка </a:t>
            </a:r>
            <a:endParaRPr lang="ru-RU" sz="2000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и </a:t>
            </a:r>
            <a:r>
              <a:rPr lang="ru-RU" sz="2000" dirty="0">
                <a:solidFill>
                  <a:srgbClr val="FFFF00"/>
                </a:solidFill>
              </a:rPr>
              <a:t>на основе модели атома Резерфорда </a:t>
            </a:r>
            <a:r>
              <a:rPr lang="ru-RU" sz="2000" dirty="0" smtClean="0">
                <a:solidFill>
                  <a:srgbClr val="FFFF00"/>
                </a:solidFill>
              </a:rPr>
              <a:t>создал</a:t>
            </a: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первую </a:t>
            </a:r>
            <a:r>
              <a:rPr lang="ru-RU" sz="2000" dirty="0">
                <a:solidFill>
                  <a:srgbClr val="FFFF00"/>
                </a:solidFill>
              </a:rPr>
              <a:t>квантовую модель атома. </a:t>
            </a:r>
            <a:endParaRPr lang="ru-RU" sz="2000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Теория </a:t>
            </a:r>
            <a:endParaRPr lang="ru-RU" sz="2000" dirty="0" smtClean="0">
              <a:solidFill>
                <a:srgbClr val="FFFF00"/>
              </a:solidFill>
            </a:endParaRPr>
          </a:p>
          <a:p>
            <a:pPr marL="137160" indent="0">
              <a:buNone/>
            </a:pPr>
            <a:r>
              <a:rPr lang="ru-RU" sz="2000" dirty="0" smtClean="0">
                <a:solidFill>
                  <a:srgbClr val="FFFF00"/>
                </a:solidFill>
              </a:rPr>
              <a:t>Бора </a:t>
            </a:r>
            <a:r>
              <a:rPr lang="ru-RU" sz="2000" dirty="0">
                <a:solidFill>
                  <a:srgbClr val="FFFF00"/>
                </a:solidFill>
              </a:rPr>
              <a:t>получила название квантовой теории планетарного атома. За её разработку в 1922 г. учёному была присуждена Нобелевская премия. </a:t>
            </a:r>
          </a:p>
          <a:p>
            <a:pPr marL="137160" indent="0">
              <a:buNone/>
            </a:pPr>
            <a:r>
              <a:rPr lang="ru-RU" sz="2000" dirty="0">
                <a:solidFill>
                  <a:srgbClr val="FFFF00"/>
                </a:solidFill>
              </a:rPr>
              <a:t>Умер 18 ноября 1962 г.</a:t>
            </a:r>
          </a:p>
          <a:p>
            <a:pPr marL="137160" indent="0">
              <a:buNone/>
            </a:pP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2592288" cy="438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760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Теория строения атома по Бору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В 1913 году Бор предложил свою теорию строения атома, в которой ему удалось с большим искусством согласовать спектральные явления с ядерной моделью атома , применив к последней так называемую квантовую теорию излучения, введённую в науку немецким ученым физиком Планком.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8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Квантовые постулаты Бора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ru-RU" dirty="0" smtClean="0">
                <a:solidFill>
                  <a:srgbClr val="FFFF00"/>
                </a:solidFill>
              </a:rPr>
              <a:t>Н. Бор выдвинул дав постулата – атомная система может находится только в некоторых определенных состояниях, в которых не происходит излучение света, хотя движение происходит ускоренное и при переходе из одного состояния в другое происходит или поглощение или испускание кванта по закону где постоянная Планка</a:t>
            </a:r>
            <a:r>
              <a:rPr lang="ru-RU" dirty="0">
                <a:solidFill>
                  <a:srgbClr val="FFFF00"/>
                </a:solidFill>
              </a:rPr>
              <a:t>:</a:t>
            </a:r>
          </a:p>
          <a:p>
            <a:pPr marL="137160" indent="0" algn="ctr">
              <a:buNone/>
            </a:pPr>
            <a:r>
              <a:rPr lang="en-US" sz="6600" dirty="0" err="1" smtClean="0"/>
              <a:t>hv</a:t>
            </a:r>
            <a:r>
              <a:rPr lang="en-US" sz="3600" dirty="0" err="1" smtClean="0"/>
              <a:t>Rn</a:t>
            </a:r>
            <a:r>
              <a:rPr lang="en-US" sz="6600" dirty="0" smtClean="0"/>
              <a:t>=E</a:t>
            </a:r>
            <a:r>
              <a:rPr lang="en-US" sz="3600" dirty="0" smtClean="0"/>
              <a:t>R</a:t>
            </a:r>
            <a:r>
              <a:rPr lang="en-US" sz="6600" dirty="0" smtClean="0"/>
              <a:t>-E</a:t>
            </a:r>
            <a:r>
              <a:rPr lang="en-US" sz="3600" dirty="0" smtClean="0"/>
              <a:t>N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59658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145</TotalTime>
  <Words>1362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Слайд 1</vt:lpstr>
      <vt:lpstr>Содержание</vt:lpstr>
      <vt:lpstr>Атомная физика</vt:lpstr>
      <vt:lpstr>Атомная физика</vt:lpstr>
      <vt:lpstr>Строение атома (по Резерфорду)</vt:lpstr>
      <vt:lpstr>Строение атома (по Резерфорду)</vt:lpstr>
      <vt:lpstr>Модель атома водорода по Бору</vt:lpstr>
      <vt:lpstr>Теория строения атома по Бору</vt:lpstr>
      <vt:lpstr>Квантовые постулаты Бора</vt:lpstr>
      <vt:lpstr>Первый и второй постулаты Бора</vt:lpstr>
      <vt:lpstr>Испускание и поглощение света атомами </vt:lpstr>
      <vt:lpstr>Лазеры</vt:lpstr>
      <vt:lpstr>Рубиновый лазер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Атомная физика </dc:title>
  <dc:creator>Попов Дмитрий</dc:creator>
  <cp:lastModifiedBy>Admin</cp:lastModifiedBy>
  <cp:revision>24</cp:revision>
  <dcterms:created xsi:type="dcterms:W3CDTF">2015-02-16T13:11:05Z</dcterms:created>
  <dcterms:modified xsi:type="dcterms:W3CDTF">2019-05-19T18:09:25Z</dcterms:modified>
</cp:coreProperties>
</file>