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0" r:id="rId3"/>
    <p:sldId id="262" r:id="rId4"/>
    <p:sldId id="261" r:id="rId5"/>
    <p:sldId id="263" r:id="rId6"/>
    <p:sldId id="264" r:id="rId7"/>
    <p:sldId id="278" r:id="rId8"/>
    <p:sldId id="290" r:id="rId9"/>
    <p:sldId id="28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38" autoAdjust="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D511E6-E5FB-45C4-8D7E-F4242B6F2085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6B90DF-9AE3-4924-8803-55DFB86F4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7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E8A14E-AFF8-4F71-9E81-55329798539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C77D-E584-4FA6-B982-4B4F2D79CA56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E16D6-A33B-4FE3-BECA-6D03D3AA5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3862-D820-4AD7-818E-722C451779EB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B0497-D3EB-4A54-8B3D-B33B17E2B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D500B-34E9-4545-B117-77896715292F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EC559-D293-4499-B38F-36E027662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B740-8F44-4A9E-B1D0-42C3A9593532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253EE-B876-40A8-82F0-0AACF34A5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A2D7-5799-4F0B-9C22-777C452F3452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4F017-32AE-4CEC-9EB3-15F5222CC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3EC27-319D-473C-8320-E73373E91502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85655-1562-4A1A-AC91-B39367884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2F75-8285-435B-81FB-577CAED79E87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6956B-529E-4773-AC5F-3B2CB4BD8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112E7-9737-43ED-B96D-8C323AC46064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891F8-6A94-4292-AE9A-07E16676F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762A-4926-4CED-9442-CE8B0D14FA51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25837-5F14-4456-B396-D74DE6C56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70B51-2143-4684-AA6D-AF4417D6813E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CE7C-17CD-4606-AEEB-F2D15F1D2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78BF6-7064-4C64-AADB-7587AD494A31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D5994-13A3-4B3F-B5E8-AAC83622C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6838A-6513-4B31-B34B-345504B59408}" type="datetimeFigureOut">
              <a:rPr lang="ru-RU"/>
              <a:pPr>
                <a:defRPr/>
              </a:pPr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EEC7CB-C831-4431-9328-A6236914E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depositphotos_48013331-stock-photo-economy-accountant-economist-abstract-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73138" y="0"/>
            <a:ext cx="10421938" cy="6894513"/>
          </a:xfrm>
          <a:prstGeom prst="rect">
            <a:avLst/>
          </a:prstGeom>
          <a:noFill/>
        </p:spPr>
      </p:pic>
      <p:pic>
        <p:nvPicPr>
          <p:cNvPr id="15361" name="Picture 4" descr="http://59311s003.edusite.ru/images/solnc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773238"/>
            <a:ext cx="230346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9247" y="1895823"/>
            <a:ext cx="6276417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Особенности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УМК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«ПЕРСПЕКТИВА»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077188" y="1355092"/>
            <a:ext cx="80645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 b="1" dirty="0">
                <a:latin typeface="Calibri" pitchFamily="34" charset="0"/>
              </a:rPr>
              <a:t>Комплекс создавался параллельно с разработкой ФГОС начального общего образования, требования которого нашли свое теоретическое и  практическое воплощение в учебниках УМК «Перспектива».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765174"/>
            <a:ext cx="6696075" cy="1920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Авторский коллектив </a:t>
            </a:r>
          </a:p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УМК « Перспектива»:</a:t>
            </a:r>
          </a:p>
          <a:p>
            <a:pPr algn="ctr"/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276476"/>
            <a:ext cx="6697662" cy="3503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Климанова Л.Ф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.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Плешаков А.А. 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Новицкая М.Ю.</a:t>
            </a: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Дорофеев Г.В.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Миракова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 Т.Н.</a:t>
            </a:r>
          </a:p>
          <a:p>
            <a:pPr>
              <a:buFont typeface="Arial" charset="0"/>
              <a:buChar char="•"/>
            </a:pP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Роговцева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 Н.И. 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Богданова Н.В.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14313" y="1125538"/>
            <a:ext cx="892968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alibri" pitchFamily="34" charset="0"/>
                <a:cs typeface="Aparajita" pitchFamily="34" charset="0"/>
              </a:rPr>
              <a:t>Цель</a:t>
            </a:r>
            <a:r>
              <a:rPr lang="ru-RU" sz="4000" dirty="0">
                <a:latin typeface="Calibri" pitchFamily="34" charset="0"/>
                <a:cs typeface="Aparajita" pitchFamily="34" charset="0"/>
              </a:rPr>
              <a:t>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УМК «Перспектива» -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 </a:t>
            </a:r>
            <a:r>
              <a:rPr lang="ru-RU" sz="3600" b="1" dirty="0">
                <a:latin typeface="Calibri" pitchFamily="34" charset="0"/>
                <a:cs typeface="Aparajita" pitchFamily="34" charset="0"/>
              </a:rPr>
              <a:t>всестороннее</a:t>
            </a:r>
          </a:p>
          <a:p>
            <a:r>
              <a:rPr lang="ru-RU" sz="3600" b="1" dirty="0">
                <a:latin typeface="Calibri" pitchFamily="34" charset="0"/>
                <a:cs typeface="Aparajita" pitchFamily="34" charset="0"/>
              </a:rPr>
              <a:t> гармоничное развитие личности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 (духовно-нравственное,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 познавательное, эстетическое),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реализуемое в процессе усвоения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школьных предметных дисциплин.</a:t>
            </a:r>
          </a:p>
        </p:txBody>
      </p:sp>
      <p:pic>
        <p:nvPicPr>
          <p:cNvPr id="19458" name="Picture 4" descr="http://59311s003.edusite.ru/images/soln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0538" y="-171450"/>
            <a:ext cx="23034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soldpol.ru/images/tricolo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5350" y="3284538"/>
            <a:ext cx="316865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395288" y="1052513"/>
            <a:ext cx="78486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Calibri" pitchFamily="34" charset="0"/>
                <a:cs typeface="Aharoni" pitchFamily="2" charset="-79"/>
              </a:rPr>
              <a:t>Идеологическая основа УМК:</a:t>
            </a:r>
          </a:p>
          <a:p>
            <a:pPr algn="ctr"/>
            <a:r>
              <a:rPr lang="ru-RU" sz="4400" b="1">
                <a:latin typeface="Calibri" pitchFamily="34" charset="0"/>
                <a:cs typeface="Aharoni" pitchFamily="2" charset="-79"/>
              </a:rPr>
              <a:t> </a:t>
            </a:r>
            <a:r>
              <a:rPr lang="ru-RU">
                <a:latin typeface="Calibri" pitchFamily="34" charset="0"/>
              </a:rPr>
              <a:t> </a:t>
            </a:r>
            <a:r>
              <a:rPr lang="ru-RU" sz="4000" b="1" i="1">
                <a:latin typeface="Calibri" pitchFamily="34" charset="0"/>
              </a:rPr>
              <a:t>«Концепция духовно- нравственного развития и воспитания личности гражданина России»</a:t>
            </a:r>
          </a:p>
        </p:txBody>
      </p:sp>
      <p:pic>
        <p:nvPicPr>
          <p:cNvPr id="20483" name="Picture 4" descr="http://59311s003.edusite.ru/images/solnc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0"/>
            <a:ext cx="14128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908050"/>
            <a:ext cx="8280400" cy="5370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Предметные линии комплекта:</a:t>
            </a:r>
          </a:p>
          <a:p>
            <a:endParaRPr lang="ru-RU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ru-RU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Я в мире, и мир во мне</a:t>
            </a:r>
          </a:p>
          <a:p>
            <a:pPr>
              <a:buFont typeface="Arial" charset="0"/>
              <a:buChar char="•"/>
            </a:pPr>
            <a:endParaRPr lang="ru-RU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Хочу учиться!</a:t>
            </a:r>
          </a:p>
          <a:p>
            <a:pPr>
              <a:buFont typeface="Arial" charset="0"/>
              <a:buChar char="•"/>
            </a:pPr>
            <a:endParaRPr lang="ru-RU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Я общаюсь, значит, я учусь</a:t>
            </a:r>
          </a:p>
          <a:p>
            <a:pPr>
              <a:buFont typeface="Arial" charset="0"/>
              <a:buChar char="•"/>
            </a:pPr>
            <a:endParaRPr lang="ru-RU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 здоровом теле здоровый дух!</a:t>
            </a:r>
          </a:p>
          <a:p>
            <a:pPr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 l="7500" t="10454" r="30798" b="6250"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 l="7500" t="11438" r="30798" b="5266"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 l="7500" t="9470" r="30798" b="6250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133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35</cp:revision>
  <dcterms:created xsi:type="dcterms:W3CDTF">2016-11-24T13:19:31Z</dcterms:created>
  <dcterms:modified xsi:type="dcterms:W3CDTF">2019-05-14T14:36:21Z</dcterms:modified>
</cp:coreProperties>
</file>