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37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5/19/2019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5/19/2019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УМК</a:t>
            </a:r>
            <a:r>
              <a:rPr lang="ru-RU" dirty="0" smtClean="0"/>
              <a:t> «Школа России»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7291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cap="all" dirty="0" err="1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УМК</a:t>
            </a:r>
            <a:r>
              <a:rPr lang="ru-RU" sz="3600" cap="all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«</a:t>
            </a:r>
            <a:r>
              <a:rPr lang="ru-RU" sz="4000" cap="all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Ш</a:t>
            </a:r>
            <a:r>
              <a:rPr lang="ru-RU" sz="3600" cap="all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кола </a:t>
            </a:r>
            <a:r>
              <a:rPr lang="ru-RU" sz="4000" cap="all" dirty="0" smtClean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Р</a:t>
            </a:r>
            <a:r>
              <a:rPr lang="ru-RU" sz="3600" cap="all" dirty="0" smtClean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оссии» соответствует </a:t>
            </a:r>
            <a:r>
              <a:rPr lang="ru-RU" sz="3600" cap="all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Федеральному государственному образовательному стандарту начального общего образования. </a:t>
            </a:r>
            <a:r>
              <a:rPr lang="ru-RU" sz="4000" cap="all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С</a:t>
            </a:r>
            <a:r>
              <a:rPr lang="ru-RU" sz="3600" cap="all" dirty="0" smtClean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одержание </a:t>
            </a:r>
            <a:r>
              <a:rPr lang="ru-RU" sz="3600" cap="all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учебника соответствует возрастным и психологическим особенностям </a:t>
            </a:r>
            <a:r>
              <a:rPr lang="ru-RU" sz="3600" cap="all" dirty="0" smtClean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учащихся.</a:t>
            </a:r>
            <a:endParaRPr lang="ru-RU" sz="3600" cap="all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6011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b="1" dirty="0">
                <a:solidFill>
                  <a:srgbClr val="0000FF"/>
                </a:solidFill>
              </a:rPr>
              <a:t>Целевые установки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Учебники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УМК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«Школа России» доработаны таким образом, что их предметное содержание, методическое сопровождение и художественно-полиграфическое исполнение направлены на достижение результатов освоения основной образовательной программы начального общего образования (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ООП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), и способствуют:</a:t>
            </a:r>
          </a:p>
          <a:p>
            <a:pPr lvl="1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Реализации идеологической основы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ФГОС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— Концепции духовно-нравственного развития и воспитания личности гражданина России.</a:t>
            </a:r>
          </a:p>
          <a:p>
            <a:pPr lvl="1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Организации учебной деятельности учащихся на основе системно-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деятельностного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подхода.</a:t>
            </a:r>
          </a:p>
          <a:p>
            <a:pPr lvl="1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Достижению личностных,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метапредметных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и предметных результатов освоения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ООП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посредством формирования универсальных учебных действий, как основы умения учиться.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8723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altLang="ru-RU" b="1" dirty="0" smtClean="0">
                <a:solidFill>
                  <a:srgbClr val="0000FF"/>
                </a:solidFill>
              </a:rPr>
              <a:t>Принципы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altLang="ru-RU" dirty="0" smtClean="0"/>
              <a:t>- </a:t>
            </a:r>
            <a:r>
              <a:rPr lang="ru-RU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принцип </a:t>
            </a:r>
            <a:r>
              <a:rPr lang="ru-RU" altLang="ru-RU" dirty="0">
                <a:latin typeface="Arial" panose="020B0604020202020204" pitchFamily="34" charset="0"/>
                <a:cs typeface="Arial" panose="020B0604020202020204" pitchFamily="34" charset="0"/>
              </a:rPr>
              <a:t>воспитания гражданина России;</a:t>
            </a:r>
          </a:p>
          <a:p>
            <a:pPr>
              <a:buNone/>
            </a:pPr>
            <a:r>
              <a:rPr lang="ru-RU" altLang="ru-RU" dirty="0">
                <a:latin typeface="Arial" panose="020B0604020202020204" pitchFamily="34" charset="0"/>
                <a:cs typeface="Arial" panose="020B0604020202020204" pitchFamily="34" charset="0"/>
              </a:rPr>
              <a:t> - принцип ценностных ориентиров;</a:t>
            </a:r>
          </a:p>
          <a:p>
            <a:pPr>
              <a:buNone/>
            </a:pPr>
            <a:r>
              <a:rPr lang="ru-RU" altLang="ru-RU" dirty="0">
                <a:latin typeface="Arial" panose="020B0604020202020204" pitchFamily="34" charset="0"/>
                <a:cs typeface="Arial" panose="020B0604020202020204" pitchFamily="34" charset="0"/>
              </a:rPr>
              <a:t> -принцип обучения в деятельности;</a:t>
            </a:r>
          </a:p>
          <a:p>
            <a:pPr>
              <a:buNone/>
            </a:pPr>
            <a:r>
              <a:rPr lang="ru-RU" altLang="ru-RU" dirty="0">
                <a:latin typeface="Arial" panose="020B0604020202020204" pitchFamily="34" charset="0"/>
                <a:cs typeface="Arial" panose="020B0604020202020204" pitchFamily="34" charset="0"/>
              </a:rPr>
              <a:t> -принцип работы на результат;</a:t>
            </a:r>
          </a:p>
          <a:p>
            <a:pPr>
              <a:buNone/>
            </a:pPr>
            <a:r>
              <a:rPr lang="ru-RU" altLang="ru-RU" dirty="0">
                <a:latin typeface="Arial" panose="020B0604020202020204" pitchFamily="34" charset="0"/>
                <a:cs typeface="Arial" panose="020B0604020202020204" pitchFamily="34" charset="0"/>
              </a:rPr>
              <a:t> -принцип синтеза традиций и инноваций в образовании.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2480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b="1" dirty="0">
                <a:solidFill>
                  <a:srgbClr val="0000FF"/>
                </a:solidFill>
              </a:rPr>
              <a:t>задачи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достижение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личностных результатов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учащихся;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готовность и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способность обучающихся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 саморазвитию;</a:t>
            </a:r>
          </a:p>
          <a:p>
            <a:pPr marL="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осмысление и принятие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основных базовых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ценностей.</a:t>
            </a:r>
          </a:p>
        </p:txBody>
      </p:sp>
    </p:spTree>
    <p:extLst>
      <p:ext uri="{BB962C8B-B14F-4D97-AF65-F5344CB8AC3E}">
        <p14:creationId xmlns:p14="http://schemas.microsoft.com/office/powerpoint/2010/main" val="31794636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26733" y="0"/>
            <a:ext cx="10041466" cy="17780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err="1">
                <a:solidFill>
                  <a:srgbClr val="0000FF"/>
                </a:solidFill>
              </a:rPr>
              <a:t>УМК</a:t>
            </a:r>
            <a:r>
              <a:rPr lang="ru-RU" sz="3200" b="1" dirty="0">
                <a:solidFill>
                  <a:srgbClr val="0000FF"/>
                </a:solidFill>
              </a:rPr>
              <a:t> «Школа России» состоит из</a:t>
            </a:r>
            <a:br>
              <a:rPr lang="ru-RU" sz="3200" b="1" dirty="0">
                <a:solidFill>
                  <a:srgbClr val="0000FF"/>
                </a:solidFill>
              </a:rPr>
            </a:br>
            <a:r>
              <a:rPr lang="ru-RU" sz="3200" b="1" dirty="0">
                <a:solidFill>
                  <a:srgbClr val="0000FF"/>
                </a:solidFill>
              </a:rPr>
              <a:t>следующих завершенных предметных</a:t>
            </a:r>
            <a:br>
              <a:rPr lang="ru-RU" sz="3200" b="1" dirty="0">
                <a:solidFill>
                  <a:srgbClr val="0000FF"/>
                </a:solidFill>
              </a:rPr>
            </a:br>
            <a:r>
              <a:rPr lang="ru-RU" sz="3200" b="1" dirty="0">
                <a:solidFill>
                  <a:srgbClr val="0000FF"/>
                </a:solidFill>
              </a:rPr>
              <a:t>линий учебников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8733" y="1320800"/>
            <a:ext cx="11057467" cy="5782733"/>
          </a:xfrm>
        </p:spPr>
        <p:txBody>
          <a:bodyPr>
            <a:noAutofit/>
          </a:bodyPr>
          <a:lstStyle/>
          <a:p>
            <a:r>
              <a:rPr lang="ru-RU" sz="2100" b="1" dirty="0">
                <a:latin typeface="Arial" panose="020B0604020202020204" pitchFamily="34" charset="0"/>
                <a:cs typeface="Arial" panose="020B0604020202020204" pitchFamily="34" charset="0"/>
              </a:rPr>
              <a:t>Русский язык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. 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Азбука. </a:t>
            </a:r>
            <a:r>
              <a:rPr lang="ru-RU" sz="2100" i="1" dirty="0">
                <a:latin typeface="Arial" panose="020B0604020202020204" pitchFamily="34" charset="0"/>
                <a:cs typeface="Arial" panose="020B0604020202020204" pitchFamily="34" charset="0"/>
              </a:rPr>
              <a:t>Авторы: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 Горецкий 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В.Г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., Кирюшкин 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В.А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., Виноградская 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Л.А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. и др.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Русский язык. </a:t>
            </a:r>
            <a:r>
              <a:rPr lang="ru-RU" sz="2100" i="1" dirty="0">
                <a:latin typeface="Arial" panose="020B0604020202020204" pitchFamily="34" charset="0"/>
                <a:cs typeface="Arial" panose="020B0604020202020204" pitchFamily="34" charset="0"/>
              </a:rPr>
              <a:t>Авторы: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Канакина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В.П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., Горецкий 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В.Г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. 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- </a:t>
            </a:r>
            <a:r>
              <a:rPr lang="ru-RU" sz="2100" b="1" dirty="0">
                <a:latin typeface="Arial" panose="020B0604020202020204" pitchFamily="34" charset="0"/>
                <a:cs typeface="Arial" panose="020B0604020202020204" pitchFamily="34" charset="0"/>
              </a:rPr>
              <a:t>Литературное чтение.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2100" i="1" dirty="0">
                <a:latin typeface="Arial" panose="020B0604020202020204" pitchFamily="34" charset="0"/>
                <a:cs typeface="Arial" panose="020B0604020202020204" pitchFamily="34" charset="0"/>
              </a:rPr>
              <a:t>Авторы: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 Климанова 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Л.Ф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., Горецкий 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В.Г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., Голованова 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М.В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. и др. 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sz="2100" b="1" dirty="0">
                <a:latin typeface="Arial" panose="020B0604020202020204" pitchFamily="34" charset="0"/>
                <a:cs typeface="Arial" panose="020B0604020202020204" pitchFamily="34" charset="0"/>
              </a:rPr>
              <a:t> Математика.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2100" i="1" dirty="0">
                <a:latin typeface="Arial" panose="020B0604020202020204" pitchFamily="34" charset="0"/>
                <a:cs typeface="Arial" panose="020B0604020202020204" pitchFamily="34" charset="0"/>
              </a:rPr>
              <a:t>Авторы: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 Моро 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М.И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., Волкова 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С.И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., Степанова 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С.В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., 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Бантова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М.А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., Бельтюкова 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Г.В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.  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- </a:t>
            </a:r>
            <a:r>
              <a:rPr lang="ru-RU" sz="2100" b="1" dirty="0">
                <a:latin typeface="Arial" panose="020B0604020202020204" pitchFamily="34" charset="0"/>
                <a:cs typeface="Arial" panose="020B0604020202020204" pitchFamily="34" charset="0"/>
              </a:rPr>
              <a:t>Информатика (3-4 классы)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. </a:t>
            </a:r>
            <a:r>
              <a:rPr lang="ru-RU" sz="2100" i="1" dirty="0">
                <a:latin typeface="Arial" panose="020B0604020202020204" pitchFamily="34" charset="0"/>
                <a:cs typeface="Arial" panose="020B0604020202020204" pitchFamily="34" charset="0"/>
              </a:rPr>
              <a:t>Авторы: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 Семёнов 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А.Л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., Рудченко 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Т.А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.  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- </a:t>
            </a:r>
            <a:r>
              <a:rPr lang="ru-RU" sz="2100" b="1" dirty="0">
                <a:latin typeface="Arial" panose="020B0604020202020204" pitchFamily="34" charset="0"/>
                <a:cs typeface="Arial" panose="020B0604020202020204" pitchFamily="34" charset="0"/>
              </a:rPr>
              <a:t>Окружающий мир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. </a:t>
            </a:r>
            <a:r>
              <a:rPr lang="ru-RU" sz="2100" i="1" dirty="0">
                <a:latin typeface="Arial" panose="020B0604020202020204" pitchFamily="34" charset="0"/>
                <a:cs typeface="Arial" panose="020B0604020202020204" pitchFamily="34" charset="0"/>
              </a:rPr>
              <a:t>Автор: 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Плешаков 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А.А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., 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Крючкова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Е.А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- </a:t>
            </a:r>
            <a:r>
              <a:rPr lang="ru-RU" sz="2100" b="1" dirty="0">
                <a:latin typeface="Arial" panose="020B0604020202020204" pitchFamily="34" charset="0"/>
                <a:cs typeface="Arial" panose="020B0604020202020204" pitchFamily="34" charset="0"/>
              </a:rPr>
              <a:t>Изобразительное искусство.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2100" i="1" dirty="0">
                <a:latin typeface="Arial" panose="020B0604020202020204" pitchFamily="34" charset="0"/>
                <a:cs typeface="Arial" panose="020B0604020202020204" pitchFamily="34" charset="0"/>
              </a:rPr>
              <a:t>Авторы: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Неменская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Л.А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., 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Коротеева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Е.И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., Горяева 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Н.А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., Питерских 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А.С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. и др. 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- </a:t>
            </a:r>
            <a:r>
              <a:rPr lang="ru-RU" sz="2100" b="1" dirty="0">
                <a:latin typeface="Arial" panose="020B0604020202020204" pitchFamily="34" charset="0"/>
                <a:cs typeface="Arial" panose="020B0604020202020204" pitchFamily="34" charset="0"/>
              </a:rPr>
              <a:t>Музыка.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2100" i="1" dirty="0">
                <a:latin typeface="Arial" panose="020B0604020202020204" pitchFamily="34" charset="0"/>
                <a:cs typeface="Arial" panose="020B0604020202020204" pitchFamily="34" charset="0"/>
              </a:rPr>
              <a:t>Авторы: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 Критская 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Е.Д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., Сергеева 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Г.П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., 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Шмагина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Т.С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. </a:t>
            </a:r>
            <a:r>
              <a:rPr lang="ru-RU" sz="2100" i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- </a:t>
            </a:r>
            <a:r>
              <a:rPr lang="ru-RU" sz="2100" b="1" dirty="0">
                <a:latin typeface="Arial" panose="020B0604020202020204" pitchFamily="34" charset="0"/>
                <a:cs typeface="Arial" panose="020B0604020202020204" pitchFamily="34" charset="0"/>
              </a:rPr>
              <a:t>Технология. </a:t>
            </a:r>
            <a:r>
              <a:rPr lang="ru-RU" sz="2100" i="1" dirty="0">
                <a:latin typeface="Arial" panose="020B0604020202020204" pitchFamily="34" charset="0"/>
                <a:cs typeface="Arial" panose="020B0604020202020204" pitchFamily="34" charset="0"/>
              </a:rPr>
              <a:t>Авторы: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Лутцева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Е.А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., Зуева Т.П.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- </a:t>
            </a:r>
            <a:r>
              <a:rPr lang="ru-RU" sz="2100" b="1" dirty="0">
                <a:latin typeface="Arial" panose="020B0604020202020204" pitchFamily="34" charset="0"/>
                <a:cs typeface="Arial" panose="020B0604020202020204" pitchFamily="34" charset="0"/>
              </a:rPr>
              <a:t>Физическая культура.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2100" i="1" dirty="0">
                <a:latin typeface="Arial" panose="020B0604020202020204" pitchFamily="34" charset="0"/>
                <a:cs typeface="Arial" panose="020B0604020202020204" pitchFamily="34" charset="0"/>
              </a:rPr>
              <a:t>Автор: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 Лях 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В.И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- </a:t>
            </a:r>
            <a:r>
              <a:rPr lang="ru-RU" sz="2100" b="1" dirty="0">
                <a:latin typeface="Arial" panose="020B0604020202020204" pitchFamily="34" charset="0"/>
                <a:cs typeface="Arial" panose="020B0604020202020204" pitchFamily="34" charset="0"/>
              </a:rPr>
              <a:t>Физическая культура.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2100" i="1" dirty="0">
                <a:latin typeface="Arial" panose="020B0604020202020204" pitchFamily="34" charset="0"/>
                <a:cs typeface="Arial" panose="020B0604020202020204" pitchFamily="34" charset="0"/>
              </a:rPr>
              <a:t>Авторы: 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Винер И.А., 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Горбулина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Н.М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., Цыганкова 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О.Д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. </a:t>
            </a:r>
            <a:r>
              <a:rPr lang="ru-RU" sz="2100" i="1" dirty="0">
                <a:latin typeface="Arial" panose="020B0604020202020204" pitchFamily="34" charset="0"/>
                <a:cs typeface="Arial" panose="020B0604020202020204" pitchFamily="34" charset="0"/>
              </a:rPr>
              <a:t>(Учебники могут использоваться в составе систем учебников «Школа России» и «Перспектива»). 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- </a:t>
            </a:r>
            <a:r>
              <a:rPr lang="ru-RU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Английский язык</a:t>
            </a:r>
            <a:r>
              <a:rPr lang="ru-RU" sz="21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(2-4 классы). </a:t>
            </a:r>
            <a:r>
              <a:rPr lang="ru-RU" sz="2100" i="1" dirty="0">
                <a:latin typeface="Arial" panose="020B0604020202020204" pitchFamily="34" charset="0"/>
                <a:cs typeface="Arial" panose="020B0604020202020204" pitchFamily="34" charset="0"/>
              </a:rPr>
              <a:t>Авторы: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Кузовлев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В.П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., 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Перегудова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Э.Ш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., Пастухова 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С.А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., Лапа 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Н.М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., Костина 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И.П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., 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Дуванова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О.В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.  </a:t>
            </a:r>
            <a:r>
              <a:rPr lang="ru-RU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  </a:t>
            </a:r>
            <a:endParaRPr lang="ru-RU" sz="2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36243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do.nou.spb.ru/pluginfile.php/385/coursecat/description/shkol_russia-900x3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7" y="1716438"/>
            <a:ext cx="12112625" cy="4604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0830629"/>
      </p:ext>
    </p:extLst>
  </p:cSld>
  <p:clrMapOvr>
    <a:masterClrMapping/>
  </p:clrMapOvr>
</p:sld>
</file>

<file path=ppt/theme/theme1.xml><?xml version="1.0" encoding="utf-8"?>
<a:theme xmlns:a="http://schemas.openxmlformats.org/drawingml/2006/main" name="След самолета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29</TotalTime>
  <Words>179</Words>
  <Application>Microsoft Office PowerPoint</Application>
  <PresentationFormat>Широкоэкранный</PresentationFormat>
  <Paragraphs>21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Century Gothic</vt:lpstr>
      <vt:lpstr>След самолета</vt:lpstr>
      <vt:lpstr>УМК «Школа России»</vt:lpstr>
      <vt:lpstr>Презентация PowerPoint</vt:lpstr>
      <vt:lpstr>Целевые установки</vt:lpstr>
      <vt:lpstr>Принципы </vt:lpstr>
      <vt:lpstr>задачи</vt:lpstr>
      <vt:lpstr>УМК «Школа России» состоит из следующих завершенных предметных линий учебников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УМК «Школа России»</dc:title>
  <dc:creator>Галина</dc:creator>
  <cp:lastModifiedBy>Галина</cp:lastModifiedBy>
  <cp:revision>4</cp:revision>
  <dcterms:created xsi:type="dcterms:W3CDTF">2019-05-19T15:01:49Z</dcterms:created>
  <dcterms:modified xsi:type="dcterms:W3CDTF">2019-05-19T15:31:12Z</dcterms:modified>
</cp:coreProperties>
</file>