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76" autoAdjust="0"/>
  </p:normalViewPr>
  <p:slideViewPr>
    <p:cSldViewPr snapToGrid="0">
      <p:cViewPr varScale="1">
        <p:scale>
          <a:sx n="99" d="100"/>
          <a:sy n="99" d="100"/>
        </p:scale>
        <p:origin x="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F628-E8CC-41D9-B944-5C03F87A75D2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85112-A3F5-4E1E-9C2F-622425AB3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343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F628-E8CC-41D9-B944-5C03F87A75D2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85112-A3F5-4E1E-9C2F-622425AB3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95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F628-E8CC-41D9-B944-5C03F87A75D2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85112-A3F5-4E1E-9C2F-622425AB3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909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F628-E8CC-41D9-B944-5C03F87A75D2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85112-A3F5-4E1E-9C2F-622425AB3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321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F628-E8CC-41D9-B944-5C03F87A75D2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85112-A3F5-4E1E-9C2F-622425AB3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472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F628-E8CC-41D9-B944-5C03F87A75D2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85112-A3F5-4E1E-9C2F-622425AB3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904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F628-E8CC-41D9-B944-5C03F87A75D2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85112-A3F5-4E1E-9C2F-622425AB3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117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F628-E8CC-41D9-B944-5C03F87A75D2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85112-A3F5-4E1E-9C2F-622425AB3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90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F628-E8CC-41D9-B944-5C03F87A75D2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85112-A3F5-4E1E-9C2F-622425AB3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0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F628-E8CC-41D9-B944-5C03F87A75D2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85112-A3F5-4E1E-9C2F-622425AB3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736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F628-E8CC-41D9-B944-5C03F87A75D2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85112-A3F5-4E1E-9C2F-622425AB3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792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BF628-E8CC-41D9-B944-5C03F87A75D2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85112-A3F5-4E1E-9C2F-622425AB3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817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microsoft.com/office/2007/relationships/hdphoto" Target="../media/hdphoto1.wdp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7" Type="http://schemas.microsoft.com/office/2007/relationships/hdphoto" Target="../media/hdphoto2.wdp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pn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png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5448" y="702644"/>
            <a:ext cx="6795436" cy="3067101"/>
          </a:xfrm>
        </p:spPr>
        <p:txBody>
          <a:bodyPr>
            <a:norm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2800" b="1" dirty="0" smtClean="0">
                <a:solidFill>
                  <a:srgbClr val="0070C0"/>
                </a:solidFill>
                <a:latin typeface="+mn-lt"/>
              </a:rPr>
              <a:t>КОНСПЕКТ ЛОГОПЕДИЧЕСКОГО ЗАНЯТИЯ ДЕТЕЙ СТАРШЕГО ДОШКОЛЬНОГО ВОЗРАСТА (6-7 ЛЕТ) С ОНР УРОВНЯ</a:t>
            </a:r>
            <a:r>
              <a:rPr lang="ru-RU" sz="2800" b="1" dirty="0">
                <a:solidFill>
                  <a:srgbClr val="0070C0"/>
                </a:solidFill>
                <a:latin typeface="+mn-lt"/>
              </a:rPr>
              <a:t/>
            </a:r>
            <a:br>
              <a:rPr lang="ru-RU" sz="2800" b="1" dirty="0">
                <a:solidFill>
                  <a:srgbClr val="0070C0"/>
                </a:solidFill>
                <a:latin typeface="+mn-lt"/>
              </a:rPr>
            </a:br>
            <a:r>
              <a:rPr lang="ru-RU" sz="2800" b="1" dirty="0">
                <a:solidFill>
                  <a:srgbClr val="0070C0"/>
                </a:solidFill>
                <a:latin typeface="+mn-lt"/>
              </a:rPr>
              <a:t>Тема </a:t>
            </a:r>
            <a:r>
              <a:rPr lang="ru-RU" sz="2800" b="1" dirty="0" smtClean="0">
                <a:solidFill>
                  <a:srgbClr val="0070C0"/>
                </a:solidFill>
                <a:latin typeface="+mn-lt"/>
              </a:rPr>
              <a:t>«ДИКИЕ ЖИВОТНЫЕ»</a:t>
            </a:r>
            <a:r>
              <a:rPr lang="ru-RU" sz="2800" b="1" dirty="0">
                <a:solidFill>
                  <a:srgbClr val="0070C0"/>
                </a:solidFill>
                <a:latin typeface="+mn-lt"/>
              </a:rPr>
              <a:t/>
            </a:r>
            <a:br>
              <a:rPr lang="ru-RU" sz="2800" b="1" dirty="0">
                <a:solidFill>
                  <a:srgbClr val="0070C0"/>
                </a:solidFill>
                <a:latin typeface="+mn-lt"/>
              </a:rPr>
            </a:br>
            <a:r>
              <a:rPr lang="ru-RU" sz="2800" b="1" dirty="0">
                <a:solidFill>
                  <a:srgbClr val="0070C0"/>
                </a:solidFill>
                <a:latin typeface="+mn-lt"/>
              </a:rPr>
              <a:t>«</a:t>
            </a:r>
            <a:r>
              <a:rPr lang="ru-RU" sz="2800" b="1" dirty="0" smtClean="0">
                <a:solidFill>
                  <a:srgbClr val="0070C0"/>
                </a:solidFill>
                <a:latin typeface="+mn-lt"/>
              </a:rPr>
              <a:t>В ГОСТИ К ЛЕСНЫМ ЗВЕРЯМ»</a:t>
            </a:r>
            <a:r>
              <a:rPr lang="ru-RU" sz="2800" b="1" dirty="0">
                <a:solidFill>
                  <a:srgbClr val="0070C0"/>
                </a:solidFill>
                <a:latin typeface="+mn-lt"/>
              </a:rPr>
              <a:t/>
            </a:r>
            <a:br>
              <a:rPr lang="ru-RU" sz="2800" b="1" dirty="0">
                <a:solidFill>
                  <a:srgbClr val="0070C0"/>
                </a:solidFill>
                <a:latin typeface="+mn-lt"/>
              </a:rPr>
            </a:br>
            <a:endParaRPr lang="ru-RU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6064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2233" y="347708"/>
            <a:ext cx="7434943" cy="2604498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alt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«Чей хвост?»</a:t>
            </a:r>
            <a:r>
              <a:rPr lang="ru-RU" altLang="ru-RU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</a:t>
            </a:r>
            <a:r>
              <a:rPr lang="ru-RU" alt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посмотрим и угадаем чей это хвост</a:t>
            </a:r>
            <a:r>
              <a:rPr lang="ru-RU" alt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лисий хвост.</a:t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заячий хвост.</a:t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волчий хвост.</a:t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1014" y="2892311"/>
            <a:ext cx="1952435" cy="170573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3077" y="2847463"/>
            <a:ext cx="2085975" cy="8929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221821" y="3192982"/>
            <a:ext cx="848297" cy="2037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3529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6211" y="338999"/>
            <a:ext cx="7992292" cy="5034190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alt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«Подбери признак предмета?»</a:t>
            </a:r>
            <a:r>
              <a:rPr lang="ru-RU" altLang="ru-RU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1057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altLang="ru-RU" sz="2000" dirty="0">
                <a:solidFill>
                  <a:srgbClr val="1057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каждого животного свой характер, свои особенности и свой внешний вид. Сейчас мы с вами опишем животных:</a:t>
            </a: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Лиса какая? </a:t>
            </a:r>
            <a:r>
              <a:rPr lang="ru-RU" alt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(хитрая, рыжая)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Заяц какой? </a:t>
            </a:r>
            <a:r>
              <a:rPr lang="ru-RU" alt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(трусливый, серый)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 какой? </a:t>
            </a:r>
            <a:r>
              <a:rPr lang="ru-RU" alt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(косолапый, бурый)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Белка какая? </a:t>
            </a:r>
            <a:r>
              <a:rPr lang="ru-RU" alt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(быстрая, пушистая)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Волк какой? </a:t>
            </a:r>
            <a:r>
              <a:rPr lang="ru-RU" alt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(злой, сердитый, страшный)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6845" y="1194389"/>
            <a:ext cx="2267266" cy="11077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6713" y="2755433"/>
            <a:ext cx="1467055" cy="15037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892" y="1047331"/>
            <a:ext cx="1975760" cy="2150664"/>
          </a:xfrm>
          <a:prstGeom prst="rect">
            <a:avLst/>
          </a:prstGeom>
        </p:spPr>
      </p:pic>
      <p:pic>
        <p:nvPicPr>
          <p:cNvPr id="3076" name="Picture 4" descr="https://img1.liveinternet.ru/images/attach/c/10/109/256/109256087_large_RO__2_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7364" y="3044539"/>
            <a:ext cx="1478963" cy="1500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6642" y="5026622"/>
            <a:ext cx="1964806" cy="136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1301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8502" y="365125"/>
            <a:ext cx="7480663" cy="4546509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alt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можно сказать про людей, если сравнить их с животными. Я буду начинать предложение, а вы заканчивать.</a:t>
            </a: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Злой как….</a:t>
            </a:r>
            <a:r>
              <a:rPr lang="ru-RU" alt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волк.</a:t>
            </a:r>
            <a:br>
              <a:rPr lang="ru-RU" alt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Трусливый как….</a:t>
            </a:r>
            <a:r>
              <a:rPr lang="ru-RU" alt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заяц.</a:t>
            </a:r>
            <a:br>
              <a:rPr lang="ru-RU" alt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Хитрая как….</a:t>
            </a:r>
            <a:r>
              <a:rPr lang="ru-RU" alt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лиса.</a:t>
            </a:r>
            <a:br>
              <a:rPr lang="ru-RU" alt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Косолапый как…</a:t>
            </a:r>
            <a:r>
              <a:rPr lang="ru-RU" alt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медведь.</a:t>
            </a:r>
            <a:br>
              <a:rPr lang="ru-RU" alt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7941" y="1918515"/>
            <a:ext cx="1887070" cy="10897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5784" y="3446347"/>
            <a:ext cx="812215" cy="12929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8554" y="3919662"/>
            <a:ext cx="2560678" cy="1097433"/>
          </a:xfrm>
          <a:prstGeom prst="rect">
            <a:avLst/>
          </a:prstGeom>
        </p:spPr>
      </p:pic>
      <p:pic>
        <p:nvPicPr>
          <p:cNvPr id="4100" name="Picture 4" descr="https://www.imagenspng.com.br/wp-content/uploads/2018/09/ursinha-9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8045" y="4197544"/>
            <a:ext cx="1095719" cy="181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888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3371" y="365126"/>
            <a:ext cx="7759338" cy="3553732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alt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угостим животных.</a:t>
            </a: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 </a:t>
            </a:r>
            <a:b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будете  угощать  животное, и начинать свой ответ словами «я  угощу</a:t>
            </a:r>
            <a:r>
              <a:rPr lang="ru-RU" alt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…»</a:t>
            </a:r>
            <a:r>
              <a:rPr lang="ru-RU" altLang="ru-RU" sz="2400" b="1" dirty="0">
                <a:solidFill>
                  <a:srgbClr val="1057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dirty="0">
                <a:solidFill>
                  <a:srgbClr val="1057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1-й ребенок:  Я угощу лисичку  рыбкой.</a:t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2-й ребенок: Я угощу белку орешками.</a:t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3-й ребенок: Я угощу зайчика морковкой.</a:t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4-й ребенок: Я угощу  волка курочкой.</a:t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5-й ребенок: Я угощу медведя мёдом.</a:t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1749" y="2141992"/>
            <a:ext cx="2195438" cy="1183170"/>
          </a:xfrm>
          <a:prstGeom prst="rect">
            <a:avLst/>
          </a:prstGeom>
        </p:spPr>
      </p:pic>
      <p:pic>
        <p:nvPicPr>
          <p:cNvPr id="5122" name="Picture 2" descr="https://avatars.mds.yandex.net/get-pdb/368827/3f252e75-7b1c-4cc4-8107-a6a77e5b560b/s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6492" y="3440066"/>
            <a:ext cx="2475702" cy="1265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4762" y="4894882"/>
            <a:ext cx="2170098" cy="16907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776" y="3123284"/>
            <a:ext cx="2062069" cy="11589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9126" y="4551740"/>
            <a:ext cx="1800476" cy="1328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2058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5622" y="365125"/>
            <a:ext cx="7759337" cy="4450715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alt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а кто мне скажет, чем отличаются дикие животные от домашних?</a:t>
            </a:r>
            <a: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Дикие животные живут в лесу, а домашние дома, где о них заботятся люди.</a:t>
            </a:r>
            <a:br>
              <a:rPr lang="ru-RU" alt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Диким животным самим приходится заботиться о себе</a:t>
            </a:r>
            <a:r>
              <a:rPr lang="ru-RU" alt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же они приспосабливаются к жизни в зимнее время?</a:t>
            </a: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Ложатся в спячку, меняют шубку. </a:t>
            </a:r>
            <a:br>
              <a:rPr lang="ru-RU" alt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6" descr="https://capost.media/upload/iblock/6e3/6e397ac7b043ff518e7abe253adca1e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4908" y="4379484"/>
            <a:ext cx="2297430" cy="1474470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24smi.org/public/media/2017/4/28/01_HjfyqPB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65074" y="3059505"/>
            <a:ext cx="1774508" cy="13887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kubanphoto.ru/photos/4783/10396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5074" y="4860872"/>
            <a:ext cx="1724501" cy="1295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Asan_05\Documents\1422303114_zayac-letom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72467" y="940530"/>
            <a:ext cx="1559052" cy="13914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Asan_05\Documents\3711f160ac934b6d9796c0a770b0b34e_i-166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92556" y="2690952"/>
            <a:ext cx="1642761" cy="14655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29265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4366" y="226422"/>
            <a:ext cx="8908868" cy="2090058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alt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r>
              <a:rPr lang="ru-RU" alt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Возьмете картинку с животным, которое вам понравилось, </a:t>
            </a:r>
            <a:r>
              <a:rPr lang="ru-RU" alt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раскрасите </a:t>
            </a:r>
            <a:r>
              <a:rPr lang="ru-RU" alt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и </a:t>
            </a:r>
            <a:r>
              <a:rPr lang="ru-RU" alt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 рассказ о нем.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C:\Users\Asan_05\Documents\lisa_no_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1958" y="1736988"/>
            <a:ext cx="2091690" cy="2503170"/>
          </a:xfrm>
          <a:prstGeom prst="roundRect">
            <a:avLst>
              <a:gd name="adj" fmla="val 11111"/>
            </a:avLst>
          </a:prstGeom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7" descr="C:\Users\Asan_05\Documents\images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4531" y="3975920"/>
            <a:ext cx="2087594" cy="2231898"/>
          </a:xfrm>
          <a:prstGeom prst="roundRect">
            <a:avLst>
              <a:gd name="adj" fmla="val 11111"/>
            </a:avLst>
          </a:prstGeom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Users\Asan_05\Documents\1365767190_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2939" y="1473295"/>
            <a:ext cx="2134553" cy="1791653"/>
          </a:xfrm>
          <a:prstGeom prst="roundRect">
            <a:avLst>
              <a:gd name="adj" fmla="val 11111"/>
            </a:avLst>
          </a:prstGeom>
          <a:ln w="190500" cap="rnd">
            <a:solidFill>
              <a:schemeClr val="bg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Asan_05\Documents\raskraska-volk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1788" y="1473295"/>
            <a:ext cx="2434590" cy="1791653"/>
          </a:xfrm>
          <a:prstGeom prst="roundRect">
            <a:avLst>
              <a:gd name="adj" fmla="val 11111"/>
            </a:avLst>
          </a:prstGeom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dvaporosenka.ru/images/zhivotnie-ptici-ribi-raskraski/krolik/krolik90.gif"/>
          <p:cNvPicPr>
            <a:picLocks noChangeAspect="1" noChangeArrowheads="1"/>
          </p:cNvPicPr>
          <p:nvPr/>
        </p:nvPicPr>
        <p:blipFill rotWithShape="1">
          <a:blip r:embed="rId6" cstate="email">
            <a:biLevel thresh="75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8227" y="4058197"/>
            <a:ext cx="1637576" cy="2229161"/>
          </a:xfrm>
          <a:prstGeom prst="roundRect">
            <a:avLst>
              <a:gd name="adj" fmla="val 11111"/>
            </a:avLst>
          </a:prstGeom>
          <a:ln w="190500" cap="rnd">
            <a:solidFill>
              <a:schemeClr val="bg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30395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8869" y="365125"/>
            <a:ext cx="8090262" cy="2648041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alt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сейчас нам пора. Давайте попрощаемся</a:t>
            </a: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со </a:t>
            </a:r>
            <a:r>
              <a:rPr lang="ru-RU" alt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сказочным</a:t>
            </a:r>
            <a:r>
              <a:rPr lang="ru-RU" alt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лесом.</a:t>
            </a:r>
            <a:br>
              <a:rPr lang="ru-RU" alt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 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 здесь чудес. </a:t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Наступает вечер.</a:t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свиданья, </a:t>
            </a: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сказочный лес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Рады были встрече! </a:t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s7.hostingkartinok.com/uploads/images/2015/03/3bfa86b328c98ab42e10d9af7447481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862026" y="2778958"/>
            <a:ext cx="3747326" cy="3717227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3443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6230" y="2328678"/>
            <a:ext cx="893144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alt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лексико-грамматических средств языка 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«Дикие животные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 – образовательные </a:t>
            </a:r>
            <a:r>
              <a:rPr lang="ru-RU" altLang="ru-RU" sz="1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1.Закреплять представления о внешнем виде, образе жизни и повадках  диких 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животных.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2.Закрепить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речи детей обобщающее  понятие  </a:t>
            </a:r>
            <a:r>
              <a:rPr lang="ru-RU" altLang="ru-RU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дикие животные.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3.Уточнять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предметный словарь  и словарь признаков  по теме 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«Дикие животные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altLang="ru-RU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    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altLang="ru-RU" sz="1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навыку использования в речи прилагательных</a:t>
            </a:r>
            <a:r>
              <a:rPr lang="ru-RU" altLang="ru-RU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5.Учить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использовать в самостоятельной речи существительные  в 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форме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П.п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существительные единственного числа в форме Т. п</a:t>
            </a:r>
            <a:r>
              <a:rPr lang="ru-RU" altLang="ru-RU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детей отгадывать загадки.</a:t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 – развивающие </a:t>
            </a:r>
            <a:r>
              <a:rPr lang="ru-RU" altLang="ru-RU" sz="1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Развивать  просодическую сторону речи,  мелкую  моторику, зрительное внимание, мыслительные и психические  процессы.         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 – воспитательные </a:t>
            </a:r>
            <a:r>
              <a:rPr lang="ru-RU" altLang="ru-RU" sz="1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Формировать интерес к живой природе, доброжелательность, инициативу, ответственность, навыки сотрудничества.</a:t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146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3210" y="644258"/>
            <a:ext cx="10515600" cy="1325563"/>
          </a:xfrm>
        </p:spPr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altLang="ru-RU" sz="2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r>
              <a:rPr lang="ru-RU" alt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Декорация </a:t>
            </a:r>
            <a:r>
              <a:rPr lang="ru-RU" alt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леса</a:t>
            </a:r>
            <a:r>
              <a:rPr lang="ru-RU" alt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alt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 зверей:  медведь, лиса, заяц, волк, белка.       </a:t>
            </a:r>
            <a:br>
              <a:rPr lang="ru-RU" alt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Ноутбук с презентацией  «Дикие  животные»</a:t>
            </a:r>
            <a:br>
              <a:rPr lang="ru-RU" alt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 картинки:  </a:t>
            </a:r>
            <a:r>
              <a:rPr lang="ru-RU" altLang="ru-RU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орехи, морковь, курица, рыба, бочка мёда.</a:t>
            </a:r>
            <a:r>
              <a:rPr lang="ru-RU" altLang="ru-RU" sz="1800" dirty="0">
                <a:solidFill>
                  <a:srgbClr val="002060"/>
                </a:solidFill>
                <a:latin typeface="Comic Sans MS" panose="030F0702030302020204" pitchFamily="66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902" y="2685461"/>
            <a:ext cx="1374363" cy="19685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1813" y="3737410"/>
            <a:ext cx="1550410" cy="16290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532" y="5250908"/>
            <a:ext cx="1647102" cy="16070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7779" y="2947522"/>
            <a:ext cx="980736" cy="132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065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318" y="365125"/>
            <a:ext cx="7565457" cy="6247431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alt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занятия:</a:t>
            </a: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Здравствуйте, ребята!  </a:t>
            </a: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поздороваемся друг с другом.</a:t>
            </a: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“Здравствуй, здравствуй, не зевай и ладошку мне давай!”</a:t>
            </a:r>
            <a:b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(пальчиковая игра)-</a:t>
            </a:r>
            <a:r>
              <a:rPr lang="ru-RU" alt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дети стоят в кругу.</a:t>
            </a: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 </a:t>
            </a:r>
            <a:r>
              <a:rPr lang="ru-RU" alt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совсем скоро закончится зима, и сегодня я предлагаю вам совершить наше последнее в этом году сказочное путешествие в зимний лес</a:t>
            </a:r>
            <a:r>
              <a:rPr lang="ru-RU" alt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alt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– разминка</a:t>
            </a: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Да-да-да, да-да-да наступили холода,</a:t>
            </a:r>
            <a:b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Да-да-да, да-да-да превратилась в лёд вода,</a:t>
            </a:r>
            <a:b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Ду-ду-ду</a:t>
            </a: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ду-ду-ду</a:t>
            </a: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 поскользнулся я на льду,</a:t>
            </a:r>
            <a:b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Ду-ду-ду</a:t>
            </a: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ду-ду-ду</a:t>
            </a: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 на лыжах иду,</a:t>
            </a:r>
            <a:b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Ды-ды-ды</a:t>
            </a: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ды-ды-ды</a:t>
            </a: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снегу есть следы,</a:t>
            </a:r>
            <a:b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Ди-ди-ди</a:t>
            </a: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ди-ди-ди</a:t>
            </a: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ну заяц погоди.</a:t>
            </a:r>
            <a:b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598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17069" y="541827"/>
            <a:ext cx="30736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в берлоге спит зимой</a:t>
            </a:r>
            <a:b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большущею сосной,</a:t>
            </a:r>
            <a:b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когда придёт весна,</a:t>
            </a:r>
            <a:b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Просыпается от сна.   (Медведь)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739" y="541830"/>
            <a:ext cx="1166499" cy="11664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44253" y="0"/>
            <a:ext cx="6096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Отгадайте загадки:</a:t>
            </a:r>
            <a:endParaRPr kumimoji="0" lang="ru-RU" altLang="ru-RU" sz="28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anose="030F0702030302020204" pitchFamily="66" charset="0"/>
                <a:cs typeface="Times New Roman" pitchFamily="18" charset="0"/>
              </a:rPr>
              <a:t> 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52688" y="541827"/>
            <a:ext cx="2525027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Рыжая плутовка</a:t>
            </a:r>
            <a:br>
              <a:rPr kumimoji="0" lang="ru-RU" altLang="ru-RU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Спряталась под ёлкой. </a:t>
            </a:r>
            <a:br>
              <a:rPr kumimoji="0" lang="ru-RU" altLang="ru-RU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Говорят, она хитра, </a:t>
            </a:r>
            <a:br>
              <a:rPr kumimoji="0" lang="ru-RU" altLang="ru-RU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Кур уносит со двора.(Лиса)</a:t>
            </a: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ru-RU" alt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7118" y="615240"/>
            <a:ext cx="1015507" cy="113934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17069" y="2206998"/>
            <a:ext cx="26501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кого нет берлоги,</a:t>
            </a:r>
            <a:b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нужна ему нора,</a:t>
            </a:r>
            <a:b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врагов спасают ноги,</a:t>
            </a:r>
            <a:b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от голода - кора? (Заяц)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0564" y="2151263"/>
            <a:ext cx="1183170" cy="119631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052688" y="2295625"/>
            <a:ext cx="29549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овчарку он похож</a:t>
            </a:r>
          </a:p>
          <a:p>
            <a:pPr lvl="0"/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ни зуб-то острый нож!</a:t>
            </a:r>
          </a:p>
          <a:p>
            <a:pPr lvl="0"/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бежит, оскалив пасть,</a:t>
            </a:r>
          </a:p>
          <a:p>
            <a:pPr lvl="0"/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овцу готов напасть. </a:t>
            </a:r>
            <a:r>
              <a:rPr lang="ru-RU" alt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(Волк)</a:t>
            </a:r>
            <a:endParaRPr lang="ru-RU" alt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4871" y="2369829"/>
            <a:ext cx="1208701" cy="947203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655246" y="4196812"/>
            <a:ext cx="3006289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Кто по ёлкам ловко скачет</a:t>
            </a:r>
            <a:br>
              <a:rPr kumimoji="0" lang="ru-RU" altLang="ru-RU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 взлетает на дубы? </a:t>
            </a:r>
            <a:br>
              <a:rPr kumimoji="0" lang="ru-RU" altLang="ru-RU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Кто в дупле орешки прячет, </a:t>
            </a:r>
            <a:br>
              <a:rPr kumimoji="0" lang="ru-RU" altLang="ru-RU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Сушит на зиму грибы? (Белка)</a:t>
            </a: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ru-RU" alt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avatars.mds.yandex.net/get-pdb/1051324/35ff4b48-9f9a-4120-8386-db367be3a9db/s120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4612" y="4642585"/>
            <a:ext cx="1975380" cy="2286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0113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73718" y="846671"/>
            <a:ext cx="801142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называются животные, которые живут в лесу? </a:t>
            </a:r>
            <a:r>
              <a:rPr lang="ru-RU" alt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(Дикие)</a:t>
            </a:r>
          </a:p>
          <a:p>
            <a:pPr lvl="0"/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они называются дикими?</a:t>
            </a:r>
          </a:p>
          <a:p>
            <a:pPr lvl="0"/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питаются животные? </a:t>
            </a:r>
            <a:r>
              <a:rPr lang="ru-RU" alt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(Ответы детей)</a:t>
            </a:r>
          </a:p>
          <a:p>
            <a:pPr lvl="0"/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называются животные, которые употребляют в пищу только растения? </a:t>
            </a:r>
            <a:r>
              <a:rPr lang="ru-RU" alt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(Травоядные)</a:t>
            </a:r>
          </a:p>
          <a:p>
            <a:pPr lvl="0"/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называются животные, которые употребляют в пищу мясо? </a:t>
            </a:r>
            <a:r>
              <a:rPr lang="ru-RU" alt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(Хищники)</a:t>
            </a:r>
          </a:p>
          <a:p>
            <a:pPr lvl="0"/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из этих животных травоядные?</a:t>
            </a:r>
          </a:p>
          <a:p>
            <a:pPr lvl="0"/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из этих животных хищники?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1843" y="5072385"/>
            <a:ext cx="1264811" cy="17856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5755" y="5017537"/>
            <a:ext cx="1500397" cy="1813813"/>
          </a:xfrm>
          <a:prstGeom prst="rect">
            <a:avLst/>
          </a:prstGeom>
        </p:spPr>
      </p:pic>
      <p:pic>
        <p:nvPicPr>
          <p:cNvPr id="2050" name="Picture 2" descr="https://avatars.mds.yandex.net/get-pdb/1051324/35ff4b48-9f9a-4120-8386-db367be3a9db/s120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2958" y="5072385"/>
            <a:ext cx="1085621" cy="133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3449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05827" y="156874"/>
            <a:ext cx="957071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alt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«Кто, где живёт?»</a:t>
            </a:r>
          </a:p>
          <a:p>
            <a:pPr lvl="0"/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живёт медведь? (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 живёт в берлоге</a:t>
            </a:r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Волчий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 называется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…….(логово)</a:t>
            </a:r>
          </a:p>
        </p:txBody>
      </p:sp>
      <p:pic>
        <p:nvPicPr>
          <p:cNvPr id="3076" name="Picture 4" descr="https://s00.yaplakal.com/pics/pics_original/9/8/8/120068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5555" y="1491031"/>
            <a:ext cx="2339626" cy="1173480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capost.media/upload/iblock/6e3/6e397ac7b043ff518e7abe253adca1e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693" y="395987"/>
            <a:ext cx="2042160" cy="1310640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257103" y="2783232"/>
            <a:ext cx="23430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Белка в…….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(дупле)</a:t>
            </a:r>
          </a:p>
        </p:txBody>
      </p:sp>
      <p:pic>
        <p:nvPicPr>
          <p:cNvPr id="8" name="Picture 5" descr="C:\Users\Asan_05\Documents\belka-v-dupl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47889" y="2075860"/>
            <a:ext cx="1827657" cy="1265301"/>
          </a:xfrm>
          <a:prstGeom prst="ellipse">
            <a:avLst/>
          </a:prstGeom>
          <a:ln w="57150">
            <a:solidFill>
              <a:srgbClr val="0070C0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73901" y="4230009"/>
            <a:ext cx="26353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Заяц 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……(под кустом)</a:t>
            </a:r>
          </a:p>
        </p:txBody>
      </p:sp>
      <p:pic>
        <p:nvPicPr>
          <p:cNvPr id="3080" name="Picture 8" descr="https://i.mycdn.me/image?id=816361498178&amp;t=0&amp;plc=WEB&amp;tkn=*xo3iUG1aAJP-US_Zjnxymhqb1no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8998" y="4723197"/>
            <a:ext cx="1684020" cy="1158240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980008" y="3736821"/>
            <a:ext cx="27270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Лиса живет в 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…..(норе)</a:t>
            </a:r>
          </a:p>
        </p:txBody>
      </p:sp>
      <p:pic>
        <p:nvPicPr>
          <p:cNvPr id="3082" name="Picture 10" descr="https://arrowcreek411.files.wordpress.com/2015/08/fox-den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693" y="4230009"/>
            <a:ext cx="1700594" cy="1422178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5936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8082" y="510139"/>
            <a:ext cx="9354953" cy="1491914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alt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«Назови семью</a:t>
            </a:r>
            <a:r>
              <a:rPr lang="ru-RU" alt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alt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 – лиса, папа – лис, детёныш – лисёнок;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 – волчица, папа – волк, детёныш – волчонок;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 – медведица, папа – медведь, детёныш – медвежонок;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 – зайчиха, папа – заяц, детёныш – зайчонок;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 – белка, папа – белка, детёныш – бельчонок.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8734" y="5570732"/>
            <a:ext cx="1216989" cy="10500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7854" y="5324253"/>
            <a:ext cx="1229183" cy="1064853"/>
          </a:xfrm>
          <a:prstGeom prst="rect">
            <a:avLst/>
          </a:prstGeom>
        </p:spPr>
      </p:pic>
      <p:pic>
        <p:nvPicPr>
          <p:cNvPr id="5" name="Picture 2" descr="https://avatars.mds.yandex.net/get-pdb/1051324/35ff4b48-9f9a-4120-8386-db367be3a9db/s120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802" y="4265295"/>
            <a:ext cx="1634718" cy="1149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6594" y="2347700"/>
            <a:ext cx="1565367" cy="7977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7614" y="2945968"/>
            <a:ext cx="1992527" cy="12403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4619" y="1942994"/>
            <a:ext cx="1399799" cy="13621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9330" y="3764691"/>
            <a:ext cx="1395798" cy="108562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5053" y="3633690"/>
            <a:ext cx="1200318" cy="111801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1604" y="5640417"/>
            <a:ext cx="878804" cy="105742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1259" y="2194733"/>
            <a:ext cx="1409897" cy="951680"/>
          </a:xfrm>
          <a:prstGeom prst="rect">
            <a:avLst/>
          </a:prstGeom>
        </p:spPr>
      </p:pic>
      <p:pic>
        <p:nvPicPr>
          <p:cNvPr id="4098" name="Picture 2" descr="https://ya-webdesign.com/images/squirrel-clipart-2.pn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74628" y="-5844292"/>
            <a:ext cx="9485996" cy="4844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7157" y="3695563"/>
            <a:ext cx="1122773" cy="994263"/>
          </a:xfrm>
          <a:prstGeom prst="rect">
            <a:avLst/>
          </a:prstGeom>
        </p:spPr>
      </p:pic>
      <p:pic>
        <p:nvPicPr>
          <p:cNvPr id="1026" name="Picture 2" descr="https://img0.liveinternet.ru/images/attach/c/0/118/706/118706594_large_0_107aa8_624353c9_L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6420" y="1624803"/>
            <a:ext cx="1833818" cy="1078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0450" y="1544180"/>
            <a:ext cx="1193173" cy="162900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7571" y="3662745"/>
            <a:ext cx="1258047" cy="108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716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3896" y="435429"/>
            <a:ext cx="6914607" cy="5068388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alt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  <a:r>
              <a:rPr lang="ru-RU" alt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«Звериная зарядка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 – присядка, два – прыжок. Это заячья зарядка. </a:t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лисята как проснутся, любят долго потянуться. </a:t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зевнуть, ну и хвостиком вильнуть. </a:t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волчата спинку выгнут и легонечко подпрыгнут. </a:t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мишка косолапый широко расставив лапы: </a:t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одну, то обе вместе долго топчется на месте. </a:t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кому зарядки мало – начинаем всё сначала.</a:t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4171" y="435430"/>
            <a:ext cx="2652131" cy="20576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3565" y="2342607"/>
            <a:ext cx="1188886" cy="13443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282" y="2351752"/>
            <a:ext cx="1134014" cy="13352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2596" y="2775979"/>
            <a:ext cx="1460386" cy="1100291"/>
          </a:xfrm>
          <a:prstGeom prst="rect">
            <a:avLst/>
          </a:prstGeom>
        </p:spPr>
      </p:pic>
      <p:pic>
        <p:nvPicPr>
          <p:cNvPr id="2050" name="Picture 2" descr="https://arhivurokov.ru/videouroki/html/2013/09/03/98663275/98663275_4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8282" y="5397028"/>
            <a:ext cx="1347023" cy="1553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23593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178</Words>
  <Application>Microsoft Office PowerPoint</Application>
  <PresentationFormat>Широкоэкранный</PresentationFormat>
  <Paragraphs>44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Comic Sans MS</vt:lpstr>
      <vt:lpstr>Times New Roman</vt:lpstr>
      <vt:lpstr>Тема Office</vt:lpstr>
      <vt:lpstr>КОНСПЕКТ ЛОГОПЕДИЧЕСКОГО ЗАНЯТИЯ ДЕТЕЙ СТАРШЕГО ДОШКОЛЬНОГО ВОЗРАСТА (6-7 ЛЕТ) С ОНР УРОВНЯ Тема «ДИКИЕ ЖИВОТНЫЕ» «В ГОСТИ К ЛЕСНЫМ ЗВЕРЯМ» </vt:lpstr>
      <vt:lpstr>Цель:  формирование лексико-грамматических средств языка по теме «Дикие животные». Задачи: Коррекционно – образовательные :         1.Закреплять представления о внешнем виде, образе жизни и повадках  диких     животных.         2.Закрепить в речи детей обобщающее  понятие  дикие животные.         3.Уточнять  предметный словарь  и словарь признаков  по теме           «Дикие животные».                4.Учить навыку использования в речи прилагательных.           5.Учить детей использовать в самостоятельной речи существительные  в   форме         П.п., существительные единственного числа в форме Т. п.         6. Учить детей отгадывать загадки. Коррекционно – развивающие :         Развивать  просодическую сторону речи,  мелкую  моторику, зрительное внимание, мыслительные и психические  процессы.          Коррекционно – воспитательные :          Формировать интерес к живой природе, доброжелательность, инициативу, ответственность, навыки сотрудничества. </vt:lpstr>
      <vt:lpstr>Оборудование: Декорация  леса. Игрушки зверей:  медведь, лиса, заяц, волк, белка.        Ноутбук с презентацией  «Дикие  животные» Предметные картинки:   орехи, морковь, курица, рыба, бочка мёда. </vt:lpstr>
      <vt:lpstr>Ход занятия:  Здравствуйте, ребята!   Давайте поздороваемся друг с другом. “Здравствуй, здравствуй, не зевай и ладошку мне давай!” (пальчиковая игра)- дети стоят в кругу. Ребята, совсем скоро закончится зима, и сегодня я предлагаю вам совершить наше последнее в этом году сказочное путешествие в зимний лес! Упражнение – разминка Да-да-да, да-да-да наступили холода, Да-да-да, да-да-да превратилась в лёд вода, Ду-ду-ду, ду-ду-ду  поскользнулся я на льду, Ду-ду-ду, ду-ду-ду я на лыжах иду, Ды-ды-ды, ды-ды-ды на снегу есть следы, Ди-ди-ди, ди-ди-ди ну заяц погоди. </vt:lpstr>
      <vt:lpstr>Презентация PowerPoint</vt:lpstr>
      <vt:lpstr>Презентация PowerPoint</vt:lpstr>
      <vt:lpstr>Презентация PowerPoint</vt:lpstr>
      <vt:lpstr>Дидактическая игра «Назови семью». Мама – лиса, папа – лис, детёныш – лисёнок; Мама – волчица, папа – волк, детёныш – волчонок; Мама – медведица, папа – медведь, детёныш – медвежонок; Мама – зайчиха, папа – заяц, детёныш – зайчонок; Мама – белка, папа – белка, детёныш – бельчонок. </vt:lpstr>
      <vt:lpstr>Физкультминутка  «Звериная зарядка» Раз – присядка, два – прыжок. Это заячья зарядка.   А лисята как проснутся, любят долго потянуться.  Обязательно зевнуть, ну и хвостиком вильнуть.      А волчата спинку выгнут и легонечко подпрыгнут.  Ну, а мишка косолапый широко расставив лапы:  то одну, то обе вместе долго топчется на месте.  А кому зарядки мало – начинаем всё сначала. </vt:lpstr>
      <vt:lpstr>Дидактическая игра «Чей хвост?»  Давайте посмотрим и угадаем чей это хвост.  Это лисий хвост. Это заячий хвост. Это волчий хвост. </vt:lpstr>
      <vt:lpstr>Дидактическая игра «Подбери признак предмета?»    У каждого животного свой характер, свои особенности и свой внешний вид. Сейчас мы с вами опишем животных:  Лиса какая? (хитрая, рыжая)  Заяц какой? (трусливый, серый)  Медведь какой? (косолапый, бурый)  Белка какая? (быстрая, пушистая)  Волк какой? (злой, сердитый, страшный)  </vt:lpstr>
      <vt:lpstr>Так можно сказать про людей, если сравнить их с животными. Я буду начинать предложение, а вы заканчивать.  Злой как….волк. Трусливый как….заяц. Хитрая как….лиса. Косолапый как…медведь. </vt:lpstr>
      <vt:lpstr>Давайте угостим животных.   Вы будете  угощать  животное, и начинать свой ответ словами «я  угощу…» 1-й ребенок:  Я угощу лисичку  рыбкой. 2-й ребенок: Я угощу белку орешками. 3-й ребенок: Я угощу зайчика морковкой. 4-й ребенок: Я угощу  волка курочкой. 5-й ребенок: Я угощу медведя мёдом. </vt:lpstr>
      <vt:lpstr>Ребята, а кто мне скажет, чем отличаются дикие животные от домашних? Дикие животные живут в лесу, а домашние дома, где о них заботятся люди. Диким животным самим приходится заботиться о себе. Как же они приспосабливаются к жизни в зимнее время?  Ложатся в спячку, меняют шубку.  </vt:lpstr>
      <vt:lpstr>Домашнее задание. Возьмете картинку с животным, которое вам понравилось, раскрасите его и составите рассказ о нем. </vt:lpstr>
      <vt:lpstr>А сейчас нам пора. Давайте попрощаемся со сказочным лесом. Много было здесь чудес.  Наступает вечер. До свиданья, сказочный лес.  Рады были встрече! 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ЛОГОПЕДИЧЕСКОГО ЗАНЯТИЯ ДЕТЕЙ СТАРШЕГО ДОШКОЛЬНОГО ВОЗРАСТА (6-7 ЛЕТ) С ОНР УРОВНЯ Тема «ДИКИЕ ЖИВОТНЫЕ» «В ГОСТИ К ЛЕСНЫМ ЗВЕРЯМ»</dc:title>
  <dc:creator>User</dc:creator>
  <cp:lastModifiedBy>User</cp:lastModifiedBy>
  <cp:revision>33</cp:revision>
  <dcterms:created xsi:type="dcterms:W3CDTF">2019-05-11T17:24:42Z</dcterms:created>
  <dcterms:modified xsi:type="dcterms:W3CDTF">2019-05-19T15:56:44Z</dcterms:modified>
</cp:coreProperties>
</file>