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5"/>
  </p:notesMasterIdLst>
  <p:sldIdLst>
    <p:sldId id="256" r:id="rId2"/>
    <p:sldId id="270" r:id="rId3"/>
    <p:sldId id="257" r:id="rId4"/>
    <p:sldId id="258" r:id="rId5"/>
    <p:sldId id="260" r:id="rId6"/>
    <p:sldId id="267" r:id="rId7"/>
    <p:sldId id="266" r:id="rId8"/>
    <p:sldId id="277" r:id="rId9"/>
    <p:sldId id="278" r:id="rId10"/>
    <p:sldId id="261" r:id="rId11"/>
    <p:sldId id="262" r:id="rId12"/>
    <p:sldId id="263" r:id="rId13"/>
    <p:sldId id="276" r:id="rId14"/>
    <p:sldId id="265" r:id="rId15"/>
    <p:sldId id="279" r:id="rId16"/>
    <p:sldId id="272" r:id="rId17"/>
    <p:sldId id="280" r:id="rId18"/>
    <p:sldId id="281" r:id="rId19"/>
    <p:sldId id="282" r:id="rId20"/>
    <p:sldId id="283" r:id="rId21"/>
    <p:sldId id="273" r:id="rId22"/>
    <p:sldId id="274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8" autoAdjust="0"/>
    <p:restoredTop sz="94660"/>
  </p:normalViewPr>
  <p:slideViewPr>
    <p:cSldViewPr>
      <p:cViewPr varScale="1">
        <p:scale>
          <a:sx n="69" d="100"/>
          <a:sy n="69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9704205319779292E-2"/>
          <c:y val="4.3817595146433005E-2"/>
          <c:w val="0.67088769650594382"/>
          <c:h val="0.91236480970713396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чай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Какой из напитков вы пьете чаще всего?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кофе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Какой из напитков вы пьете чаще всего?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сок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Какой из напитков вы пьете чаще всего?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25362432"/>
        <c:axId val="25363968"/>
        <c:axId val="67872960"/>
      </c:bar3DChart>
      <c:catAx>
        <c:axId val="25362432"/>
        <c:scaling>
          <c:orientation val="minMax"/>
        </c:scaling>
        <c:delete val="1"/>
        <c:axPos val="b"/>
        <c:majorTickMark val="out"/>
        <c:minorTickMark val="none"/>
        <c:tickLblPos val="nextTo"/>
        <c:crossAx val="25363968"/>
        <c:crosses val="autoZero"/>
        <c:auto val="1"/>
        <c:lblAlgn val="ctr"/>
        <c:lblOffset val="100"/>
        <c:noMultiLvlLbl val="0"/>
      </c:catAx>
      <c:valAx>
        <c:axId val="253639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362432"/>
        <c:crosses val="autoZero"/>
        <c:crossBetween val="between"/>
      </c:valAx>
      <c:serAx>
        <c:axId val="67872960"/>
        <c:scaling>
          <c:orientation val="minMax"/>
        </c:scaling>
        <c:delete val="0"/>
        <c:axPos val="b"/>
        <c:majorTickMark val="out"/>
        <c:minorTickMark val="none"/>
        <c:tickLblPos val="nextTo"/>
        <c:crossAx val="25363968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2"/>
              </c:numCache>
            </c:num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2"/>
              </c:numCache>
            </c:numRef>
          </c:cat>
          <c:val>
            <c:numRef>
              <c:f>Лист1!$C$2:$C$5</c:f>
              <c:numCache>
                <c:formatCode>General</c:formatCode>
                <c:ptCount val="2"/>
                <c:pt idx="0">
                  <c:v>2.4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2"/>
              </c:numCache>
            </c:numRef>
          </c:cat>
          <c:val>
            <c:numRef>
              <c:f>Лист1!$D$2:$D$5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25416832"/>
        <c:axId val="25418368"/>
        <c:axId val="28331520"/>
      </c:bar3DChart>
      <c:catAx>
        <c:axId val="25416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5418368"/>
        <c:crosses val="autoZero"/>
        <c:auto val="1"/>
        <c:lblAlgn val="ctr"/>
        <c:lblOffset val="100"/>
        <c:noMultiLvlLbl val="0"/>
      </c:catAx>
      <c:valAx>
        <c:axId val="254183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416832"/>
        <c:crosses val="autoZero"/>
        <c:crossBetween val="between"/>
      </c:valAx>
      <c:serAx>
        <c:axId val="28331520"/>
        <c:scaling>
          <c:orientation val="minMax"/>
        </c:scaling>
        <c:delete val="1"/>
        <c:axPos val="b"/>
        <c:majorTickMark val="out"/>
        <c:minorTickMark val="none"/>
        <c:tickLblPos val="nextTo"/>
        <c:crossAx val="25418368"/>
        <c:crosses val="autoZero"/>
      </c:serAx>
    </c:plotArea>
    <c:legend>
      <c:legendPos val="r"/>
      <c:legendEntry>
        <c:idx val="2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9460137795275591E-2"/>
          <c:y val="5.3570374015748032E-2"/>
          <c:w val="0.75757627952755902"/>
          <c:h val="0.6754183070866142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чёрный</c:v>
                </c:pt>
                <c:pt idx="1">
                  <c:v>зелёный</c:v>
                </c:pt>
                <c:pt idx="2">
                  <c:v>красный</c:v>
                </c:pt>
                <c:pt idx="3">
                  <c:v>травяной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</c:v>
                </c:pt>
                <c:pt idx="1">
                  <c:v>5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чёрный</c:v>
                </c:pt>
                <c:pt idx="1">
                  <c:v>зелёный</c:v>
                </c:pt>
                <c:pt idx="2">
                  <c:v>красный</c:v>
                </c:pt>
                <c:pt idx="3">
                  <c:v>травяной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чёрный</c:v>
                </c:pt>
                <c:pt idx="1">
                  <c:v>зелёный</c:v>
                </c:pt>
                <c:pt idx="2">
                  <c:v>красный</c:v>
                </c:pt>
                <c:pt idx="3">
                  <c:v>травяной</c:v>
                </c:pt>
              </c:strCache>
            </c:strRef>
          </c:cat>
          <c:val>
            <c:numRef>
              <c:f>Лист1!$D$2:$D$5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74316416"/>
        <c:axId val="75833728"/>
        <c:axId val="25377408"/>
      </c:bar3DChart>
      <c:catAx>
        <c:axId val="74316416"/>
        <c:scaling>
          <c:orientation val="minMax"/>
        </c:scaling>
        <c:delete val="0"/>
        <c:axPos val="b"/>
        <c:majorTickMark val="out"/>
        <c:minorTickMark val="none"/>
        <c:tickLblPos val="nextTo"/>
        <c:crossAx val="75833728"/>
        <c:crosses val="autoZero"/>
        <c:auto val="1"/>
        <c:lblAlgn val="ctr"/>
        <c:lblOffset val="100"/>
        <c:noMultiLvlLbl val="0"/>
      </c:catAx>
      <c:valAx>
        <c:axId val="758337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4316416"/>
        <c:crosses val="autoZero"/>
        <c:crossBetween val="between"/>
      </c:valAx>
      <c:serAx>
        <c:axId val="25377408"/>
        <c:scaling>
          <c:orientation val="minMax"/>
        </c:scaling>
        <c:delete val="1"/>
        <c:axPos val="b"/>
        <c:majorTickMark val="out"/>
        <c:minorTickMark val="none"/>
        <c:tickLblPos val="nextTo"/>
        <c:crossAx val="75833728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0293471128608923E-2"/>
          <c:y val="6.9195374015748032E-2"/>
          <c:w val="0.4833334973753281"/>
          <c:h val="0.8108617125984252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75873664"/>
        <c:axId val="75883648"/>
        <c:axId val="75830144"/>
      </c:bar3DChart>
      <c:catAx>
        <c:axId val="75873664"/>
        <c:scaling>
          <c:orientation val="minMax"/>
        </c:scaling>
        <c:delete val="1"/>
        <c:axPos val="b"/>
        <c:majorTickMark val="out"/>
        <c:minorTickMark val="none"/>
        <c:tickLblPos val="nextTo"/>
        <c:crossAx val="75883648"/>
        <c:crosses val="autoZero"/>
        <c:auto val="1"/>
        <c:lblAlgn val="ctr"/>
        <c:lblOffset val="100"/>
        <c:noMultiLvlLbl val="0"/>
      </c:catAx>
      <c:valAx>
        <c:axId val="758836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5873664"/>
        <c:crosses val="autoZero"/>
        <c:crossBetween val="between"/>
      </c:valAx>
      <c:serAx>
        <c:axId val="75830144"/>
        <c:scaling>
          <c:orientation val="minMax"/>
        </c:scaling>
        <c:delete val="1"/>
        <c:axPos val="b"/>
        <c:majorTickMark val="out"/>
        <c:minorTickMark val="none"/>
        <c:tickLblPos val="nextTo"/>
        <c:crossAx val="75883648"/>
        <c:crosses val="autoZero"/>
      </c:serAx>
    </c:plotArea>
    <c:legend>
      <c:legendPos val="r"/>
      <c:legendEntry>
        <c:idx val="2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76276864"/>
        <c:axId val="76278400"/>
        <c:axId val="76222464"/>
      </c:bar3DChart>
      <c:catAx>
        <c:axId val="76276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6278400"/>
        <c:crosses val="autoZero"/>
        <c:auto val="1"/>
        <c:lblAlgn val="ctr"/>
        <c:lblOffset val="100"/>
        <c:noMultiLvlLbl val="0"/>
      </c:catAx>
      <c:valAx>
        <c:axId val="762784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6276864"/>
        <c:crosses val="autoZero"/>
        <c:crossBetween val="between"/>
      </c:valAx>
      <c:serAx>
        <c:axId val="76222464"/>
        <c:scaling>
          <c:orientation val="minMax"/>
        </c:scaling>
        <c:delete val="1"/>
        <c:axPos val="b"/>
        <c:majorTickMark val="out"/>
        <c:minorTickMark val="none"/>
        <c:tickLblPos val="nextTo"/>
        <c:crossAx val="76278400"/>
        <c:crosses val="autoZero"/>
      </c:serAx>
    </c:plotArea>
    <c:legend>
      <c:legendPos val="r"/>
      <c:legendEntry>
        <c:idx val="2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1067-8B18-493F-8E16-23EABA871A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F80792-6C57-473B-9F3B-5275E4C62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732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Чай напиток не простой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Ученицы 4 А класса 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ГБОУСОШ </a:t>
            </a:r>
            <a:r>
              <a:rPr lang="ru-RU" dirty="0" smtClean="0">
                <a:solidFill>
                  <a:srgbClr val="92D050"/>
                </a:solidFill>
              </a:rPr>
              <a:t>№ 17 г. Сызрань 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Лады </a:t>
            </a:r>
            <a:r>
              <a:rPr lang="ru-RU" dirty="0" err="1" smtClean="0">
                <a:solidFill>
                  <a:srgbClr val="92D050"/>
                </a:solidFill>
              </a:rPr>
              <a:t>Шерстнюк</a:t>
            </a:r>
            <a:r>
              <a:rPr lang="ru-RU" dirty="0" smtClean="0">
                <a:solidFill>
                  <a:srgbClr val="92D050"/>
                </a:solidFill>
              </a:rPr>
              <a:t>.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729" y="260648"/>
            <a:ext cx="2472802" cy="2085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89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077072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Чай популярен в Англии. Его пьют каждый день в 5 часов вечера.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924" y="4221088"/>
            <a:ext cx="3672408" cy="221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029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Глава 2 « Практическая»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3" y="1772816"/>
            <a:ext cx="7632849" cy="4705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2115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620688"/>
            <a:ext cx="4680520" cy="568863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908720"/>
            <a:ext cx="3960440" cy="5328592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sz="3800" b="1" u="sng" dirty="0" smtClean="0">
                <a:solidFill>
                  <a:schemeClr val="accent5">
                    <a:lumMod val="75000"/>
                  </a:schemeClr>
                </a:solidFill>
              </a:rPr>
              <a:t> Рецепт витаминного чая</a:t>
            </a:r>
          </a:p>
          <a:p>
            <a:pPr fontAlgn="base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Я сделала чай с малиной и клюквой . </a:t>
            </a:r>
          </a:p>
          <a:p>
            <a:pPr fontAlgn="base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Завариваем крепкий чёрный чай – 500мл,добовляем малину с сахаром 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</a:rPr>
              <a:t>— 1 </a:t>
            </a:r>
            <a:r>
              <a:rPr lang="ru-RU" sz="3600" b="1" dirty="0" err="1" smtClean="0">
                <a:solidFill>
                  <a:schemeClr val="accent5">
                    <a:lumMod val="75000"/>
                  </a:schemeClr>
                </a:solidFill>
              </a:rPr>
              <a:t>ч.л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И клюкву 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</a:rPr>
              <a:t>с сахаром — 1 </a:t>
            </a:r>
            <a:r>
              <a:rPr lang="ru-RU" sz="3600" b="1" dirty="0" err="1">
                <a:solidFill>
                  <a:schemeClr val="accent5">
                    <a:lumMod val="75000"/>
                  </a:schemeClr>
                </a:solidFill>
              </a:rPr>
              <a:t>ч.л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. Все перемешиваем и добавляем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мёд 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</a:rPr>
              <a:t>— 1 </a:t>
            </a:r>
            <a:r>
              <a:rPr lang="ru-RU" sz="3600" b="1" dirty="0" err="1" smtClean="0">
                <a:solidFill>
                  <a:schemeClr val="accent5">
                    <a:lumMod val="75000"/>
                  </a:schemeClr>
                </a:solidFill>
              </a:rPr>
              <a:t>ч.л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</a:rPr>
              <a:t>Д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аем настояться и можно наслаждаться чаем. Можно положить лимон в чашку  при желании. Чай очень полезный и вкусный.</a:t>
            </a:r>
          </a:p>
          <a:p>
            <a:pPr fontAlgn="base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 Приятного 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</a:rPr>
              <a:t>ч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аепития. </a:t>
            </a:r>
            <a:endParaRPr lang="ru-RU" sz="36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18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100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59" y="162923"/>
            <a:ext cx="2588663" cy="29359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605" y="3216277"/>
            <a:ext cx="3524769" cy="33843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5" y="133044"/>
            <a:ext cx="4464497" cy="6464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86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Анкетирование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132856"/>
            <a:ext cx="6588224" cy="362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403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692696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/>
              <a:t>1. Какой из напитков вы пьете чаще всего?</a:t>
            </a:r>
          </a:p>
          <a:p>
            <a:r>
              <a:rPr lang="ru-RU" sz="4000" b="1" i="1" dirty="0"/>
              <a:t>2. Знаете ли вы история появления чая?</a:t>
            </a:r>
          </a:p>
          <a:p>
            <a:r>
              <a:rPr lang="ru-RU" sz="4000" b="1" i="1" dirty="0"/>
              <a:t>3. Какие сорта чая вы знаете?</a:t>
            </a:r>
          </a:p>
          <a:p>
            <a:r>
              <a:rPr lang="ru-RU" sz="4000" b="1" i="1" dirty="0"/>
              <a:t>4. Знаете ли вы, как чай влияет на организм человека?</a:t>
            </a:r>
          </a:p>
          <a:p>
            <a:r>
              <a:rPr lang="ru-RU" sz="4000" b="1" i="1" dirty="0"/>
              <a:t>5. Знаете ли вы правила заваривания чая?</a:t>
            </a:r>
          </a:p>
        </p:txBody>
      </p:sp>
    </p:spTree>
    <p:extLst>
      <p:ext uri="{BB962C8B-B14F-4D97-AF65-F5344CB8AC3E}">
        <p14:creationId xmlns:p14="http://schemas.microsoft.com/office/powerpoint/2010/main" val="967523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848872" cy="216024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Результаты </a:t>
            </a:r>
            <a:r>
              <a:rPr lang="ru-RU" dirty="0">
                <a:solidFill>
                  <a:srgbClr val="FF0000"/>
                </a:solidFill>
              </a:rPr>
              <a:t>анкеты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sz="2400" b="1" i="1" dirty="0">
                <a:solidFill>
                  <a:schemeClr val="tx1"/>
                </a:solidFill>
              </a:rPr>
              <a:t>Какой из напитков вы пьете чаще всего?</a:t>
            </a:r>
            <a:br>
              <a:rPr lang="ru-RU" sz="2400" b="1" i="1" dirty="0">
                <a:solidFill>
                  <a:schemeClr val="tx1"/>
                </a:solidFill>
              </a:rPr>
            </a:br>
            <a:endParaRPr lang="ru-RU" sz="2400" b="1" i="1" dirty="0">
              <a:solidFill>
                <a:schemeClr val="tx1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55858587"/>
              </p:ext>
            </p:extLst>
          </p:nvPr>
        </p:nvGraphicFramePr>
        <p:xfrm>
          <a:off x="1187624" y="1124744"/>
          <a:ext cx="6984776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560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19256" cy="144016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Результаты анкеты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chemeClr val="tx1"/>
                </a:solidFill>
              </a:rPr>
              <a:t>Знаете ли вы история появления чая?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904567410"/>
              </p:ext>
            </p:extLst>
          </p:nvPr>
        </p:nvGraphicFramePr>
        <p:xfrm>
          <a:off x="1475656" y="170080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71847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8002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Результаты </a:t>
            </a:r>
            <a:r>
              <a:rPr lang="ru-RU" dirty="0">
                <a:solidFill>
                  <a:srgbClr val="FF0000"/>
                </a:solidFill>
              </a:rPr>
              <a:t>анкеты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chemeClr val="tx1"/>
                </a:solidFill>
              </a:rPr>
              <a:t>Какие сорта чая вы знаете?</a:t>
            </a:r>
            <a:br>
              <a:rPr lang="ru-RU" sz="3200" b="1" dirty="0">
                <a:solidFill>
                  <a:schemeClr val="tx1"/>
                </a:solidFill>
              </a:rPr>
            </a:br>
            <a:endParaRPr lang="ru-RU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36960841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5525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008" y="692696"/>
            <a:ext cx="8686800" cy="321297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Результаты </a:t>
            </a:r>
            <a:r>
              <a:rPr lang="ru-RU" dirty="0">
                <a:solidFill>
                  <a:srgbClr val="FF0000"/>
                </a:solidFill>
              </a:rPr>
              <a:t>анкеты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Знаете </a:t>
            </a:r>
            <a:r>
              <a:rPr lang="ru-RU" sz="3200" b="1" dirty="0">
                <a:solidFill>
                  <a:schemeClr val="tx1"/>
                </a:solidFill>
              </a:rPr>
              <a:t>ли вы, как чай влияет на организм человека?</a:t>
            </a:r>
            <a:br>
              <a:rPr lang="ru-RU" sz="3200" b="1" dirty="0">
                <a:solidFill>
                  <a:schemeClr val="tx1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424525804"/>
              </p:ext>
            </p:extLst>
          </p:nvPr>
        </p:nvGraphicFramePr>
        <p:xfrm>
          <a:off x="1331640" y="2348880"/>
          <a:ext cx="698477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5945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692697"/>
            <a:ext cx="5649887" cy="64807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Цель работы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700808"/>
            <a:ext cx="7772400" cy="349984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– </a:t>
            </a:r>
            <a:r>
              <a:rPr lang="ru-RU" sz="2800" b="1" dirty="0">
                <a:solidFill>
                  <a:schemeClr val="tx1"/>
                </a:solidFill>
              </a:rPr>
              <a:t>научиться готовить не простой чай, а полезный чай, который поможет в сезон простуд.</a:t>
            </a:r>
          </a:p>
          <a:p>
            <a:r>
              <a:rPr lang="ru-RU" sz="2800" b="1" i="1" dirty="0">
                <a:solidFill>
                  <a:srgbClr val="FF0000"/>
                </a:solidFill>
              </a:rPr>
              <a:t>Задачи: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1"/>
                </a:solidFill>
              </a:rPr>
              <a:t>Изучить литературу по теме.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1"/>
                </a:solidFill>
              </a:rPr>
              <a:t>Более подробно познакомиться с историей появления чая, свойствами чая, правилами заваривания.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1"/>
                </a:solidFill>
              </a:rPr>
              <a:t>Провести анкетирование о чае.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31779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19256" cy="201622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Результаты </a:t>
            </a:r>
            <a:r>
              <a:rPr lang="ru-RU" dirty="0">
                <a:solidFill>
                  <a:srgbClr val="FF0000"/>
                </a:solidFill>
              </a:rPr>
              <a:t>анкеты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sz="3600" b="1" dirty="0">
                <a:solidFill>
                  <a:schemeClr val="tx1"/>
                </a:solidFill>
              </a:rPr>
              <a:t>Знаете ли вы правила заваривания чая?</a:t>
            </a:r>
            <a:br>
              <a:rPr lang="ru-RU" sz="3600" b="1" dirty="0">
                <a:solidFill>
                  <a:schemeClr val="tx1"/>
                </a:solidFill>
              </a:rPr>
            </a:br>
            <a:endParaRPr lang="ru-RU" sz="3600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252944650"/>
              </p:ext>
            </p:extLst>
          </p:nvPr>
        </p:nvGraphicFramePr>
        <p:xfrm>
          <a:off x="1763688" y="242088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257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772400" cy="93610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Вывод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772816"/>
            <a:ext cx="8242175" cy="3888431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данные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опроса показали, что чай является распространенным напитком, как я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предполагала. Я убедилась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что многие не знаю о происхождении его, о том, для чего пьют чай, какую пользу он приносит нашему организму. Очень удивили ответы по правилам заваривания чая, я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не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предполагала,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что есть люди, которые не знают о правилах заваривания чая. И я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решила научить моих одноклассников правильно заваривать чай.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8754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772400" cy="93610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Заключение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268760"/>
            <a:ext cx="9144000" cy="3931891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результате исследовательской работы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я узнала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много полезной и интересной информации о чае. Получается, что чай – это богатейшая аптека, которая в любой момент может прийти на помощь. У чая много полезных свойств, которые благотворно влияют на организм человека. Правильно употребляя, храня чай, мы можем принести своему здоровью большую пользу. А также его можно смело использовать его в быту, вместо средств , в составе которых множество химических веществ.</a:t>
            </a:r>
          </a:p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Если вы хотите пить полезные напитки, делайте чай самостоятельно. Приготовьте чай по нашему рецепту или добавьте в него кусочки сушеных фруктов и ягод, они принесут не только вкус и запах, но и пользу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7474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92896"/>
            <a:ext cx="8229600" cy="129614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165" y="3933056"/>
            <a:ext cx="3284731" cy="25202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5551"/>
            <a:ext cx="4513810" cy="289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780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Глава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1600201"/>
            <a:ext cx="3960440" cy="8206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92D050"/>
                </a:solidFill>
              </a:rPr>
              <a:t>Теоретическая </a:t>
            </a:r>
            <a:r>
              <a:rPr lang="ru-RU" b="1" dirty="0">
                <a:solidFill>
                  <a:srgbClr val="92D050"/>
                </a:solidFill>
              </a:rPr>
              <a:t>часть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7" y="2780928"/>
            <a:ext cx="6120681" cy="271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959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1506116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История чая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07087" y="1916832"/>
            <a:ext cx="3008313" cy="4209331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>
                <a:solidFill>
                  <a:srgbClr val="C00000"/>
                </a:solidFill>
              </a:rPr>
              <a:t>Чай</a:t>
            </a:r>
            <a:r>
              <a:rPr lang="ru-RU" sz="2000" dirty="0">
                <a:solidFill>
                  <a:srgbClr val="C00000"/>
                </a:solidFill>
              </a:rPr>
              <a:t> – напиток, получаемый варкой, завариванием, настаиванием листа чайного куста, который предварительно подготавливают специальным образом</a:t>
            </a:r>
            <a:r>
              <a:rPr lang="ru-RU" dirty="0">
                <a:solidFill>
                  <a:srgbClr val="C0000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138" y="1340768"/>
            <a:ext cx="4995862" cy="3420045"/>
          </a:xfrm>
        </p:spPr>
      </p:pic>
    </p:spTree>
    <p:extLst>
      <p:ext uri="{BB962C8B-B14F-4D97-AF65-F5344CB8AC3E}">
        <p14:creationId xmlns:p14="http://schemas.microsoft.com/office/powerpoint/2010/main" val="11083334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1362100"/>
          </a:xfrm>
        </p:spPr>
        <p:txBody>
          <a:bodyPr/>
          <a:lstStyle/>
          <a:p>
            <a:r>
              <a:rPr lang="ru-RU" sz="4400" dirty="0" smtClean="0">
                <a:solidFill>
                  <a:srgbClr val="C00000"/>
                </a:solidFill>
              </a:rPr>
              <a:t>культура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484784"/>
            <a:ext cx="4554937" cy="315049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2900" dirty="0"/>
              <a:t>К</a:t>
            </a:r>
            <a:r>
              <a:rPr lang="ru-RU" sz="2900" dirty="0">
                <a:solidFill>
                  <a:srgbClr val="C00000"/>
                </a:solidFill>
              </a:rPr>
              <a:t>ультура и производство чая имеют многовековую историю. Китайцы первыми открыли тайну чайного листа, и обычай пить чай в Китае является самым древним. Об открытии удивительных свойств чая существует множество легенд.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61426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Чай пьют во всём мире . В некоторых странах проводят чайные церемонии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0223963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80920" cy="1152128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Основные цветовые разновидности чая-черный, зеленый, красный, желтый.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08126" y="2576048"/>
            <a:ext cx="6592266" cy="3107996"/>
          </a:xfrm>
        </p:spPr>
      </p:pic>
    </p:spTree>
    <p:extLst>
      <p:ext uri="{BB962C8B-B14F-4D97-AF65-F5344CB8AC3E}">
        <p14:creationId xmlns:p14="http://schemas.microsoft.com/office/powerpoint/2010/main" val="3902699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28600"/>
            <a:ext cx="7128792" cy="89614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Чай может быть различных видов.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624" y="1340768"/>
            <a:ext cx="7024314" cy="41881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Все зависит от способа обработки чайного листа.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5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качества чая.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5" y="1600200"/>
            <a:ext cx="8208912" cy="4525963"/>
          </a:xfrm>
        </p:spPr>
      </p:pic>
    </p:spTree>
    <p:extLst>
      <p:ext uri="{BB962C8B-B14F-4D97-AF65-F5344CB8AC3E}">
        <p14:creationId xmlns:p14="http://schemas.microsoft.com/office/powerpoint/2010/main" val="162914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372</TotalTime>
  <Words>483</Words>
  <Application>Microsoft Office PowerPoint</Application>
  <PresentationFormat>Экран (4:3)</PresentationFormat>
  <Paragraphs>44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Исполнительная</vt:lpstr>
      <vt:lpstr>Чай напиток не простой</vt:lpstr>
      <vt:lpstr>Цель работы</vt:lpstr>
      <vt:lpstr>Глава 1 </vt:lpstr>
      <vt:lpstr>История чая</vt:lpstr>
      <vt:lpstr>культура</vt:lpstr>
      <vt:lpstr>Чай пьют во всём мире . В некоторых странах проводят чайные церемонии</vt:lpstr>
      <vt:lpstr>Основные цветовые разновидности чая-черный, зеленый, красный, желтый.</vt:lpstr>
      <vt:lpstr>Чай может быть различных видов. </vt:lpstr>
      <vt:lpstr>Полезные качества чая.</vt:lpstr>
      <vt:lpstr>Чай популярен в Англии. Его пьют каждый день в 5 часов вечера.</vt:lpstr>
      <vt:lpstr>Глава 2 « Практическая»</vt:lpstr>
      <vt:lpstr>Презентация PowerPoint</vt:lpstr>
      <vt:lpstr>Презентация PowerPoint</vt:lpstr>
      <vt:lpstr>Анкетирование</vt:lpstr>
      <vt:lpstr>Презентация PowerPoint</vt:lpstr>
      <vt:lpstr>    Результаты анкеты Какой из напитков вы пьете чаще всего? </vt:lpstr>
      <vt:lpstr>Результаты анкеты Знаете ли вы история появления чая?</vt:lpstr>
      <vt:lpstr>Результаты анкеты Какие сорта чая вы знаете? </vt:lpstr>
      <vt:lpstr>        Результаты анкеты Знаете ли вы, как чай влияет на организм человека?  </vt:lpstr>
      <vt:lpstr> Результаты анкеты Знаете ли вы правила заваривания чая? </vt:lpstr>
      <vt:lpstr>Вывод</vt:lpstr>
      <vt:lpstr>Заключение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Чай напиток не простой</dc:title>
  <dc:creator>LADA</dc:creator>
  <cp:lastModifiedBy>Школа 17</cp:lastModifiedBy>
  <cp:revision>33</cp:revision>
  <dcterms:created xsi:type="dcterms:W3CDTF">2018-12-05T10:02:08Z</dcterms:created>
  <dcterms:modified xsi:type="dcterms:W3CDTF">2019-05-20T06:03:12Z</dcterms:modified>
</cp:coreProperties>
</file>