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4660"/>
  </p:normalViewPr>
  <p:slideViewPr>
    <p:cSldViewPr>
      <p:cViewPr varScale="1">
        <p:scale>
          <a:sx n="68" d="100"/>
          <a:sy n="68" d="100"/>
        </p:scale>
        <p:origin x="-14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DF7A924-7686-498A-AEDB-96CF77524933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97A889-BECB-4E84-8B1D-50FF83013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7A924-7686-498A-AEDB-96CF77524933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7A889-BECB-4E84-8B1D-50FF83013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7A924-7686-498A-AEDB-96CF77524933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7A889-BECB-4E84-8B1D-50FF83013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F7A924-7686-498A-AEDB-96CF77524933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97A889-BECB-4E84-8B1D-50FF83013D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DF7A924-7686-498A-AEDB-96CF77524933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97A889-BECB-4E84-8B1D-50FF83013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7A924-7686-498A-AEDB-96CF77524933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7A889-BECB-4E84-8B1D-50FF83013D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7A924-7686-498A-AEDB-96CF77524933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7A889-BECB-4E84-8B1D-50FF83013D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F7A924-7686-498A-AEDB-96CF77524933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97A889-BECB-4E84-8B1D-50FF83013D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7A924-7686-498A-AEDB-96CF77524933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7A889-BECB-4E84-8B1D-50FF83013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F7A924-7686-498A-AEDB-96CF77524933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97A889-BECB-4E84-8B1D-50FF83013D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F7A924-7686-498A-AEDB-96CF77524933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97A889-BECB-4E84-8B1D-50FF83013D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DF7A924-7686-498A-AEDB-96CF77524933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97A889-BECB-4E84-8B1D-50FF83013D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04664"/>
            <a:ext cx="8640960" cy="1728192"/>
          </a:xfrm>
        </p:spPr>
        <p:txBody>
          <a:bodyPr>
            <a:normAutofit/>
          </a:bodyPr>
          <a:lstStyle/>
          <a:p>
            <a:pPr algn="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Steigerungsstufen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Adjektive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Степени сравнения прилагательных)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ravnen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492896"/>
            <a:ext cx="6503381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tepeni-sravneniya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-2303" t="10811"/>
          <a:stretch>
            <a:fillRect/>
          </a:stretch>
        </p:blipFill>
        <p:spPr>
          <a:xfrm>
            <a:off x="-180528" y="1196752"/>
            <a:ext cx="9324528" cy="475252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476672"/>
            <a:ext cx="8568952" cy="59766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Прилагательные, оканчивающиеся на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 –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 –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 –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 –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ß,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 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получают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между корнем и суффиксом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buNone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kalt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k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älter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der käl</a:t>
            </a:r>
            <a:r>
              <a:rPr lang="de-DE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am käl</a:t>
            </a:r>
            <a:r>
              <a:rPr lang="de-DE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de-DE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esten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kurz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– k</a:t>
            </a:r>
            <a:r>
              <a:rPr lang="de-DE" sz="2800" dirty="0" err="1" smtClean="0">
                <a:latin typeface="Times New Roman" pitchFamily="18" charset="0"/>
                <a:cs typeface="Times New Roman" pitchFamily="18" charset="0"/>
              </a:rPr>
              <a:t>ürzer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der kür</a:t>
            </a:r>
            <a:r>
              <a:rPr lang="de-DE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de-DE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am kür</a:t>
            </a:r>
            <a:r>
              <a:rPr lang="de-DE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de-DE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esten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heiß – heißer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der hei</a:t>
            </a:r>
            <a:r>
              <a:rPr lang="de-DE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ß</a:t>
            </a:r>
            <a:r>
              <a:rPr lang="de-DE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am hei</a:t>
            </a:r>
            <a:r>
              <a:rPr lang="de-DE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ß</a:t>
            </a:r>
            <a:r>
              <a:rPr lang="de-DE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esten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Запомните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groß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größer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der grö</a:t>
            </a:r>
            <a:r>
              <a:rPr lang="de-DE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ß</a:t>
            </a:r>
            <a:r>
              <a:rPr lang="de-DE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800" dirty="0" smtClean="0">
                <a:latin typeface="Times New Roman" pitchFamily="18" charset="0"/>
                <a:cs typeface="Times New Roman" pitchFamily="18" charset="0"/>
              </a:rPr>
              <a:t>grö</a:t>
            </a:r>
            <a:r>
              <a:rPr lang="de-DE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ß</a:t>
            </a:r>
            <a:r>
              <a:rPr lang="de-DE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ten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128792" cy="1008112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a, o, u         </a:t>
            </a:r>
            <a:r>
              <a:rPr lang="de-DE" b="1" dirty="0" smtClean="0">
                <a:latin typeface="Times New Roman" pitchFamily="18" charset="0"/>
                <a:cs typeface="Times New Roman" pitchFamily="18" charset="0"/>
              </a:rPr>
              <a:t>ä, ö, 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340768"/>
            <a:ext cx="7355160" cy="3340968"/>
          </a:xfrm>
        </p:spPr>
        <p:txBody>
          <a:bodyPr/>
          <a:lstStyle/>
          <a:p>
            <a:pPr>
              <a:buNone/>
            </a:pP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alt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lter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lteste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am 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ltesten</a:t>
            </a:r>
            <a:endParaRPr lang="de-DE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roß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- gr</a:t>
            </a:r>
            <a:r>
              <a:rPr lang="de-D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ßer - der gr</a:t>
            </a:r>
            <a:r>
              <a:rPr lang="de-D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ßte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am gr</a:t>
            </a:r>
            <a:r>
              <a:rPr lang="de-D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ßten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– j</a:t>
            </a:r>
            <a:r>
              <a:rPr lang="de-DE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de-DE" dirty="0" err="1" smtClean="0">
                <a:latin typeface="Times New Roman" pitchFamily="18" charset="0"/>
                <a:cs typeface="Times New Roman" pitchFamily="18" charset="0"/>
              </a:rPr>
              <a:t>nger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der j</a:t>
            </a:r>
            <a:r>
              <a:rPr lang="de-D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ngste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am j</a:t>
            </a:r>
            <a:r>
              <a:rPr lang="de-DE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de-DE" dirty="0" smtClean="0">
                <a:latin typeface="Times New Roman" pitchFamily="18" charset="0"/>
                <a:cs typeface="Times New Roman" pitchFamily="18" charset="0"/>
              </a:rPr>
              <a:t>ngsten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2123728" y="836712"/>
            <a:ext cx="504056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140967"/>
            <a:ext cx="69847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Запомните:</a:t>
            </a:r>
            <a:r>
              <a:rPr lang="ru-RU" dirty="0"/>
              <a:t/>
            </a:r>
            <a:br>
              <a:rPr lang="ru-RU" dirty="0"/>
            </a:b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stolz —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гордый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klar —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ясный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falsch —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неверный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voll —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полный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de-DE" sz="2400" dirty="0">
                <a:latin typeface="Times New Roman" pitchFamily="18" charset="0"/>
                <a:cs typeface="Times New Roman" pitchFamily="18" charset="0"/>
              </a:rPr>
              <a:t>froh 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веселый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Например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de-DE" sz="2400" b="1" dirty="0">
                <a:latin typeface="Times New Roman" pitchFamily="18" charset="0"/>
                <a:cs typeface="Times New Roman" pitchFamily="18" charset="0"/>
              </a:rPr>
              <a:t>falsch – falscher – am falschesten</a:t>
            </a:r>
            <a:endParaRPr lang="de-DE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3501008"/>
            <a:ext cx="4355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satt 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сытый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brav 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послушный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zart 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нежный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schlank 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стройный, тонкий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rund —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круглый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Формы превосходной степени: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00200"/>
            <a:ext cx="8712968" cy="4525963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Склоняемая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определенным артиклем: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Das </a:t>
            </a:r>
            <a:r>
              <a:rPr lang="en-US" sz="3200" i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3200" i="1" dirty="0" smtClean="0">
                <a:latin typeface="Times New Roman" pitchFamily="18" charset="0"/>
                <a:cs typeface="Times New Roman" pitchFamily="18" charset="0"/>
              </a:rPr>
              <a:t> das </a:t>
            </a:r>
            <a:r>
              <a:rPr lang="en-US" sz="3200" i="1" dirty="0" err="1" smtClean="0"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de-DE" sz="3200" i="1" dirty="0" err="1" smtClean="0">
                <a:latin typeface="Times New Roman" pitchFamily="18" charset="0"/>
                <a:cs typeface="Times New Roman" pitchFamily="18" charset="0"/>
              </a:rPr>
              <a:t>önste</a:t>
            </a:r>
            <a:r>
              <a:rPr lang="de-DE" sz="3200" i="1" dirty="0" smtClean="0">
                <a:latin typeface="Times New Roman" pitchFamily="18" charset="0"/>
                <a:cs typeface="Times New Roman" pitchFamily="18" charset="0"/>
              </a:rPr>
              <a:t> Mädchen in der Gruppe.</a:t>
            </a:r>
          </a:p>
          <a:p>
            <a:pPr marL="514350" indent="-514350">
              <a:buAutoNum type="arabicParenR"/>
            </a:pP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Не склоняемая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предлогом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3200" i="1" dirty="0" smtClean="0">
                <a:latin typeface="Times New Roman" pitchFamily="18" charset="0"/>
                <a:cs typeface="Times New Roman" pitchFamily="18" charset="0"/>
              </a:rPr>
              <a:t> Sie bekleidet sich am schönsten.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Исключения: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484784"/>
            <a:ext cx="8712968" cy="464137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de-DE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gut – besser – am besten </a:t>
            </a:r>
            <a:r>
              <a:rPr lang="de-DE" sz="3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хороший – лучше – лучший)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viel – mehr – am meisten </a:t>
            </a:r>
            <a:r>
              <a:rPr lang="de-DE" sz="3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много – больше –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больше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всего)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gern – lieber – am liebsten </a:t>
            </a:r>
            <a:r>
              <a:rPr lang="de-DE" sz="3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охотно – охотнее –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охотнее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всего)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nah – näher – am nächsten </a:t>
            </a:r>
            <a:r>
              <a:rPr lang="de-DE" sz="3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близкий – ближе – ближайший)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hoch – höher – am höchsten </a:t>
            </a:r>
            <a:r>
              <a:rPr lang="de-DE" sz="3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высокий – выше – самый)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rmAutofit/>
          </a:bodyPr>
          <a:lstStyle/>
          <a:p>
            <a:r>
              <a:rPr lang="de-DE" sz="3200" b="1" dirty="0" smtClean="0">
                <a:latin typeface="Times New Roman" pitchFamily="18" charset="0"/>
                <a:cs typeface="Times New Roman" pitchFamily="18" charset="0"/>
              </a:rPr>
              <a:t>Übung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Gebraucht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die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Adjektive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in   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richtiger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Form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Heute ist das Wetter (gut) als gestern.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Im Winter ist es (kalt).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Hans arbeitet (viel) als Thomas.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Sie ist das (klug) Mädchen, das ich kenne.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Dieser Text ist (schwierig) als jener.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Hier ist das (hoch) Haus.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7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Diese Jacke ist (teuer) in diesem Geschäft.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7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 Ich trinke (gern) Tee als </a:t>
            </a:r>
            <a:r>
              <a:rPr lang="de-DE" sz="2400" dirty="0" err="1" smtClean="0">
                <a:latin typeface="Times New Roman" pitchFamily="18" charset="0"/>
                <a:cs typeface="Times New Roman" pitchFamily="18" charset="0"/>
              </a:rPr>
              <a:t>Kafee</a:t>
            </a: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7"/>
            </a:pPr>
            <a:r>
              <a:rPr lang="de-DE" sz="2400" dirty="0" smtClean="0">
                <a:latin typeface="Times New Roman" pitchFamily="18" charset="0"/>
                <a:cs typeface="Times New Roman" pitchFamily="18" charset="0"/>
              </a:rPr>
              <a:t>Dein Koffer ist (klein) als mein.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>
            <a:normAutofit/>
          </a:bodyPr>
          <a:lstStyle/>
          <a:p>
            <a:r>
              <a:rPr lang="de-DE" sz="3600" b="1" dirty="0" smtClean="0">
                <a:latin typeface="Times New Roman" pitchFamily="18" charset="0"/>
                <a:cs typeface="Times New Roman" pitchFamily="18" charset="0"/>
              </a:rPr>
              <a:t>Übung 2. Füllt die Lücken.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1. gut - … - am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besten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2. nah - … - … </a:t>
            </a:r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3. … - k</a:t>
            </a:r>
            <a:r>
              <a:rPr lang="de-DE" sz="3500" dirty="0" err="1" smtClean="0">
                <a:latin typeface="Times New Roman" pitchFamily="18" charset="0"/>
                <a:cs typeface="Times New Roman" pitchFamily="18" charset="0"/>
              </a:rPr>
              <a:t>ürzer</a:t>
            </a:r>
            <a:r>
              <a:rPr lang="de-DE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… 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4. … -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billiger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- am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billigsten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gro</a:t>
            </a:r>
            <a:r>
              <a:rPr lang="de-DE" sz="3500" dirty="0" smtClean="0">
                <a:latin typeface="Times New Roman" pitchFamily="18" charset="0"/>
                <a:cs typeface="Times New Roman" pitchFamily="18" charset="0"/>
              </a:rPr>
              <a:t>ß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500" dirty="0" smtClean="0">
                <a:latin typeface="Times New Roman" pitchFamily="18" charset="0"/>
                <a:cs typeface="Times New Roman" pitchFamily="18" charset="0"/>
              </a:rPr>
              <a:t>größer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- …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6. … -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mehr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- …</a:t>
            </a: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… - … - 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am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klarsten</a:t>
            </a:r>
            <a:endParaRPr lang="en-US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falsch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- … -…  </a:t>
            </a:r>
          </a:p>
          <a:p>
            <a:pPr>
              <a:buNone/>
            </a:pP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gern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- … - am </a:t>
            </a:r>
            <a:r>
              <a:rPr lang="en-US" sz="3500" dirty="0" err="1" smtClean="0">
                <a:latin typeface="Times New Roman" pitchFamily="18" charset="0"/>
                <a:cs typeface="Times New Roman" pitchFamily="18" charset="0"/>
              </a:rPr>
              <a:t>liebsten</a:t>
            </a:r>
            <a:r>
              <a:rPr lang="en-US" sz="35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1. gut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besser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besten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2. nah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näher – am nächsten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kurz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 k</a:t>
            </a:r>
            <a:r>
              <a:rPr lang="de-DE" sz="3200" dirty="0" err="1" smtClean="0">
                <a:latin typeface="Times New Roman" pitchFamily="18" charset="0"/>
                <a:cs typeface="Times New Roman" pitchFamily="18" charset="0"/>
              </a:rPr>
              <a:t>ürzer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am k</a:t>
            </a:r>
            <a:r>
              <a:rPr lang="de-DE" sz="3200" dirty="0" err="1" smtClean="0">
                <a:latin typeface="Times New Roman" pitchFamily="18" charset="0"/>
                <a:cs typeface="Times New Roman" pitchFamily="18" charset="0"/>
              </a:rPr>
              <a:t>ürzesten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4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illig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billiger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- am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billigsten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gro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ß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größer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 am größten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6. 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iel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mehr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– am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meisten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klar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de-DE" sz="3200" dirty="0" smtClean="0">
                <a:latin typeface="Times New Roman" pitchFamily="18" charset="0"/>
                <a:cs typeface="Times New Roman" pitchFamily="18" charset="0"/>
              </a:rPr>
              <a:t> klarer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klarsten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falsch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falscher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falschesten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gern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lieber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 am </a:t>
            </a:r>
            <a:r>
              <a:rPr lang="en-US" sz="3200" dirty="0" err="1" smtClean="0">
                <a:latin typeface="Times New Roman" pitchFamily="18" charset="0"/>
                <a:cs typeface="Times New Roman" pitchFamily="18" charset="0"/>
              </a:rPr>
              <a:t>liebsten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186</TotalTime>
  <Words>333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Die Steigerungsstufen der Adjektive (Степени сравнения прилагательных)</vt:lpstr>
      <vt:lpstr>Слайд 2</vt:lpstr>
      <vt:lpstr>Слайд 3</vt:lpstr>
      <vt:lpstr>a, o, u         ä, ö, ü</vt:lpstr>
      <vt:lpstr>Формы превосходной степени: </vt:lpstr>
      <vt:lpstr>Исключения:</vt:lpstr>
      <vt:lpstr>Übung 1. Gebraucht die Adjektive in   richtiger Form:</vt:lpstr>
      <vt:lpstr>Übung 2. Füllt die Lücken.</vt:lpstr>
      <vt:lpstr>Слайд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20</cp:revision>
  <dcterms:created xsi:type="dcterms:W3CDTF">2017-03-24T17:15:33Z</dcterms:created>
  <dcterms:modified xsi:type="dcterms:W3CDTF">2017-03-26T08:53:28Z</dcterms:modified>
</cp:coreProperties>
</file>