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82" r:id="rId3"/>
    <p:sldId id="283" r:id="rId4"/>
    <p:sldId id="257" r:id="rId5"/>
    <p:sldId id="266" r:id="rId6"/>
    <p:sldId id="267" r:id="rId7"/>
    <p:sldId id="269" r:id="rId8"/>
    <p:sldId id="268" r:id="rId9"/>
    <p:sldId id="270" r:id="rId10"/>
    <p:sldId id="271" r:id="rId11"/>
    <p:sldId id="262" r:id="rId12"/>
    <p:sldId id="272" r:id="rId13"/>
    <p:sldId id="273" r:id="rId14"/>
    <p:sldId id="275" r:id="rId15"/>
    <p:sldId id="276" r:id="rId16"/>
    <p:sldId id="274" r:id="rId17"/>
    <p:sldId id="277" r:id="rId18"/>
    <p:sldId id="278" r:id="rId19"/>
    <p:sldId id="279" r:id="rId20"/>
    <p:sldId id="280" r:id="rId21"/>
    <p:sldId id="284" r:id="rId22"/>
    <p:sldId id="286" r:id="rId23"/>
    <p:sldId id="287" r:id="rId24"/>
    <p:sldId id="289" r:id="rId25"/>
    <p:sldId id="290" r:id="rId26"/>
    <p:sldId id="292" r:id="rId27"/>
    <p:sldId id="291" r:id="rId28"/>
    <p:sldId id="293" r:id="rId29"/>
    <p:sldId id="294" r:id="rId30"/>
    <p:sldId id="295" r:id="rId31"/>
    <p:sldId id="296" r:id="rId32"/>
    <p:sldId id="297" r:id="rId33"/>
    <p:sldId id="299" r:id="rId34"/>
    <p:sldId id="298" r:id="rId35"/>
    <p:sldId id="300" r:id="rId36"/>
    <p:sldId id="301" r:id="rId37"/>
    <p:sldId id="28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ABF42-78F7-4464-920C-1F0263F08A5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4F7A3-9530-4311-A4DD-7DD2BAD0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4F7A3-9530-4311-A4DD-7DD2BAD02E9E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751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117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780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20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559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272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37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560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477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275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592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8E42-DDCE-41FD-9D18-0E9B0E6588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2EC53-A166-4019-A790-48D55D1B8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871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a9de07af-8d53-4f22-8cad-c96bd2ea3324/%5bNS-LIT_2-01%5d_%5bID_016%5d.sw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01%20-%20&#1044;.&#1053;.%20&#1052;&#1072;&#1084;&#1080;&#1085;-&#1057;&#1080;&#1073;&#1080;&#1088;&#1103;&#1082;.%20%20&#1040;&#1083;&#1105;&#1085;&#1091;&#1096;&#1082;&#1080;&#1085;&#1099;%20&#1089;&#1082;&#1072;&#1079;&#1082;&#1080;%20%20.mp3" TargetMode="Externa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02%20-%20&#1044;.&#1053;.%20&#1052;&#1072;&#1084;&#1080;&#1085;-&#1057;&#1080;&#1073;&#1080;&#1088;&#1103;&#1082;.%20%20&#1057;&#1082;&#1072;&#1079;&#1082;&#1072;%20&#1087;&#1088;&#1086;%20&#1093;&#1088;&#1072;&#1073;&#1088;&#1086;&#1075;&#1086;%20&#1047;&#1072;&#1081;&#1094;&#1072;%20...%20.mp3" TargetMode="Externa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&#1057;&#1082;&#1072;&#1079;&#1082;&#1072;%20&#1087;&#1088;&#1086;%20&#1093;&#1088;&#1072;&#1073;&#1088;&#1086;&#1075;&#1086;%20&#1079;&#1072;&#1081;&#1094;&#1072;....mp4" TargetMode="External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&#1057;&#1082;&#1072;&#1079;&#1082;&#1072;%20&#1087;&#1088;&#1086;%20&#1093;&#1088;&#1072;&#1073;&#1088;&#1086;&#1075;&#1086;%20&#1079;&#1072;&#1081;&#1094;&#1072;....mp4" TargetMode="External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&#1051;&#1103;&#1075;&#1091;&#1096;&#1082;&#1072;%20&#1087;&#1091;&#1090;&#1077;&#1096;&#1077;&#1089;&#1090;&#1074;&#1077;&#1085;&#1085;&#1080;&#1094;&#1072;%20%20&#1052;&#1091;&#1083;&#1100;&#1090;&#1092;&#1080;&#1083;&#1100;&#1084;%20%20(1965).mp4" TargetMode="External"/><Relationship Id="rId1" Type="http://schemas.openxmlformats.org/officeDocument/2006/relationships/audi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&#1042;.&#1052;.&#1043;&#1072;&#1088;&#1096;&#1080;&#1085;%20-%20&#171;&#1051;&#1103;&#1075;&#1091;&#1096;&#1082;&#1072;-&#1087;&#1091;&#1090;&#1077;&#1096;&#1077;&#1089;&#1090;&#1074;&#1077;&#1085;&#1085;&#1080;&#1094;&#1072;&#187;%20(audilka.com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&#1053;&#1086;&#1074;&#1086;&#1075;&#1086;&#1076;&#1085;&#1080;&#1077;%20&#1084;&#1091;&#1083;&#1100;&#1090;&#1092;&#1080;&#1083;&#1100;&#1084;&#1099;%20-%20&#1052;&#1086;&#1088;&#1086;&#1079;%20&#1048;&#1074;&#1072;&#1085;&#1086;&#1074;&#1080;&#1095;.mp4" TargetMode="External"/><Relationship Id="rId1" Type="http://schemas.openxmlformats.org/officeDocument/2006/relationships/audio" Target="file:///C:\Users\&#1055;&#1086;&#1085;&#1095;&#1080;&#1082;\Desktop\&#1053;&#1091;&#1078;&#1085;&#1099;&#1077;\&#1091;&#1085;&#1080;&#1074;&#1077;&#1088;\4%20&#1082;&#1091;&#1088;&#1089;\8%20&#1089;&#1077;&#1084;&#1077;&#1089;&#1090;&#1088;\&#1050;&#1086;&#1084;&#1087;&#1100;&#1102;&#1090;&#1077;&#1088;&#1085;&#1072;&#1103;%20&#1087;&#1086;&#1076;&#1076;&#1077;&#1088;&#1078;&#1082;&#1072;\&#1050;&#1080;&#1089;&#1083;&#1080;&#1085;&#1089;&#1082;&#1072;&#1103;\&#1053;&#1086;&#1074;&#1086;&#1075;&#1086;&#1076;&#1085;&#1080;&#1077;%20&#1089;&#1082;&#1072;&#1079;&#1082;&#1080;%20-%20&#1052;&#1086;&#1088;&#1086;&#1079;%20&#1048;&#1074;&#1072;&#1085;&#1086;&#1074;&#1080;&#1095;%20(vk.com%20audibooks)%20(audilka.com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or-np.ru/node/83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dgFdhBk8K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nFJR6tS23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-euDUkfPl9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tNibT1qPS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ЭОР на уроках литературного чтения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941168"/>
            <a:ext cx="4816624" cy="15841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класс. УМК «Школа России»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 учитель начальных классов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гимназия №586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Осмачко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Алла Олеговна</a:t>
            </a:r>
          </a:p>
          <a:p>
            <a:pPr algn="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455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0158118"/>
              </p:ext>
            </p:extLst>
          </p:nvPr>
        </p:nvGraphicFramePr>
        <p:xfrm>
          <a:off x="467544" y="1412776"/>
          <a:ext cx="8229600" cy="429768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Тема урока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Кол-во ресурсов к теме урока. Названия.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Общепедагогические.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Интерактивность.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Технологичность.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Методические.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Проверь себя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Портал: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>
                          <a:hlinkClick r:id="rId2"/>
                        </a:rPr>
                        <a:t>http://files.school-collection.edu.ru/dlrstore/a9de07af-8d53-4f22-8cad-c96bd2ea3324/%5BNS-LIT_2-01%5D_%5BID_016%5D.swf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Урок 13. В.Ф. Одоевский «Мороз Иванович».</a:t>
                      </a:r>
                      <a:r>
                        <a:rPr lang="ru-RU" sz="1800" b="0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Герои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сказки</a:t>
                      </a:r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(высокая направленность на развитие).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(ресурс является интерактивным)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 (нет возможности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воспроизводимости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соответствует принципам 2, 4, 5, 6.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3942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370840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 класс. «Литературные сказки»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«Слушаю авторские сказки»</a:t>
                      </a:r>
                    </a:p>
                    <a:p>
                      <a:r>
                        <a:rPr lang="ru-RU" dirty="0" smtClean="0"/>
                        <a:t>Цель: познакомить учеников с понятием «авторская сказка»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Прослушивание фрагментов авторских сказок. Обсуждение</a:t>
                      </a:r>
                      <a:r>
                        <a:rPr lang="ru-RU" baseline="0" dirty="0" smtClean="0"/>
                        <a:t> вместе с учителем.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r>
                        <a:rPr lang="ru-RU" baseline="0" dirty="0" smtClean="0"/>
                        <a:t> минуты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</a:t>
                      </a:r>
                      <a:r>
                        <a:rPr lang="ru-RU" baseline="0" dirty="0" smtClean="0"/>
                        <a:t> обсуждение.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5720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Аудиозапись «</a:t>
                      </a:r>
                      <a:r>
                        <a:rPr lang="ru-RU" dirty="0" err="1" smtClean="0"/>
                        <a:t>Аленушкины</a:t>
                      </a:r>
                      <a:r>
                        <a:rPr lang="ru-RU" dirty="0" smtClean="0"/>
                        <a:t> сказки»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познакомить с художественным произведением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Прослушивание</a:t>
                      </a:r>
                      <a:r>
                        <a:rPr lang="ru-RU" baseline="0" dirty="0" smtClean="0"/>
                        <a:t> аудиозаписи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минуты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29768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760306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Аудиозапись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«Сказка про храброго зайца - длинные уши, косые глаза, короткий хвост»</a:t>
                      </a:r>
                      <a:endParaRPr lang="ru-RU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познакомить с художественным произведением.</a:t>
                      </a:r>
                    </a:p>
                    <a:p>
                      <a:r>
                        <a:rPr lang="ru-RU" dirty="0" smtClean="0"/>
                        <a:t>Прослушивание</a:t>
                      </a:r>
                      <a:r>
                        <a:rPr lang="ru-RU" baseline="0" dirty="0" smtClean="0"/>
                        <a:t> аудиозаписи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374904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760306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Мультфильм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«Сказка про храброго зайца - длинные уши, косые глаза, короткий хвост»</a:t>
                      </a:r>
                      <a:endParaRPr lang="ru-RU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сопоставить мультфильм с книгой</a:t>
                      </a:r>
                    </a:p>
                    <a:p>
                      <a:r>
                        <a:rPr lang="ru-RU" dirty="0" smtClean="0"/>
                        <a:t>Просмотр </a:t>
                      </a:r>
                      <a:r>
                        <a:rPr lang="ru-RU" baseline="0" dirty="0" smtClean="0"/>
                        <a:t>мультфильма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02336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760306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Диафильм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«Сказка про храброго зайца - длинные уши, косые глаза, короткий хвост»</a:t>
                      </a:r>
                      <a:endParaRPr lang="ru-RU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познакомить с художественным произведением</a:t>
                      </a:r>
                    </a:p>
                    <a:p>
                      <a:r>
                        <a:rPr lang="ru-RU" dirty="0" smtClean="0"/>
                        <a:t>Просмотр </a:t>
                      </a:r>
                      <a:r>
                        <a:rPr lang="ru-RU" baseline="0" dirty="0" smtClean="0"/>
                        <a:t>диафильма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5720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Аудиозапись «Лягушка-путешественница»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познакомить с художественным произведением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Прослушивание</a:t>
                      </a:r>
                      <a:r>
                        <a:rPr lang="ru-RU" baseline="0" dirty="0" smtClean="0"/>
                        <a:t> аудиозаписи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20" cy="32004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070230"/>
                <a:gridCol w="2070230"/>
                <a:gridCol w="1035115"/>
                <a:gridCol w="1035115"/>
                <a:gridCol w="1035115"/>
                <a:gridCol w="103511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Виды деятельности ученика.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Мультфильм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«Лягушка-путешественница»</a:t>
                      </a:r>
                      <a:endParaRPr lang="ru-RU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сопоставить мультфильм с книгой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Просмотр </a:t>
                      </a:r>
                      <a:r>
                        <a:rPr lang="ru-RU" baseline="0" dirty="0" smtClean="0"/>
                        <a:t>мультфильма</a:t>
                      </a:r>
                      <a:r>
                        <a:rPr lang="ru-RU" dirty="0" smtClean="0"/>
                        <a:t>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Домашнее</a:t>
                      </a:r>
                      <a:r>
                        <a:rPr lang="ru-RU" baseline="0" dirty="0" smtClean="0"/>
                        <a:t> задание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29768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Аудиозапись «Мороз</a:t>
                      </a:r>
                      <a:r>
                        <a:rPr lang="ru-RU" baseline="0" dirty="0" smtClean="0"/>
                        <a:t> Иванович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познакомить с художественным произведением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Прослушивание</a:t>
                      </a:r>
                      <a:r>
                        <a:rPr lang="ru-RU" baseline="0" dirty="0" smtClean="0"/>
                        <a:t> аудиозаписи</a:t>
                      </a:r>
                      <a:r>
                        <a:rPr lang="ru-RU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Домашнее</a:t>
                      </a:r>
                      <a:r>
                        <a:rPr lang="ru-RU" baseline="0" dirty="0" smtClean="0"/>
                        <a:t> задание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347472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Мультфильм «Мороз</a:t>
                      </a:r>
                      <a:r>
                        <a:rPr lang="ru-RU" baseline="0" dirty="0" smtClean="0"/>
                        <a:t> Иванович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Цель: сопоставить мультфильм с книгой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Просмотр мультфильма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Климанова Л.Ф., Горецкий В. Г., Голованова М. В. и др. Литературное чтение. 3 класс. В 2-х ч. Ч. 1</a:t>
            </a:r>
            <a:endParaRPr lang="ru-RU" sz="2800" dirty="0"/>
          </a:p>
        </p:txBody>
      </p:sp>
      <p:pic>
        <p:nvPicPr>
          <p:cNvPr id="4" name="Содержимое 3" descr="63ca08d3-5b4f-11e4-b80a-0050569c7d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3701973" cy="483978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Карта ЭОР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34995050"/>
              </p:ext>
            </p:extLst>
          </p:nvPr>
        </p:nvGraphicFramePr>
        <p:xfrm>
          <a:off x="467544" y="1772816"/>
          <a:ext cx="8280918" cy="484632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ресурса. Целевое</a:t>
                      </a:r>
                      <a:r>
                        <a:rPr lang="ru-RU" baseline="0" dirty="0" smtClean="0"/>
                        <a:t> предназначение.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 ученика.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Образовательный потенциал.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проверки.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выполнения.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Урок 13. В.Ф. Одоевский «Мороз Иванович».</a:t>
                      </a:r>
                      <a:r>
                        <a:rPr lang="ru-RU" sz="1800" b="0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Герои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сказки.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Цель: обобщить</a:t>
                      </a:r>
                      <a:r>
                        <a:rPr lang="ru-RU" sz="1800" b="0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знания о литературных сказках</a:t>
                      </a:r>
                      <a:r>
                        <a:rPr lang="en-US" sz="1800" b="0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Обсуждение</a:t>
                      </a:r>
                      <a:r>
                        <a:rPr lang="ru-RU" baseline="0" dirty="0" smtClean="0"/>
                        <a:t> вместе с учителем</a:t>
                      </a:r>
                      <a:r>
                        <a:rPr lang="en-US" baseline="0" dirty="0" smtClean="0"/>
                        <a:t>/</a:t>
                      </a:r>
                      <a:r>
                        <a:rPr lang="ru-RU" baseline="0" dirty="0" smtClean="0"/>
                        <a:t>Самостоятельная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более 4-х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обсуждение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самостоятельная</a:t>
                      </a:r>
                      <a:r>
                        <a:rPr lang="ru-RU" baseline="0" dirty="0" smtClean="0"/>
                        <a:t>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325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63956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5445224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Воспроизведение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Сказки бывают разные: народные и авторские. Авторские сказки – это сказки, которые придумали писатели специально для детей. Авторы таких сказок всегда известны. Авторы народных сказок неизвестны.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0120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Воспроизведение текста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Жили-были себе брат да сестра, петушок да курочка. Побежал петушок в сад и стал клевать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зеленехонькую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смородину, а курочка и говорит ему: «Не ешь, Петя! Обожди, пока смородина поспеет». Петушок не послушался, клевал да клевал, и наклевался так, что насилу домой добрел. «Ох! - кричит петушок,- беда моя! Больно, сестрица, больно!» Напоила курочка петушка мятой, приложила горчичник - и прошло.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638400" cy="388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0120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Воспроизведение вопросов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:1. У петушка заболела голова? (да -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2. Петушок был послушным? (да –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3. Петушку было трудно добраться до дома? (да -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Курочка вылечила петушка? (да - нет)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638400" cy="388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0120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Воспроизведение текста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У одного отца было два сына. Он сказал им: «Умру - разделите всё пополам». Когда отец умер, сыновья не могли разделиться без спора. Они пошли судиться к соседу. Сосед спросил у них: «Как вам отец велел делиться?» Они сказали: «Он велел делить всё пополам.» Сосед сказал: «Так разорвите пополам все платья, разбейте пополам всю посуду и пополам разрежьте всю скотину». Братья послушали соседа, и у них ничего не осталось.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480000" cy="30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0120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Воспроизведение вопросов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:1. Братьям пришлось делить имущество? (да -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2. Братья хорошо умели договариваться? (да –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3. Братья послушались совета соседа? (да -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У братьев осталась только посуда? (да - нет)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6480000" cy="30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085184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Воспроизведение текста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Жил-был желторотый воробей, звали его Пудик, а жил он над окошком бани, за верхним наличником, в теплом гнезде из пакли,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моховинок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других мягких материалов. Летать он еще не пробовал, но уже крыльями махал и всё выглядывал из гнезда: хотелось поскорее узнать - что такое божий мир и годится ли он для него?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Что, что? - спрашивала его воробьиха-мама. Он потряхивал крыльями и, глядя на землю, чирикал:- Чересчур черна, чересчур</a:t>
            </a:r>
            <a:r>
              <a:rPr lang="ru-RU" sz="1600" dirty="0" smtClean="0"/>
              <a:t>!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480000" cy="304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0120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Воспроизведение вопросов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:1. Пудиком звали детеныша орла? (да -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2. Гнездо было теплым? (да –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3. Гнездо располагалось на крыше сарая? (да - нет)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Нравилась ли Пудику земля? (да - нет)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556792"/>
            <a:ext cx="6480000" cy="304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821533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Литературные сказки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72816"/>
            <a:ext cx="8640960" cy="14465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Этап: Знакомство с новым разделом учебника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вопросы в электронном приложении направлены на работу с текстом. Больше подходит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аудиалов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28092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Аленушкины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сказки»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01 - Д.Н. Мамин-Сибиряк.  Алёнушкины сказки 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1772816"/>
            <a:ext cx="304800" cy="30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75656" y="1772816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Первичное восприятие художественного текста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0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216024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«Сказка про храброго зайца - длинные уши, косые глаза, короткий хвост»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708920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Первичное восприятие художественного текста</a:t>
            </a:r>
          </a:p>
        </p:txBody>
      </p:sp>
      <p:pic>
        <p:nvPicPr>
          <p:cNvPr id="7" name="02 - Д.Н. Мамин-Сибиряк.  Сказка про храброго Зайца ... 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27809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5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216024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Д.Н. </a:t>
            </a:r>
            <a:r>
              <a:rPr lang="ru-RU" dirty="0" err="1" smtClean="0"/>
              <a:t>Мамин-Сибиряк</a:t>
            </a:r>
            <a:r>
              <a:rPr lang="ru-RU" dirty="0" smtClean="0"/>
              <a:t>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 про храброго зайца - длинные уши, косые глаза, короткий хвост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492896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Обобщение. Мультфильм</a:t>
            </a:r>
          </a:p>
        </p:txBody>
      </p:sp>
      <p:pic>
        <p:nvPicPr>
          <p:cNvPr id="8" name="Сказка про храброго зайца..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3140968"/>
            <a:ext cx="7200800" cy="32403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216024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Д.Н. </a:t>
            </a:r>
            <a:r>
              <a:rPr lang="ru-RU" dirty="0" err="1" smtClean="0"/>
              <a:t>Мамин-Сибиряк</a:t>
            </a:r>
            <a:r>
              <a:rPr lang="ru-RU" dirty="0" smtClean="0"/>
              <a:t>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 про храброго зайца - длинные уши, косые глаза, короткий хвост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492896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Обобщение. Диафильм.</a:t>
            </a:r>
          </a:p>
        </p:txBody>
      </p:sp>
      <p:pic>
        <p:nvPicPr>
          <p:cNvPr id="8" name="Сказка про храброго зайца..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3140968"/>
            <a:ext cx="7200800" cy="32403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51216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В.М. Гаршин «Лягушка-путешественница»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844824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Первичное восприятие художественного текста</a:t>
            </a:r>
          </a:p>
        </p:txBody>
      </p:sp>
      <p:pic>
        <p:nvPicPr>
          <p:cNvPr id="8" name="В.М.Гаршин - «Лягушка-путешественница» (audilka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71600" y="1916832"/>
            <a:ext cx="304800" cy="304800"/>
          </a:xfrm>
          <a:prstGeom prst="rect">
            <a:avLst/>
          </a:prstGeom>
        </p:spPr>
      </p:pic>
      <p:pic>
        <p:nvPicPr>
          <p:cNvPr id="9" name="Лягушка путешественница  Мультфильм  (1965)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67544" y="2996952"/>
            <a:ext cx="8424936" cy="370455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187624" y="2492896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Обобщение. Мультфильм.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54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51216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В.Ф. Одоевский «Мороз Иванович»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844824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Первичное восприятие художественного текста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2492896"/>
            <a:ext cx="7164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Обобщение. Мультфильм.</a:t>
            </a:r>
          </a:p>
        </p:txBody>
      </p:sp>
      <p:pic>
        <p:nvPicPr>
          <p:cNvPr id="11" name="Новогодние сказки - Мороз Иванович (vk.com audibooks) (audilka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71600" y="1916832"/>
            <a:ext cx="304800" cy="304800"/>
          </a:xfrm>
          <a:prstGeom prst="rect">
            <a:avLst/>
          </a:prstGeom>
        </p:spPr>
      </p:pic>
      <p:pic>
        <p:nvPicPr>
          <p:cNvPr id="12" name="Новогодние мультфильмы - Мороз Иванович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39552" y="3212976"/>
            <a:ext cx="8280920" cy="34563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62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Проверь себя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276872"/>
            <a:ext cx="651999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628800"/>
            <a:ext cx="8136904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Этап: Обобщение. Закрепление изученного.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0158118"/>
              </p:ext>
            </p:extLst>
          </p:nvPr>
        </p:nvGraphicFramePr>
        <p:xfrm>
          <a:off x="457200" y="1600200"/>
          <a:ext cx="8229600" cy="448564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Класс: 3</a:t>
                      </a:r>
                    </a:p>
                    <a:p>
                      <a:r>
                        <a:rPr lang="ru-RU" dirty="0" smtClean="0"/>
                        <a:t>УМК «Школа России»</a:t>
                      </a:r>
                    </a:p>
                    <a:p>
                      <a:r>
                        <a:rPr lang="ru-RU" dirty="0" smtClean="0"/>
                        <a:t>Раздел «Литературные сказки»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ресурсов к теме урока. Названия.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Общепедагогические.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Интерактивность.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Технологичность.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Методические.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Литературные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Портал: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>
                          <a:hlinkClick r:id="rId2"/>
                        </a:rPr>
                        <a:t>http://eor-np.ru/node/835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Слушаю авторские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(средняя направленность на развитие).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(ресурс не является интерактивным)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 (ресурс является технологичным)</a:t>
                      </a:r>
                      <a:endParaRPr lang="ru-RU" dirty="0" smtClean="0"/>
                    </a:p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соответствует принципам 2, 4, 5, 6.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1371600"/>
          <a:ext cx="8229600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2736304"/>
                <a:gridCol w="1378496"/>
                <a:gridCol w="1371600"/>
                <a:gridCol w="1371600"/>
                <a:gridCol w="1371600"/>
              </a:tblGrid>
              <a:tr h="308848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</a:t>
                      </a:r>
                      <a:endParaRPr lang="ru-RU" dirty="0"/>
                    </a:p>
                    <a:p>
                      <a:r>
                        <a:rPr lang="ru-RU" dirty="0" smtClean="0"/>
                        <a:t>Кол-во ресурсов к теме урока. Названия.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Общепедагогические.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Интерактивность.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Технологичность.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Методические.</a:t>
                      </a:r>
                      <a:endParaRPr lang="ru-RU" dirty="0"/>
                    </a:p>
                  </a:txBody>
                  <a:tcPr/>
                </a:tc>
              </a:tr>
              <a:tr h="308848">
                <a:tc>
                  <a:txBody>
                    <a:bodyPr/>
                    <a:lstStyle/>
                    <a:p>
                      <a:r>
                        <a:rPr lang="ru-RU" dirty="0" smtClean="0"/>
                        <a:t>Д.Н. </a:t>
                      </a:r>
                      <a:r>
                        <a:rPr lang="ru-RU" dirty="0" err="1" smtClean="0"/>
                        <a:t>Мамин-Сибиряк</a:t>
                      </a:r>
                      <a:r>
                        <a:rPr lang="ru-RU" dirty="0" smtClean="0"/>
                        <a:t> «</a:t>
                      </a:r>
                      <a:r>
                        <a:rPr lang="ru-RU" dirty="0" err="1" smtClean="0"/>
                        <a:t>Аленушкины</a:t>
                      </a:r>
                      <a:r>
                        <a:rPr lang="ru-RU" dirty="0" smtClean="0"/>
                        <a:t> сказки»</a:t>
                      </a:r>
                      <a:endParaRPr lang="ru-RU" dirty="0"/>
                    </a:p>
                    <a:p>
                      <a:r>
                        <a:rPr lang="ru-RU" dirty="0" smtClean="0"/>
                        <a:t>Приложение</a:t>
                      </a:r>
                      <a:r>
                        <a:rPr lang="ru-RU" baseline="0" dirty="0" smtClean="0"/>
                        <a:t> к учебнику. </a:t>
                      </a:r>
                      <a:r>
                        <a:rPr lang="ru-RU" dirty="0" smtClean="0"/>
                        <a:t>Аудиозапись «</a:t>
                      </a:r>
                      <a:r>
                        <a:rPr lang="ru-RU" dirty="0" err="1" smtClean="0"/>
                        <a:t>Аленушкины</a:t>
                      </a:r>
                      <a:r>
                        <a:rPr lang="ru-RU" dirty="0" smtClean="0"/>
                        <a:t> сказки»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 (средняя направленность на развитие)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0</a:t>
                      </a:r>
                    </a:p>
                    <a:p>
                      <a:pPr algn="l"/>
                      <a:r>
                        <a:rPr lang="ru-RU" dirty="0" smtClean="0"/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– </a:t>
                      </a:r>
                    </a:p>
                    <a:p>
                      <a:pPr algn="l"/>
                      <a:r>
                        <a:rPr lang="ru-RU" baseline="0" dirty="0" smtClean="0"/>
                        <a:t>Не соответствует принципу 6.</a:t>
                      </a:r>
                      <a:endParaRPr lang="ru-RU" dirty="0"/>
                    </a:p>
                  </a:txBody>
                  <a:tcPr/>
                </a:tc>
              </a:tr>
              <a:tr h="30884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Д.Н.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Мамин-Сибиряк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«Сказка про храброго зайца - длинные уши, косые глаза, короткий хвост»</a:t>
                      </a:r>
                    </a:p>
                    <a:p>
                      <a:r>
                        <a:rPr lang="ru-RU" dirty="0" smtClean="0"/>
                        <a:t>Приложение</a:t>
                      </a:r>
                      <a:r>
                        <a:rPr lang="ru-RU" baseline="0" dirty="0" smtClean="0"/>
                        <a:t> к учебнику. </a:t>
                      </a:r>
                      <a:r>
                        <a:rPr lang="ru-RU" dirty="0" smtClean="0"/>
                        <a:t>Аудиозапись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«Сказка про храброго зайца - длинные уши, косые глаза, короткий хвост»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 (средняя направленность на развитие)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0</a:t>
                      </a:r>
                    </a:p>
                    <a:p>
                      <a:pPr algn="l"/>
                      <a:r>
                        <a:rPr lang="ru-RU" dirty="0" smtClean="0"/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– </a:t>
                      </a:r>
                    </a:p>
                    <a:p>
                      <a:pPr algn="l"/>
                      <a:r>
                        <a:rPr lang="ru-RU" baseline="0" dirty="0" smtClean="0"/>
                        <a:t>Не соответствует принципу 6.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0158118"/>
              </p:ext>
            </p:extLst>
          </p:nvPr>
        </p:nvGraphicFramePr>
        <p:xfrm>
          <a:off x="457200" y="1600200"/>
          <a:ext cx="8229600" cy="429768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Тема урока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Кол-во ресурсов к теме урока. Названия.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Общепедагогические.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Интерактивность.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Технологичность.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Методические.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Д.Н. </a:t>
                      </a:r>
                      <a:r>
                        <a:rPr lang="ru-RU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Мамин-Сибиряк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«Сказка про храброго зайца - длинные уши, косые глаза, короткий хвост»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Портал: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hlinkClick r:id="rId2"/>
                        </a:rPr>
                        <a:t>http://www.youtube.com/watch?v=UdgFdhBk8KY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Мультфильм «Сказка про храброго зайца»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(высокая направленность на развитие).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Соответствует методическим критериям.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0158118"/>
              </p:ext>
            </p:extLst>
          </p:nvPr>
        </p:nvGraphicFramePr>
        <p:xfrm>
          <a:off x="457200" y="1600200"/>
          <a:ext cx="8229600" cy="429768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Тема урока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Кол-во ресурсов к теме урока. Названия.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Общепедагогические.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Интерактивность.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Технологичность.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Методические.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Д.Н. </a:t>
                      </a:r>
                      <a:r>
                        <a:rPr lang="ru-RU" sz="18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Мамин-Сибиряк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«Сказка про храброго зайца - длинные уши, косые глаза, короткий хвост»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Портал: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hlinkClick r:id="rId2"/>
                        </a:rPr>
                        <a:t>http://www.youtube.com/watch?v=NnFJR6tS23Y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Диафильм «Сказка про храброго зайца»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(высокая направленность на развитие).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–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соответствует принципу 6.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0158118"/>
              </p:ext>
            </p:extLst>
          </p:nvPr>
        </p:nvGraphicFramePr>
        <p:xfrm>
          <a:off x="467544" y="1484784"/>
          <a:ext cx="8229600" cy="466344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27432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Тема урока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Кол-во ресурсов к теме урока. Названия.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Общепедагогические.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Интерактивность.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Технологичность.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Методические.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В.М. Гаршин «Лягушка-путешественница»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/>
                        <a:t>Приложение</a:t>
                      </a:r>
                      <a:r>
                        <a:rPr lang="ru-RU" baseline="0" dirty="0" smtClean="0"/>
                        <a:t> к учебнику. </a:t>
                      </a:r>
                      <a:r>
                        <a:rPr lang="ru-RU" dirty="0" smtClean="0"/>
                        <a:t>Аудиозапись «Лягушка-путешественница»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 (средняя направленность на развитие)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0</a:t>
                      </a:r>
                    </a:p>
                    <a:p>
                      <a:pPr algn="l"/>
                      <a:r>
                        <a:rPr lang="ru-RU" dirty="0" smtClean="0"/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– </a:t>
                      </a:r>
                    </a:p>
                    <a:p>
                      <a:pPr algn="l"/>
                      <a:r>
                        <a:rPr lang="ru-RU" baseline="0" dirty="0" smtClean="0"/>
                        <a:t>Не соответствует принципу 6.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В.М. Гаршин «Лягушка-путешественница»</a:t>
                      </a:r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Портал</a:t>
                      </a:r>
                      <a:r>
                        <a:rPr lang="ru-RU" dirty="0" smtClean="0"/>
                        <a:t>: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>
                          <a:hlinkClick r:id="rId2"/>
                        </a:rPr>
                        <a:t>http://www.youtube.com/watch?v=-euDUkfPl98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Мультфильм «Лягушка-путешественница»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(высокая направленность на развитие).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Соответствует методическим критериям.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Оценка образовательного потенциала ЭОР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0158118"/>
              </p:ext>
            </p:extLst>
          </p:nvPr>
        </p:nvGraphicFramePr>
        <p:xfrm>
          <a:off x="467544" y="1412776"/>
          <a:ext cx="8229600" cy="521208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Тема урока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Кол-во ресурсов к теме урока. Названия.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Общепедагогические.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Интерактивность.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Технологичность.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Методические.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В.Ф. Одоевский «Мороз Иванович»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Приложение</a:t>
                      </a:r>
                      <a:r>
                        <a:rPr lang="ru-RU" baseline="0" dirty="0" smtClean="0"/>
                        <a:t> к учебнику. </a:t>
                      </a:r>
                      <a:r>
                        <a:rPr lang="ru-RU" dirty="0" smtClean="0"/>
                        <a:t>Аудиозапись «Мороз Иванович»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 (средняя направленность на развитие)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0</a:t>
                      </a:r>
                    </a:p>
                    <a:p>
                      <a:pPr algn="l"/>
                      <a:r>
                        <a:rPr lang="ru-RU" dirty="0" smtClean="0"/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– </a:t>
                      </a:r>
                    </a:p>
                    <a:p>
                      <a:pPr algn="l"/>
                      <a:r>
                        <a:rPr lang="ru-RU" baseline="0" dirty="0" smtClean="0"/>
                        <a:t>Не соответствует принципу 6.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В.Ф. Одоевский «Мороз Иванович»</a:t>
                      </a:r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Портал: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>
                          <a:hlinkClick r:id="rId2"/>
                        </a:rPr>
                        <a:t>http://www.youtube.com/watch?v=FtNibT1qPSI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Мультфильм «Мороз Иванович»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(высокая направленность на развитие).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интерактивным.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Ресурс не является технологичным.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Соответствует методическим критериям.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65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1880</Words>
  <Application>Microsoft Office PowerPoint</Application>
  <PresentationFormat>Экран (4:3)</PresentationFormat>
  <Paragraphs>333</Paragraphs>
  <Slides>37</Slides>
  <Notes>11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Использование ЭОР на уроках литературного чтения</vt:lpstr>
      <vt:lpstr>Климанова Л.Ф., Горецкий В. Г., Голованова М. В. и др. Литературное чтение. 3 класс. В 2-х ч. Ч. 1</vt:lpstr>
      <vt:lpstr>Планирование</vt:lpstr>
      <vt:lpstr>Оценка образовательного потенциала ЭОР</vt:lpstr>
      <vt:lpstr>Оценка образовательного потенциала ЭОР</vt:lpstr>
      <vt:lpstr>Оценка образовательного потенциала ЭОР</vt:lpstr>
      <vt:lpstr>Оценка образовательного потенциала ЭОР</vt:lpstr>
      <vt:lpstr>Оценка образовательного потенциала ЭОР</vt:lpstr>
      <vt:lpstr>Оценка образовательного потенциала ЭОР</vt:lpstr>
      <vt:lpstr>Оценка образовательного потенциала ЭОР</vt:lpstr>
      <vt:lpstr>Карта ЭОР</vt:lpstr>
      <vt:lpstr>Карта ЭОР</vt:lpstr>
      <vt:lpstr>Карта ЭОР</vt:lpstr>
      <vt:lpstr>Карта ЭОР</vt:lpstr>
      <vt:lpstr>Карта ЭОР</vt:lpstr>
      <vt:lpstr>Карта ЭОР</vt:lpstr>
      <vt:lpstr>Карта ЭОР</vt:lpstr>
      <vt:lpstr>Карта ЭОР</vt:lpstr>
      <vt:lpstr>Карта ЭОР</vt:lpstr>
      <vt:lpstr>Карта ЭОР</vt:lpstr>
      <vt:lpstr>Тема: Литературные сказки</vt:lpstr>
      <vt:lpstr>Тема: Литературные сказки</vt:lpstr>
      <vt:lpstr>Тема: Литературные сказки</vt:lpstr>
      <vt:lpstr>Тема: Литературные сказки</vt:lpstr>
      <vt:lpstr>Тема: Литературные сказки</vt:lpstr>
      <vt:lpstr>Тема: Литературные сказки</vt:lpstr>
      <vt:lpstr>Тема: Литературные сказки</vt:lpstr>
      <vt:lpstr>Тема: Литературные сказки</vt:lpstr>
      <vt:lpstr>Тема: Литературные сказки</vt:lpstr>
      <vt:lpstr>Д.Н. Мамин-Сибиряк «Аленушкины сказки»</vt:lpstr>
      <vt:lpstr>Д.Н. Мамин-Сибиряк «Сказка про храброго зайца - длинные уши, косые глаза, короткий хвост»</vt:lpstr>
      <vt:lpstr>Д.Н. Мамин-Сибиряк «Сказка про храброго зайца - длинные уши, косые глаза, короткий хвост»</vt:lpstr>
      <vt:lpstr>Д.Н. Мамин-Сибиряк «Сказка про храброго зайца - длинные уши, косые глаза, короткий хвост»</vt:lpstr>
      <vt:lpstr>В.М. Гаршин «Лягушка-путешественница»</vt:lpstr>
      <vt:lpstr>В.Ф. Одоевский «Мороз Иванович»</vt:lpstr>
      <vt:lpstr>Тема: Проверь себя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ЭОР на уроках литературного чтения</dc:title>
  <dc:creator>Sony</dc:creator>
  <cp:lastModifiedBy>Пончик</cp:lastModifiedBy>
  <cp:revision>33</cp:revision>
  <dcterms:created xsi:type="dcterms:W3CDTF">2016-03-17T16:47:24Z</dcterms:created>
  <dcterms:modified xsi:type="dcterms:W3CDTF">2019-05-20T06:06:05Z</dcterms:modified>
</cp:coreProperties>
</file>