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144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483370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7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42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060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7319801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17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042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7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212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4616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91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5020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011362"/>
          </a:xfrm>
        </p:spPr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tx1"/>
                </a:solidFill>
              </a:rPr>
              <a:t>«Предметно-развивающая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среда кабинета начальных</a:t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>
                <a:solidFill>
                  <a:schemeClr val="tx1"/>
                </a:solidFill>
              </a:rPr>
              <a:t>классов»</a:t>
            </a:r>
          </a:p>
        </p:txBody>
      </p:sp>
      <p:pic>
        <p:nvPicPr>
          <p:cNvPr id="138242" name="Picture 2" descr="http://cdn5.imgbb.ru/user/79/796044/201410/926a871a0e551ae421eb69bd4fcd61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038350"/>
            <a:ext cx="6191250" cy="4819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2338" name="Picture 2" descr="http://klgd.ru/press/obrazovanie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3952404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0" name="Picture 4" descr="http://www.maam.ru/upload/blogs/6e092428ab98a9c92051fa9659b04de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8600"/>
            <a:ext cx="4574747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2" name="Picture 6" descr="http://1.bp.blogspot.com/-qljmPh87kVk/UX3TUKn2K9I/AAAAAAAAQf8/-bQohf1nhRI/s320/RIV_9454-m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810000"/>
            <a:ext cx="4215925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4" name="Picture 8" descr="http://ped-kopilka.com.ua/images/artikl08/14-1%2817%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5052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ДВИГАТЕЛЬНАЯ ЗОНА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62000" y="1676400"/>
            <a:ext cx="7543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/>
              <a:t>Цель: </a:t>
            </a:r>
            <a:r>
              <a:rPr lang="ru-RU" sz="3200" dirty="0"/>
              <a:t>реализация потребности детей в движении, снятие</a:t>
            </a:r>
            <a:br>
              <a:rPr lang="ru-RU" sz="3200" dirty="0"/>
            </a:br>
            <a:r>
              <a:rPr lang="ru-RU" sz="3200" dirty="0"/>
              <a:t>физического напряжения.</a:t>
            </a:r>
            <a:br>
              <a:rPr lang="ru-RU" sz="3200" dirty="0"/>
            </a:br>
            <a:br>
              <a:rPr lang="ru-RU" sz="3200" dirty="0"/>
            </a:br>
            <a:r>
              <a:rPr lang="ru-RU" sz="3200" u="sng" dirty="0"/>
              <a:t>Содержит: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тренажёры;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шведскую стенку;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/>
              <a:t>сухой бассейн.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9266" name="Picture 2" descr="https://www.o-detstve.ru/assets/images/userfiles/25852/images/x,PD0,PB2,PD0,PB5,PD1,P81,PD0,PB5,PD0,PBB,PD0,PB0,PD1,P8F,P20,PD0,PBF,PD0,PB5,PD1,P80,PD0,PB5,PD0,PBC,PD0,PB5,PD0,PBD,PD0,PB0.jpg.pagespeed.ic.3-oIlDMj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"/>
            <a:ext cx="405765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9268" name="Picture 4" descr="http://birmaga.ru/dostc/%D0%9E%D1%80%D0%B3%D0%B0%D0%BD%D0%B8%D0%B7%D0%B0%D1%86%D0%B8%D1%8F+%D0%B8+%D0%B8%D1%81%D0%BF%D0%BE%D0%BB%D1%8C%D0%B7%D0%BE%D0%B2%D0%B0%D0%BD%D0%B8%D0%B5+%D0%B2%D0%BE%D0%B7%D0%BC%D0%BE%D0%B6%D0%BD%D0%BE%D1%81%D1%82%D0%B5%D0%B9+%D0%BA%D0%B0%D0%B1%D0%B8%D0%BD%D0%B5%D1%82%D0%B0+%D0%BF%D0%B5%D0%B4%D0%B0%D0%B3%D0%BE%D0%B3%D0%B0-%D0%BF%D1%81%D0%B8%D1%85%D0%BE%D0%BB%D0%BE%D0%B3%D0%B0+%D0%BA%D0%B0%D0%BA+%D0%B8%D0%BD%D1%81%D1%82%D1%80%D1%83%D0%BC%D0%B5%D0%BD%D1%82+%D0%BF%D0%BE%D0%B2%D1%8B%D1%88%D0%B5%D0%BD%D0%B8%D1%8F+%D1%8D%D1%84%D1%84%D0%B5%D0%BA%D1%82%D0%B8%D0%B2%D0%BD%D0%BE%D1%81%D1%82%D0%B8+%D0%B4%D0%B5%D1%8F%D1%82%D0%B5%D0%BB%D1%8C%D0%BD%D0%BE%D1%81%D1%82%D0%B8+%D0%BF%D1%81%D0%B8%D1%85%D0%BE%D0%BB%D0%BE%D0%B3%D0%B8%D1%87%D0%B5%D1%81%D0%BA%D0%BE%D0%B9+%D1%81%D0%BB%D1%83%D0%B6%D0%B1%D1%8Bc/79116_html_146bde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4470399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9278" name="Picture 14" descr="http://education.simcat.ru/dou218/img/1355983697_100_6114.JPG"/>
          <p:cNvPicPr>
            <a:picLocks noChangeAspect="1" noChangeArrowheads="1"/>
          </p:cNvPicPr>
          <p:nvPr/>
        </p:nvPicPr>
        <p:blipFill>
          <a:blip r:embed="rId4" cstate="print"/>
          <a:srcRect r="7018"/>
          <a:stretch>
            <a:fillRect/>
          </a:stretch>
        </p:blipFill>
        <p:spPr bwMode="auto">
          <a:xfrm>
            <a:off x="304800" y="3751648"/>
            <a:ext cx="4343400" cy="3106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412" y="4648200"/>
            <a:ext cx="8001000" cy="1371600"/>
          </a:xfrm>
        </p:spPr>
        <p:txBody>
          <a:bodyPr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/>
              <a:t> </a:t>
            </a:r>
            <a:br>
              <a:rPr lang="ru-RU" sz="4000" dirty="0"/>
            </a:br>
            <a:r>
              <a:rPr lang="ru-RU" sz="4000" b="0" dirty="0">
                <a:solidFill>
                  <a:schemeClr val="bg1"/>
                </a:solidFill>
                <a:effectLst/>
              </a:rPr>
              <a:t>.</a:t>
            </a:r>
            <a:br>
              <a:rPr lang="ru-RU" sz="4000" b="0" dirty="0">
                <a:solidFill>
                  <a:schemeClr val="bg1"/>
                </a:solidFill>
                <a:effectLst/>
              </a:rPr>
            </a:br>
            <a:br>
              <a:rPr lang="ru-RU" sz="4000" dirty="0"/>
            </a:br>
            <a:endParaRPr lang="ru-RU" sz="40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БЫТОВАЯ ЗОНА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0993" y="1464931"/>
            <a:ext cx="87181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/>
              <a:t>Цель: </a:t>
            </a:r>
            <a:r>
              <a:rPr lang="ru-RU" sz="3200" dirty="0"/>
              <a:t>формирование общей культуры; развитие навыков</a:t>
            </a:r>
          </a:p>
          <a:p>
            <a:r>
              <a:rPr lang="ru-RU" sz="3200" dirty="0"/>
              <a:t>самообслуживания; развитие мотивации и взаимопомощи</a:t>
            </a:r>
            <a:r>
              <a:rPr lang="ru-RU" sz="2000" dirty="0"/>
              <a:t>.</a:t>
            </a:r>
          </a:p>
          <a:p>
            <a:r>
              <a:rPr lang="ru-RU" sz="3200" u="sng" dirty="0"/>
              <a:t> Содержит:</a:t>
            </a:r>
            <a:br>
              <a:rPr lang="ru-RU" sz="3200" dirty="0"/>
            </a:br>
            <a:r>
              <a:rPr lang="ru-RU" sz="3200" dirty="0"/>
              <a:t>• шкафчик для средств;</a:t>
            </a:r>
            <a:br>
              <a:rPr lang="ru-RU" sz="3200" dirty="0"/>
            </a:br>
            <a:r>
              <a:rPr lang="ru-RU" sz="3200" dirty="0"/>
              <a:t>• полотенца (сухие);</a:t>
            </a:r>
            <a:br>
              <a:rPr lang="ru-RU" sz="3200" dirty="0"/>
            </a:br>
            <a:r>
              <a:rPr lang="ru-RU" sz="3200" dirty="0"/>
              <a:t>• зеркало;</a:t>
            </a:r>
            <a:br>
              <a:rPr lang="ru-RU" sz="3200" dirty="0"/>
            </a:br>
            <a:r>
              <a:rPr lang="ru-RU" sz="3200" dirty="0"/>
              <a:t>• жидкое мыло;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/>
              <a:t>раковина.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9506" name="Picture 2" descr="http://ukschool.3dn.ru/_ph/48/833766769.jpg"/>
          <p:cNvPicPr>
            <a:picLocks noChangeAspect="1" noChangeArrowheads="1"/>
          </p:cNvPicPr>
          <p:nvPr/>
        </p:nvPicPr>
        <p:blipFill>
          <a:blip r:embed="rId2" cstate="print"/>
          <a:srcRect l="14063" r="15625"/>
          <a:stretch>
            <a:fillRect/>
          </a:stretch>
        </p:blipFill>
        <p:spPr bwMode="auto">
          <a:xfrm>
            <a:off x="0" y="0"/>
            <a:ext cx="3786188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9508" name="Picture 4" descr="http://baturowo-sch.narod.ru/img_421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9511" y="3048000"/>
            <a:ext cx="5074489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810000"/>
          </a:xfrm>
        </p:spPr>
        <p:txBody>
          <a:bodyPr>
            <a:noAutofit/>
          </a:bodyPr>
          <a:lstStyle/>
          <a:p>
            <a:endParaRPr lang="ru-RU" sz="4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ПЛАН КАБИНЕТА</a:t>
            </a:r>
          </a:p>
        </p:txBody>
      </p:sp>
      <p:pic>
        <p:nvPicPr>
          <p:cNvPr id="150530" name="Picture 2" descr="https://ds03.infourok.ru/uploads/ex/0882/00016811-e0f78c4a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72400" cy="5200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199"/>
            <a:ext cx="8229600" cy="11430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effectLst/>
              </a:rPr>
              <a:t>Вывод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990600"/>
            <a:ext cx="8686800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u="sng" dirty="0"/>
              <a:t>Правильно организованная предметно-развивающая</a:t>
            </a:r>
          </a:p>
          <a:p>
            <a:r>
              <a:rPr lang="ru-RU" sz="2300" u="sng" dirty="0"/>
              <a:t>среда позволяет:</a:t>
            </a:r>
          </a:p>
          <a:p>
            <a:r>
              <a:rPr lang="ru-RU" sz="2300" dirty="0"/>
              <a:t>- каждому ребенку найти занятие по душе;</a:t>
            </a:r>
          </a:p>
          <a:p>
            <a:r>
              <a:rPr lang="ru-RU" sz="2300" dirty="0"/>
              <a:t>- поверить в свои силы и способности;</a:t>
            </a:r>
          </a:p>
          <a:p>
            <a:r>
              <a:rPr lang="ru-RU" sz="2300" dirty="0"/>
              <a:t>- научиться взаимодействовать со взрослыми и сверстниками,</a:t>
            </a:r>
          </a:p>
          <a:p>
            <a:r>
              <a:rPr lang="ru-RU" sz="2300" dirty="0"/>
              <a:t>понимать и оценивать их чувства и поступки, а именно это</a:t>
            </a:r>
          </a:p>
          <a:p>
            <a:r>
              <a:rPr lang="ru-RU" sz="2300" dirty="0"/>
              <a:t>лежит в основе развивающего обучения.</a:t>
            </a:r>
          </a:p>
          <a:p>
            <a:endParaRPr lang="ru-RU" sz="2300" dirty="0"/>
          </a:p>
          <a:p>
            <a:r>
              <a:rPr lang="ru-RU" sz="2300" u="sng" dirty="0"/>
              <a:t>Созданная среда вызывает у детей:</a:t>
            </a:r>
          </a:p>
          <a:p>
            <a:r>
              <a:rPr lang="ru-RU" sz="2300" dirty="0"/>
              <a:t>- чувство радости, эмоционально положительное отношение к образовательному учреждению,</a:t>
            </a:r>
          </a:p>
          <a:p>
            <a:r>
              <a:rPr lang="ru-RU" sz="2300" dirty="0"/>
              <a:t>- желание посещать его, обогащает новыми впечатлениями и</a:t>
            </a:r>
          </a:p>
          <a:p>
            <a:r>
              <a:rPr lang="ru-RU" sz="2300" dirty="0"/>
              <a:t>знаниями;</a:t>
            </a:r>
          </a:p>
          <a:p>
            <a:r>
              <a:rPr lang="ru-RU" sz="2300" dirty="0"/>
              <a:t>-побуждает к активной учебной деятельности, способствует</a:t>
            </a:r>
          </a:p>
          <a:p>
            <a:r>
              <a:rPr lang="ru-RU" sz="2300" dirty="0"/>
              <a:t>интеллектуальному развитию детей.</a:t>
            </a:r>
          </a:p>
        </p:txBody>
      </p:sp>
    </p:spTree>
    <p:extLst>
      <p:ext uri="{BB962C8B-B14F-4D97-AF65-F5344CB8AC3E}">
        <p14:creationId xmlns:p14="http://schemas.microsoft.com/office/powerpoint/2010/main" val="3259568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26162"/>
          </a:xfrm>
        </p:spPr>
        <p:txBody>
          <a:bodyPr>
            <a:noAutofit/>
          </a:bodyPr>
          <a:lstStyle/>
          <a:p>
            <a:pPr algn="ctr"/>
            <a:r>
              <a:rPr lang="ru-RU" sz="4000" b="0" dirty="0">
                <a:solidFill>
                  <a:schemeClr val="tx1"/>
                </a:solidFill>
              </a:rPr>
              <a:t>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118" y="304800"/>
            <a:ext cx="7924800" cy="10207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Оформление кабинета начальных классов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4618" y="1325562"/>
            <a:ext cx="8305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>
                <a:cs typeface="Traditional Arabic" panose="02020603050405020304" pitchFamily="18" charset="-78"/>
              </a:rPr>
              <a:t>В кабинете должны быть: </a:t>
            </a:r>
          </a:p>
          <a:p>
            <a:endParaRPr lang="ru-RU" sz="3200" dirty="0">
              <a:cs typeface="Traditional Arabic" panose="02020603050405020304" pitchFamily="18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cs typeface="Traditional Arabic" panose="02020603050405020304" pitchFamily="18" charset="-78"/>
              </a:rPr>
              <a:t>декоративные элементы и методические материалы, но они не должны отвлекать ученика от уроков;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cs typeface="Traditional Arabic" panose="02020603050405020304" pitchFamily="18" charset="-78"/>
              </a:rPr>
              <a:t>использованы пастельные тона, не перегружающие зрение детей;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cs typeface="Traditional Arabic" panose="02020603050405020304" pitchFamily="18" charset="-78"/>
              </a:rPr>
              <a:t>созданы условия для комфортного обучения детей, где ребенок может обучаться, отдыхать.</a:t>
            </a:r>
          </a:p>
        </p:txBody>
      </p:sp>
    </p:spTree>
    <p:extLst>
      <p:ext uri="{BB962C8B-B14F-4D97-AF65-F5344CB8AC3E}">
        <p14:creationId xmlns:p14="http://schemas.microsoft.com/office/powerpoint/2010/main" val="213720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839200" cy="1630362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</a:rPr>
              <a:t>Необходимые зоны в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кабинете начальных классов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600" y="2133600"/>
            <a:ext cx="7772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/>
              <a:t>УЧЕБНАЯ ЗОНА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/>
              <a:t>ТВОРЧЕСКАЯ ЗОНА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/>
              <a:t>ИГРОВАЯ ЗОНА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/>
              <a:t>ДВИГАТЕЛЬНАЯ ЗОНА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/>
              <a:t>БЫТОВАЯ ЗОНА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057400"/>
            <a:ext cx="8494059" cy="3810000"/>
          </a:xfrm>
        </p:spPr>
        <p:txBody>
          <a:bodyPr>
            <a:noAutofit/>
          </a:bodyPr>
          <a:lstStyle/>
          <a:p>
            <a:r>
              <a:rPr lang="ru-RU" sz="3200" b="0" u="sng" dirty="0">
                <a:solidFill>
                  <a:schemeClr val="tx1"/>
                </a:solidFill>
                <a:effectLst/>
              </a:rPr>
              <a:t>Цель: </a:t>
            </a:r>
            <a:r>
              <a:rPr lang="ru-RU" sz="3200" b="0" dirty="0">
                <a:solidFill>
                  <a:schemeClr val="tx1"/>
                </a:solidFill>
                <a:effectLst/>
              </a:rPr>
              <a:t>создание условий для развития интересов учебной деятельности; организация интеллектуального взаимодействия.</a:t>
            </a:r>
            <a:br>
              <a:rPr lang="ru-RU" sz="3200" b="0" dirty="0">
                <a:solidFill>
                  <a:schemeClr val="tx1"/>
                </a:solidFill>
                <a:effectLst/>
              </a:rPr>
            </a:br>
            <a:br>
              <a:rPr lang="ru-RU" sz="4400" b="0" dirty="0">
                <a:solidFill>
                  <a:schemeClr val="tx1"/>
                </a:solidFill>
                <a:effectLst/>
              </a:rPr>
            </a:br>
            <a:r>
              <a:rPr lang="ru-RU" sz="3200" b="0" u="sng" dirty="0">
                <a:solidFill>
                  <a:schemeClr val="tx1"/>
                </a:solidFill>
                <a:effectLst/>
              </a:rPr>
              <a:t>Содержит: </a:t>
            </a:r>
            <a:br>
              <a:rPr lang="ru-RU" sz="3200" b="0" u="sng" dirty="0">
                <a:solidFill>
                  <a:schemeClr val="tx1"/>
                </a:solidFill>
                <a:effectLst/>
              </a:rPr>
            </a:br>
            <a:r>
              <a:rPr lang="ru-RU" sz="3200" b="0" dirty="0">
                <a:solidFill>
                  <a:schemeClr val="tx1"/>
                </a:solidFill>
                <a:effectLst/>
              </a:rPr>
              <a:t>• Дидактические материалы;</a:t>
            </a:r>
            <a:br>
              <a:rPr lang="ru-RU" sz="3200" b="0" dirty="0">
                <a:solidFill>
                  <a:schemeClr val="tx1"/>
                </a:solidFill>
                <a:effectLst/>
              </a:rPr>
            </a:br>
            <a:r>
              <a:rPr lang="ru-RU" sz="3200" b="0" dirty="0">
                <a:solidFill>
                  <a:schemeClr val="tx1"/>
                </a:solidFill>
                <a:effectLst/>
              </a:rPr>
              <a:t>• Предметные уголки;</a:t>
            </a:r>
            <a:br>
              <a:rPr lang="ru-RU" sz="3200" b="0" dirty="0">
                <a:solidFill>
                  <a:schemeClr val="tx1"/>
                </a:solidFill>
                <a:effectLst/>
              </a:rPr>
            </a:br>
            <a:r>
              <a:rPr lang="ru-RU" sz="3200" b="0" dirty="0">
                <a:solidFill>
                  <a:schemeClr val="tx1"/>
                </a:solidFill>
                <a:effectLst/>
              </a:rPr>
              <a:t>• Библиотеку;</a:t>
            </a:r>
            <a:br>
              <a:rPr lang="ru-RU" sz="3200" b="0" dirty="0">
                <a:solidFill>
                  <a:schemeClr val="tx1"/>
                </a:solidFill>
                <a:effectLst/>
              </a:rPr>
            </a:br>
            <a:r>
              <a:rPr lang="ru-RU" sz="3200" b="0" dirty="0">
                <a:solidFill>
                  <a:schemeClr val="tx1"/>
                </a:solidFill>
                <a:effectLst/>
              </a:rPr>
              <a:t>• Учебные парты, стулья, доски</a:t>
            </a:r>
            <a:br>
              <a:rPr lang="ru-RU" sz="4000" b="0" dirty="0">
                <a:effectLst/>
              </a:rPr>
            </a:br>
            <a:endParaRPr lang="ru-RU" sz="4000" u="sng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12259" y="1524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УЧЕБНАЯ ЗОНА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6434" name="Picture 2" descr="http://img10.proshkolu.ru/content/media/pic/std/4000000/3738000/3737847-eaeb70033e247f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228600"/>
            <a:ext cx="4165599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6436" name="Picture 4" descr="http://mebel-go.ru/mebelgoer/30307350559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67056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6438" name="Picture 6" descr="http://sogiuu.ru/images/8107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400" y="3048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2833"/>
            <a:ext cx="7848600" cy="3017968"/>
          </a:xfrm>
        </p:spPr>
        <p:txBody>
          <a:bodyPr>
            <a:noAutofit/>
          </a:bodyPr>
          <a:lstStyle/>
          <a:p>
            <a:r>
              <a:rPr lang="ru-RU" sz="3200" b="0" u="sng" dirty="0">
                <a:solidFill>
                  <a:schemeClr val="tx1"/>
                </a:solidFill>
                <a:effectLst/>
              </a:rPr>
              <a:t>Содержит:</a:t>
            </a:r>
            <a:br>
              <a:rPr lang="ru-RU" sz="3200" b="0" dirty="0">
                <a:solidFill>
                  <a:schemeClr val="tx1"/>
                </a:solidFill>
                <a:effectLst/>
              </a:rPr>
            </a:br>
            <a:r>
              <a:rPr lang="ru-RU" sz="3200" b="0" dirty="0">
                <a:solidFill>
                  <a:schemeClr val="tx1"/>
                </a:solidFill>
                <a:effectLst/>
              </a:rPr>
              <a:t>• место для хранения материалов и инструментов;</a:t>
            </a:r>
            <a:br>
              <a:rPr lang="ru-RU" sz="3200" b="0" dirty="0">
                <a:solidFill>
                  <a:schemeClr val="tx1"/>
                </a:solidFill>
                <a:effectLst/>
              </a:rPr>
            </a:br>
            <a:r>
              <a:rPr lang="ru-RU" sz="3200" b="0" dirty="0">
                <a:solidFill>
                  <a:schemeClr val="tx1"/>
                </a:solidFill>
                <a:effectLst/>
              </a:rPr>
              <a:t>• зелёная зона;</a:t>
            </a:r>
            <a:br>
              <a:rPr lang="ru-RU" sz="3200" b="0" dirty="0">
                <a:solidFill>
                  <a:schemeClr val="tx1"/>
                </a:solidFill>
                <a:effectLst/>
              </a:rPr>
            </a:br>
            <a:r>
              <a:rPr lang="ru-RU" sz="3200" b="0" dirty="0">
                <a:solidFill>
                  <a:schemeClr val="tx1"/>
                </a:solidFill>
                <a:effectLst/>
              </a:rPr>
              <a:t>• парта для творчества</a:t>
            </a:r>
            <a:r>
              <a:rPr lang="ru-RU" sz="4400" b="0" dirty="0">
                <a:solidFill>
                  <a:schemeClr val="tx1"/>
                </a:solidFill>
                <a:effectLst/>
              </a:rPr>
              <a:t>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ТВОРЧЕСКАЯ ЗОНА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628507"/>
            <a:ext cx="8458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/>
              <a:t>Цель: </a:t>
            </a:r>
            <a:r>
              <a:rPr lang="ru-RU" sz="3200" dirty="0"/>
              <a:t>развитие творческих способностей, реализация потребностей самовыражения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4390" name="Picture 6" descr="http://labirint42.ru/wp-content/uploads/2015/10/4568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0"/>
            <a:ext cx="4648200" cy="3394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www.wood-ufa.ru/foto6.png?i=30400&amp;k=dizajn-klassa-v-nachalnoj-shkole-fot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37" y="58457"/>
            <a:ext cx="4292587" cy="322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estschool2010.ucoz.ru/2015/kab_angl_jazy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70" y="3043518"/>
            <a:ext cx="7351059" cy="409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905000"/>
            <a:ext cx="8382000" cy="3810000"/>
          </a:xfrm>
        </p:spPr>
        <p:txBody>
          <a:bodyPr>
            <a:noAutofit/>
          </a:bodyPr>
          <a:lstStyle/>
          <a:p>
            <a:r>
              <a:rPr lang="ru-RU" sz="4000" u="sng" dirty="0">
                <a:solidFill>
                  <a:schemeClr val="tx1"/>
                </a:solidFill>
                <a:effectLst/>
              </a:rPr>
              <a:t>Цель: </a:t>
            </a:r>
            <a:r>
              <a:rPr lang="ru-RU" sz="4000" b="0" dirty="0">
                <a:solidFill>
                  <a:schemeClr val="tx1"/>
                </a:solidFill>
                <a:effectLst/>
              </a:rPr>
              <a:t>предназначена для отдыха детей и ощущения</a:t>
            </a:r>
            <a:br>
              <a:rPr lang="ru-RU" sz="4000" b="0" dirty="0">
                <a:solidFill>
                  <a:schemeClr val="tx1"/>
                </a:solidFill>
                <a:effectLst/>
              </a:rPr>
            </a:br>
            <a:r>
              <a:rPr lang="ru-RU" sz="4000" b="0" dirty="0">
                <a:solidFill>
                  <a:schemeClr val="tx1"/>
                </a:solidFill>
                <a:effectLst/>
              </a:rPr>
              <a:t>ими домашнего комфорта.</a:t>
            </a:r>
            <a:br>
              <a:rPr lang="ru-RU" sz="4000" b="0" dirty="0">
                <a:solidFill>
                  <a:schemeClr val="tx1"/>
                </a:solidFill>
                <a:effectLst/>
              </a:rPr>
            </a:br>
            <a:br>
              <a:rPr lang="ru-RU" sz="4000" u="sng" dirty="0">
                <a:solidFill>
                  <a:schemeClr val="tx1"/>
                </a:solidFill>
                <a:effectLst/>
              </a:rPr>
            </a:br>
            <a:r>
              <a:rPr lang="ru-RU" sz="4000" u="sng" dirty="0">
                <a:solidFill>
                  <a:schemeClr val="tx1"/>
                </a:solidFill>
                <a:effectLst/>
              </a:rPr>
              <a:t>Содержит: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• игрушки;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• дидактические игры;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• развивающие игры.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ИГРОВАЯ ЗОНА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52</TotalTime>
  <Words>245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Franklin Gothic Book</vt:lpstr>
      <vt:lpstr>Уголки</vt:lpstr>
      <vt:lpstr>«Предметно-развивающая среда кабинета начальных классов»</vt:lpstr>
      <vt:lpstr>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</vt:lpstr>
      <vt:lpstr>Оформление кабинета начальных классов</vt:lpstr>
      <vt:lpstr>Необходимые зоны в кабинете начальных классов</vt:lpstr>
      <vt:lpstr>Цель: создание условий для развития интересов учебной деятельности; организация интеллектуального взаимодействия.  Содержит:  • Дидактические материалы; • Предметные уголки; • Библиотеку; • Учебные парты, стулья, доски </vt:lpstr>
      <vt:lpstr>Презентация PowerPoint</vt:lpstr>
      <vt:lpstr>Содержит: • место для хранения материалов и инструментов; • зелёная зона; • парта для творчества.</vt:lpstr>
      <vt:lpstr>Презентация PowerPoint</vt:lpstr>
      <vt:lpstr>Цель: предназначена для отдыха детей и ощущения ими домашнего комфорта.  Содержит: • игрушки; • дидактические игры; • развивающие игры.</vt:lpstr>
      <vt:lpstr>Презентация PowerPoint</vt:lpstr>
      <vt:lpstr>Презентация PowerPoint</vt:lpstr>
      <vt:lpstr>Презентация PowerPoint</vt:lpstr>
      <vt:lpstr>  .  </vt:lpstr>
      <vt:lpstr>Презентация PowerPoint</vt:lpstr>
      <vt:lpstr>Презентация PowerPoint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«Предметно-развивающая среда кабинета начальных классов»</dc:title>
  <dc:creator>1</dc:creator>
  <cp:lastModifiedBy>АДМИН</cp:lastModifiedBy>
  <cp:revision>9</cp:revision>
  <dcterms:created xsi:type="dcterms:W3CDTF">2017-05-07T18:21:43Z</dcterms:created>
  <dcterms:modified xsi:type="dcterms:W3CDTF">2019-05-20T00:50:49Z</dcterms:modified>
</cp:coreProperties>
</file>