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5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9" r:id="rId10"/>
    <p:sldId id="291" r:id="rId11"/>
    <p:sldId id="264" r:id="rId12"/>
    <p:sldId id="268" r:id="rId13"/>
    <p:sldId id="313" r:id="rId14"/>
    <p:sldId id="271" r:id="rId15"/>
    <p:sldId id="310" r:id="rId16"/>
    <p:sldId id="309" r:id="rId17"/>
    <p:sldId id="308" r:id="rId18"/>
    <p:sldId id="274" r:id="rId19"/>
    <p:sldId id="320" r:id="rId20"/>
    <p:sldId id="278" r:id="rId21"/>
    <p:sldId id="318" r:id="rId22"/>
    <p:sldId id="319" r:id="rId23"/>
    <p:sldId id="315" r:id="rId24"/>
    <p:sldId id="317" r:id="rId25"/>
    <p:sldId id="316" r:id="rId26"/>
    <p:sldId id="314" r:id="rId27"/>
    <p:sldId id="292" r:id="rId28"/>
    <p:sldId id="30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588" autoAdjust="0"/>
    <p:restoredTop sz="94607" autoAdjust="0"/>
  </p:normalViewPr>
  <p:slideViewPr>
    <p:cSldViewPr>
      <p:cViewPr>
        <p:scale>
          <a:sx n="66" d="100"/>
          <a:sy n="66" d="100"/>
        </p:scale>
        <p:origin x="-123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41DD5-9E53-46FF-BCD4-0D7100B10AD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5E623-02D0-4BA4-9D87-F20463B1A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4FF25-F834-417A-A58D-56B940A158BF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939F7-BBBA-47FE-8DB9-5D1DC17C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939F7-BBBA-47FE-8DB9-5D1DC17CC89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939F7-BBBA-47FE-8DB9-5D1DC17CC89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939F7-BBBA-47FE-8DB9-5D1DC17CC89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939F7-BBBA-47FE-8DB9-5D1DC17CC89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939F7-BBBA-47FE-8DB9-5D1DC17CC89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939F7-BBBA-47FE-8DB9-5D1DC17CC89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939F7-BBBA-47FE-8DB9-5D1DC17CC89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939F7-BBBA-47FE-8DB9-5D1DC17CC89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939F7-BBBA-47FE-8DB9-5D1DC17CC89D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49000">
              <a:srgbClr val="FBEAC7">
                <a:alpha val="7500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1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0" y="188640"/>
            <a:ext cx="9144000" cy="1296144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Муниципальное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бюджетное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дошкольное образовательное учреждение 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детский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сад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«Солнышко»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Р.п. Сурское </a:t>
            </a:r>
            <a:r>
              <a:rPr lang="ru-RU" sz="2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036496" cy="165618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6600" b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Franklin Gothic Demi" pitchFamily="34" charset="0"/>
              </a:rPr>
              <a:t>ПРОЕКТ </a:t>
            </a:r>
          </a:p>
          <a:p>
            <a:pPr algn="ctr">
              <a:spcBef>
                <a:spcPts val="0"/>
              </a:spcBef>
            </a:pPr>
            <a:r>
              <a:rPr lang="ru-RU" sz="6600" b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Franklin Gothic Demi" pitchFamily="34" charset="0"/>
              </a:rPr>
              <a:t>«Широкая Масленица»</a:t>
            </a:r>
            <a:endParaRPr lang="ru-RU" sz="6600" b="1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Franklin Gothic Dem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3501008"/>
            <a:ext cx="70567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               Авторы проекта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                                       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воспитатели: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                                               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Федосенко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Л.А.,   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                                                 Михайлова Е.В.,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 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                                        Муз.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рукОВОДИТЕЛЬ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                                                          Ануров Е.Н.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                                     2019 год.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2155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46751" y="836712"/>
            <a:ext cx="8147248" cy="48737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Подведение итогов проекта;</a:t>
            </a:r>
          </a:p>
          <a:p>
            <a:r>
              <a:rPr lang="ru-RU" sz="2400" dirty="0" smtClean="0"/>
              <a:t>Оформление фотовыставки «Масленица» (фотографии празднования «Масленицы»);</a:t>
            </a:r>
          </a:p>
          <a:p>
            <a:r>
              <a:rPr lang="ru-RU" sz="2400" dirty="0" smtClean="0"/>
              <a:t>Подведение итогов и награждение победителей конкурса «Самый лучший блин» ;</a:t>
            </a:r>
          </a:p>
          <a:p>
            <a:r>
              <a:rPr lang="ru-RU" sz="2400" dirty="0" smtClean="0"/>
              <a:t>Создание презентации проекта «Широкая Масленица».</a:t>
            </a:r>
            <a:endParaRPr lang="ru-RU" sz="24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32192" y="244969"/>
            <a:ext cx="8075240" cy="77002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III </a:t>
            </a:r>
            <a:r>
              <a:rPr lang="ru-RU" b="1" dirty="0"/>
              <a:t>этап – заключительный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5688632" cy="3089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421716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4248472" cy="54586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Реализация проекта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dirty="0" smtClean="0"/>
              <a:t> </a:t>
            </a:r>
            <a:r>
              <a:rPr lang="ru-RU" sz="2800" b="1" dirty="0" smtClean="0"/>
              <a:t>Тематические беседы:</a:t>
            </a: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«Что за праздник Масленица?»,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«Как отмечать </a:t>
            </a:r>
            <a:br>
              <a:rPr lang="ru-RU" sz="2800" dirty="0" smtClean="0"/>
            </a:br>
            <a:r>
              <a:rPr lang="ru-RU" sz="2800" dirty="0" smtClean="0"/>
              <a:t>Масленицу»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26" name="Picture 2" descr="H:\масленицааа\image (2)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4427984" y="0"/>
            <a:ext cx="471601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Рисование  «Масленица»</a:t>
            </a:r>
            <a:endParaRPr lang="ru-RU" sz="3600" dirty="0"/>
          </a:p>
        </p:txBody>
      </p:sp>
      <p:pic>
        <p:nvPicPr>
          <p:cNvPr id="2050" name="Picture 2" descr="H:\масленицааа\image (5).jpg"/>
          <p:cNvPicPr>
            <a:picLocks noChangeAspect="1" noChangeArrowheads="1"/>
          </p:cNvPicPr>
          <p:nvPr/>
        </p:nvPicPr>
        <p:blipFill>
          <a:blip r:embed="rId2" cstate="email">
            <a:lum bright="-20000" contrast="40000"/>
          </a:blip>
          <a:srcRect/>
          <a:stretch>
            <a:fillRect/>
          </a:stretch>
        </p:blipFill>
        <p:spPr bwMode="auto">
          <a:xfrm>
            <a:off x="251520" y="908720"/>
            <a:ext cx="8568952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Рисование мелками : «Проводы зимы»</a:t>
            </a:r>
            <a:endParaRPr lang="ru-RU" sz="3200" dirty="0"/>
          </a:p>
        </p:txBody>
      </p:sp>
      <p:pic>
        <p:nvPicPr>
          <p:cNvPr id="2050" name="Picture 2" descr="F:\IMG_20190304_113311.jpg"/>
          <p:cNvPicPr>
            <a:picLocks noChangeAspect="1" noChangeArrowheads="1"/>
          </p:cNvPicPr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 bwMode="auto">
          <a:xfrm rot="5400000">
            <a:off x="1597360" y="-688640"/>
            <a:ext cx="5949280" cy="91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Лепка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«Масленица», «Блины на тарелке»</a:t>
            </a:r>
            <a:endParaRPr lang="ru-RU" sz="3600" dirty="0"/>
          </a:p>
        </p:txBody>
      </p:sp>
      <p:pic>
        <p:nvPicPr>
          <p:cNvPr id="1026" name="Picture 2" descr="H:\масленицааа\image (1)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179512" y="1484784"/>
            <a:ext cx="8712968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491880" cy="54452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Коллективная работа. </a:t>
            </a:r>
            <a:r>
              <a:rPr lang="ru-RU" sz="2800" dirty="0" smtClean="0"/>
              <a:t>Аппликация: «Куклы из гармошки - Масленица»</a:t>
            </a:r>
            <a:endParaRPr lang="ru-RU" sz="2800" dirty="0"/>
          </a:p>
        </p:txBody>
      </p:sp>
      <p:pic>
        <p:nvPicPr>
          <p:cNvPr id="1026" name="Picture 2" descr="H:\масленицааа\20190312_104631.jpg"/>
          <p:cNvPicPr>
            <a:picLocks noChangeAspect="1" noChangeArrowheads="1"/>
          </p:cNvPicPr>
          <p:nvPr/>
        </p:nvPicPr>
        <p:blipFill>
          <a:blip r:embed="rId3" cstate="email">
            <a:lum bright="10000" contrast="40000"/>
          </a:blip>
          <a:srcRect/>
          <a:stretch>
            <a:fillRect/>
          </a:stretch>
        </p:blipFill>
        <p:spPr bwMode="auto">
          <a:xfrm rot="5400000">
            <a:off x="2996951" y="710951"/>
            <a:ext cx="6858002" cy="5436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692696"/>
            <a:ext cx="4608512" cy="72494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Работа  с родителями</a:t>
            </a:r>
            <a:br>
              <a:rPr lang="ru-RU" sz="4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3538736" cy="37170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>- Папка-передвижка по теме: </a:t>
            </a:r>
            <a:r>
              <a:rPr lang="ru-RU" sz="2000" b="1" dirty="0" smtClean="0"/>
              <a:t>«Что за праздник на Руси - целую неделю блины пеки?»</a:t>
            </a:r>
          </a:p>
          <a:p>
            <a:pPr>
              <a:buNone/>
            </a:pP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2000" dirty="0" smtClean="0"/>
              <a:t>     - Мастер – класс для родителей </a:t>
            </a:r>
            <a:r>
              <a:rPr lang="ru-RU" sz="2000" b="1" dirty="0" smtClean="0"/>
              <a:t>«Изготовление куклы -масленицы»</a:t>
            </a:r>
            <a:endParaRPr lang="ru-RU" sz="2000" b="1" dirty="0"/>
          </a:p>
        </p:txBody>
      </p:sp>
      <p:pic>
        <p:nvPicPr>
          <p:cNvPr id="2050" name="Picture 2" descr="H:\масленицааа\image (4)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644008" y="836712"/>
            <a:ext cx="4248472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H:\масленицааа\image (7).jpg"/>
          <p:cNvPicPr>
            <a:picLocks noChangeAspect="1" noChangeArrowheads="1"/>
          </p:cNvPicPr>
          <p:nvPr/>
        </p:nvPicPr>
        <p:blipFill>
          <a:blip r:embed="rId4" cstate="email">
            <a:lum bright="10000" contrast="20000"/>
          </a:blip>
          <a:srcRect/>
          <a:stretch>
            <a:fillRect/>
          </a:stretch>
        </p:blipFill>
        <p:spPr bwMode="auto">
          <a:xfrm>
            <a:off x="4644008" y="3717032"/>
            <a:ext cx="4247505" cy="2825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H:\масленицааа\image (9).jpg"/>
          <p:cNvPicPr>
            <a:picLocks noChangeAspect="1" noChangeArrowheads="1"/>
          </p:cNvPicPr>
          <p:nvPr/>
        </p:nvPicPr>
        <p:blipFill>
          <a:blip r:embed="rId5" cstate="email">
            <a:lum bright="20000" contrast="30000"/>
          </a:blip>
          <a:srcRect/>
          <a:stretch>
            <a:fillRect/>
          </a:stretch>
        </p:blipFill>
        <p:spPr bwMode="auto">
          <a:xfrm>
            <a:off x="179512" y="3717032"/>
            <a:ext cx="4248472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H:\масленицааа\пи\20190312_104757.jpg"/>
          <p:cNvPicPr>
            <a:picLocks noChangeAspect="1" noChangeArrowheads="1"/>
          </p:cNvPicPr>
          <p:nvPr/>
        </p:nvPicPr>
        <p:blipFill>
          <a:blip r:embed="rId6" cstate="email">
            <a:lum bright="20000"/>
          </a:blip>
          <a:srcRect/>
          <a:stretch>
            <a:fillRect/>
          </a:stretch>
        </p:blipFill>
        <p:spPr bwMode="auto">
          <a:xfrm>
            <a:off x="179512" y="1340768"/>
            <a:ext cx="4176464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Домашнее задание : «Мы печём блины!»</a:t>
            </a:r>
            <a:endParaRPr lang="ru-RU" sz="3200" dirty="0"/>
          </a:p>
        </p:txBody>
      </p:sp>
      <p:pic>
        <p:nvPicPr>
          <p:cNvPr id="3075" name="Picture 3" descr="H:\масленицааа\scanlite4 — копия (2)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 t="-8336"/>
          <a:stretch>
            <a:fillRect/>
          </a:stretch>
        </p:blipFill>
        <p:spPr bwMode="auto">
          <a:xfrm>
            <a:off x="4139952" y="3429000"/>
            <a:ext cx="475252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H:\масленицааа\scanlite4 — копия.jpg"/>
          <p:cNvPicPr>
            <a:picLocks noChangeAspect="1" noChangeArrowheads="1"/>
          </p:cNvPicPr>
          <p:nvPr/>
        </p:nvPicPr>
        <p:blipFill>
          <a:blip r:embed="rId4" cstate="email">
            <a:lum bright="20000" contrast="30000"/>
          </a:blip>
          <a:srcRect/>
          <a:stretch>
            <a:fillRect/>
          </a:stretch>
        </p:blipFill>
        <p:spPr bwMode="auto">
          <a:xfrm>
            <a:off x="179512" y="836712"/>
            <a:ext cx="3744416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H:\масленицааа\scanlite4.jpg"/>
          <p:cNvPicPr>
            <a:picLocks noChangeAspect="1" noChangeArrowheads="1"/>
          </p:cNvPicPr>
          <p:nvPr/>
        </p:nvPicPr>
        <p:blipFill>
          <a:blip r:embed="rId5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139952" y="836712"/>
            <a:ext cx="4752528" cy="2596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2448272" cy="538661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Домашнее задание родителям</a:t>
            </a:r>
            <a:br>
              <a:rPr lang="ru-RU" sz="3600" dirty="0" smtClean="0"/>
            </a:br>
            <a:r>
              <a:rPr lang="ru-RU" sz="3600" dirty="0" smtClean="0"/>
              <a:t>«Самое лучшее угощение к </a:t>
            </a:r>
            <a:r>
              <a:rPr lang="ru-RU" sz="3600" dirty="0" err="1" smtClean="0"/>
              <a:t>Маслени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err="1" smtClean="0"/>
              <a:t>це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pic>
        <p:nvPicPr>
          <p:cNvPr id="1026" name="Picture 2" descr="F:\IMG_20190310_135615.jpg"/>
          <p:cNvPicPr>
            <a:picLocks noChangeAspect="1" noChangeArrowheads="1"/>
          </p:cNvPicPr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2987824" y="0"/>
            <a:ext cx="615617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65313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         </a:t>
            </a:r>
            <a:r>
              <a:rPr lang="ru-RU" sz="2800" dirty="0" smtClean="0"/>
              <a:t>Итоги проекта, мы подвели на веселом развлечении </a:t>
            </a:r>
            <a:r>
              <a:rPr lang="ru-RU" sz="2800" b="1" dirty="0" smtClean="0"/>
              <a:t>«Широкая Масленица». </a:t>
            </a:r>
            <a:r>
              <a:rPr lang="ru-RU" sz="2800" dirty="0" smtClean="0"/>
              <a:t>Дети вспомнили все, что они делали в ходе проекта, оценили проделанную работу, делились впечатлениями, строили планы на будущее. На развлечение пригласили родителей, других воспитанников детского сада, которые стали активными участниками конкурсов и соревнований мероприятия. </a:t>
            </a:r>
            <a:endParaRPr lang="ru-RU" sz="2800" dirty="0"/>
          </a:p>
        </p:txBody>
      </p:sp>
      <p:pic>
        <p:nvPicPr>
          <p:cNvPr id="4" name="Picture 2" descr="C:\Users\NEO\Desktop\Картинки для ДОУ\759633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8280920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936104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NEO\Desktop\Картинки для ДОУ\0036308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3096344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268760"/>
            <a:ext cx="84604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8"/>
            <a:r>
              <a:rPr lang="ru-RU" sz="2800" i="1" dirty="0" smtClean="0"/>
              <a:t>Тип проекта: </a:t>
            </a:r>
            <a:r>
              <a:rPr lang="ru-RU" sz="2800" b="1" dirty="0" smtClean="0"/>
              <a:t>педагогический</a:t>
            </a:r>
          </a:p>
          <a:p>
            <a:endParaRPr lang="ru-RU" sz="2800" i="1" dirty="0" smtClean="0"/>
          </a:p>
          <a:p>
            <a:pPr lvl="8"/>
            <a:r>
              <a:rPr lang="ru-RU" sz="2800" i="1" dirty="0" smtClean="0"/>
              <a:t>Вид проекта</a:t>
            </a:r>
            <a:r>
              <a:rPr lang="ru-RU" sz="2800" b="1" i="1" dirty="0" smtClean="0"/>
              <a:t>: </a:t>
            </a:r>
            <a:r>
              <a:rPr lang="ru-RU" sz="2800" b="1" dirty="0" smtClean="0"/>
              <a:t>познавательно –творческий.</a:t>
            </a:r>
          </a:p>
          <a:p>
            <a:endParaRPr lang="ru-RU" sz="2800" i="1" dirty="0" smtClean="0"/>
          </a:p>
          <a:p>
            <a:pPr lvl="8"/>
            <a:r>
              <a:rPr lang="ru-RU" sz="2800" b="1" i="1" dirty="0" smtClean="0"/>
              <a:t>Срок реализации: </a:t>
            </a:r>
          </a:p>
          <a:p>
            <a:pPr lvl="8"/>
            <a:r>
              <a:rPr lang="ru-RU" sz="2800" dirty="0" smtClean="0"/>
              <a:t>18.02 – 01.03.2019 года</a:t>
            </a:r>
          </a:p>
          <a:p>
            <a:endParaRPr lang="ru-RU" sz="2800" i="1" dirty="0" smtClean="0"/>
          </a:p>
          <a:p>
            <a:endParaRPr lang="ru-RU" sz="2800" i="1" dirty="0" smtClean="0"/>
          </a:p>
          <a:p>
            <a:r>
              <a:rPr lang="ru-RU" sz="2800" b="1" i="1" dirty="0" smtClean="0"/>
              <a:t>Участники проекта</a:t>
            </a:r>
            <a:r>
              <a:rPr lang="ru-RU" sz="2800" i="1" dirty="0" smtClean="0"/>
              <a:t>: </a:t>
            </a:r>
            <a:r>
              <a:rPr lang="ru-RU" sz="2800" dirty="0" smtClean="0"/>
              <a:t>воспитатели подготовительной  «А» группы, воспитанники, родители, музыкальный руководитель.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4887330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Развлечение  «Широкая Масленица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7170" name="Picture 2" descr="H:\масленицааа\image (13)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323528" y="4077072"/>
            <a:ext cx="424847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H:\масленицааа\image (12).jpg"/>
          <p:cNvPicPr>
            <a:picLocks noChangeAspect="1" noChangeArrowheads="1"/>
          </p:cNvPicPr>
          <p:nvPr/>
        </p:nvPicPr>
        <p:blipFill>
          <a:blip r:embed="rId4" cstate="email">
            <a:lum bright="20000" contrast="10000"/>
          </a:blip>
          <a:srcRect/>
          <a:stretch>
            <a:fillRect/>
          </a:stretch>
        </p:blipFill>
        <p:spPr bwMode="auto">
          <a:xfrm>
            <a:off x="251520" y="1124744"/>
            <a:ext cx="436129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H:\масленицааа\image (15).jpg"/>
          <p:cNvPicPr>
            <a:picLocks noChangeAspect="1" noChangeArrowheads="1"/>
          </p:cNvPicPr>
          <p:nvPr/>
        </p:nvPicPr>
        <p:blipFill>
          <a:blip r:embed="rId5" cstate="email">
            <a:lum bright="10000" contrast="20000"/>
          </a:blip>
          <a:srcRect/>
          <a:stretch>
            <a:fillRect/>
          </a:stretch>
        </p:blipFill>
        <p:spPr bwMode="auto">
          <a:xfrm>
            <a:off x="4788024" y="1124744"/>
            <a:ext cx="4104456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:\масленицааа\image (10).jpg"/>
          <p:cNvPicPr>
            <a:picLocks noChangeAspect="1" noChangeArrowheads="1"/>
          </p:cNvPicPr>
          <p:nvPr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179513" y="260649"/>
            <a:ext cx="3888432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H:\масленицааа\image (16).jpg"/>
          <p:cNvPicPr>
            <a:picLocks noChangeAspect="1" noChangeArrowheads="1"/>
          </p:cNvPicPr>
          <p:nvPr/>
        </p:nvPicPr>
        <p:blipFill>
          <a:blip r:embed="rId3" cstate="email">
            <a:lum bright="30000"/>
          </a:blip>
          <a:srcRect/>
          <a:stretch>
            <a:fillRect/>
          </a:stretch>
        </p:blipFill>
        <p:spPr bwMode="auto">
          <a:xfrm>
            <a:off x="4283968" y="260648"/>
            <a:ext cx="4680520" cy="307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H:\масленицааа\image (18)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4283968" y="3501008"/>
            <a:ext cx="4680520" cy="3125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Эстафета «Испеки блины»</a:t>
            </a:r>
            <a:endParaRPr lang="ru-RU" dirty="0"/>
          </a:p>
        </p:txBody>
      </p:sp>
      <p:pic>
        <p:nvPicPr>
          <p:cNvPr id="9218" name="Picture 2" descr="H:\масленицааа\image (14)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79512" y="1340768"/>
            <a:ext cx="4248472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 descr="H:\масленицааа\image (11).jpg"/>
          <p:cNvPicPr>
            <a:picLocks noChangeAspect="1" noChangeArrowheads="1"/>
          </p:cNvPicPr>
          <p:nvPr/>
        </p:nvPicPr>
        <p:blipFill>
          <a:blip r:embed="rId3" cstate="email"/>
          <a:srcRect r="-8657"/>
          <a:stretch>
            <a:fillRect/>
          </a:stretch>
        </p:blipFill>
        <p:spPr bwMode="auto">
          <a:xfrm>
            <a:off x="4572000" y="2636912"/>
            <a:ext cx="4824536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NEO\Desktop\Картинки для ДОУ\003630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157192"/>
            <a:ext cx="1907704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масленицааа\image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4186808" cy="208823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Вышли на улицу, чтобы продолжить веселье и сжечь чучело Масленицы</a:t>
            </a:r>
            <a:endParaRPr lang="ru-RU" sz="4000" dirty="0"/>
          </a:p>
        </p:txBody>
      </p:sp>
      <p:pic>
        <p:nvPicPr>
          <p:cNvPr id="6146" name="Picture 2" descr="H:\масленицааа\image (19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501008"/>
            <a:ext cx="432047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H:\масленицааа\image (24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3501008"/>
            <a:ext cx="4248473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H:\масленицааа\image (17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260648"/>
            <a:ext cx="424847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Гори, гори ясно, чтобы не погасло!</a:t>
            </a:r>
            <a:endParaRPr lang="ru-RU" dirty="0"/>
          </a:p>
        </p:txBody>
      </p:sp>
      <p:pic>
        <p:nvPicPr>
          <p:cNvPr id="5122" name="Picture 2" descr="H:\масленицааа\image (20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Autofit/>
          </a:bodyPr>
          <a:lstStyle/>
          <a:p>
            <a:r>
              <a:rPr lang="ru-RU" sz="3600" dirty="0" smtClean="0"/>
              <a:t> Мы давно блинов не ели - </a:t>
            </a:r>
            <a:br>
              <a:rPr lang="ru-RU" sz="3600" dirty="0" smtClean="0"/>
            </a:br>
            <a:r>
              <a:rPr lang="ru-RU" sz="3600" dirty="0" smtClean="0"/>
              <a:t>мы </a:t>
            </a:r>
            <a:r>
              <a:rPr lang="ru-RU" sz="3600" dirty="0" err="1" smtClean="0"/>
              <a:t>блиночков</a:t>
            </a:r>
            <a:r>
              <a:rPr lang="ru-RU" sz="3600" dirty="0" smtClean="0"/>
              <a:t> захотели!</a:t>
            </a:r>
            <a:endParaRPr lang="ru-RU" sz="3600" dirty="0"/>
          </a:p>
        </p:txBody>
      </p:sp>
      <p:pic>
        <p:nvPicPr>
          <p:cNvPr id="3074" name="Picture 2" descr="H:\масленицааа\image (21)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4716016" y="3933056"/>
            <a:ext cx="4176464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H:\масленицааа\image (22)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4716016" y="1268760"/>
            <a:ext cx="417646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H:\масленицааа\image (23)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323528" y="1268760"/>
            <a:ext cx="4097632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     Оценка результатов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8136904" cy="36004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     В </a:t>
            </a:r>
            <a:r>
              <a:rPr lang="ru-RU" sz="2400" dirty="0"/>
              <a:t>результате проектной деятельности у детей были сформированы представления о русском народном празднике Масленице, символах праздника, народных гуляньях; повысился интерес к народным подвижным играм, забавам, развлечениям; </a:t>
            </a:r>
            <a:endParaRPr lang="ru-RU" sz="2400" dirty="0" smtClean="0"/>
          </a:p>
          <a:p>
            <a:pPr algn="just"/>
            <a:r>
              <a:rPr lang="ru-RU" sz="2400" dirty="0" smtClean="0"/>
              <a:t>      Проект </a:t>
            </a:r>
            <a:r>
              <a:rPr lang="ru-RU" sz="2400" dirty="0"/>
              <a:t>способствовал развитию у детей кругозора, любознательности, творческих способностей, двигательной активности; все проводимые мероприятия повлияли на стремление изучить традиции родной </a:t>
            </a:r>
            <a:r>
              <a:rPr lang="ru-RU" sz="2400" dirty="0" smtClean="0"/>
              <a:t>страны не только у детей, но и у их родителей.</a:t>
            </a:r>
          </a:p>
          <a:p>
            <a:pPr algn="ctr">
              <a:buNone/>
            </a:pPr>
            <a:r>
              <a:rPr lang="ru-RU" sz="2400" dirty="0" smtClean="0"/>
              <a:t>        </a:t>
            </a:r>
            <a:r>
              <a:rPr lang="ru-RU" sz="4000" dirty="0" smtClean="0">
                <a:solidFill>
                  <a:srgbClr val="FF0000"/>
                </a:solidFill>
              </a:rPr>
              <a:t>Перспектива</a:t>
            </a:r>
            <a:r>
              <a:rPr lang="ru-RU" sz="2400" dirty="0" smtClean="0"/>
              <a:t> </a:t>
            </a:r>
          </a:p>
          <a:p>
            <a:pPr algn="just">
              <a:buNone/>
            </a:pPr>
            <a:r>
              <a:rPr lang="ru-RU" sz="2400" dirty="0" smtClean="0"/>
              <a:t>           Продолжать </a:t>
            </a:r>
            <a:r>
              <a:rPr lang="ru-RU" sz="2400" dirty="0"/>
              <a:t>знакомить детей с русскими народными праздниками, традициями.</a:t>
            </a:r>
          </a:p>
        </p:txBody>
      </p:sp>
    </p:spTree>
    <p:extLst>
      <p:ext uri="{BB962C8B-B14F-4D97-AF65-F5344CB8AC3E}">
        <p14:creationId xmlns="" xmlns:p14="http://schemas.microsoft.com/office/powerpoint/2010/main" val="42676706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  <a:ln w="76200">
            <a:solidFill>
              <a:srgbClr val="FFFF00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ВНИМАНИЕ!!!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3" descr="C:\Users\NEO\Desktop\Картинки для ДОУ\feK0B2MJSu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12976"/>
            <a:ext cx="6552728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Актуальность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859503"/>
            <a:ext cx="8568952" cy="487375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       Мир </a:t>
            </a:r>
            <a:r>
              <a:rPr lang="ru-RU" dirty="0"/>
              <a:t>русской культуры поражает поэтическим откровением своей красоты, восхищает тем, как грамотно и гармонично все в нем устроено по законам добра и мудрости. Основной путь восхождения общества к духовным ценностям видится в сохранении и возрождении культуры своего народа.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   Огромный </a:t>
            </a:r>
            <a:r>
              <a:rPr lang="ru-RU" dirty="0"/>
              <a:t>воспитательный потенциал заложен в народных традициях, обрядах, произведениях устного народного творчества, музыке, где высвечены национальные идеи и гражданские ценности. Именно праздник выступал той культурной формой взаимодействия людей друг с другом, когда осуществлялась передача потомкам культурных традиции. </a:t>
            </a:r>
          </a:p>
        </p:txBody>
      </p:sp>
      <p:pic>
        <p:nvPicPr>
          <p:cNvPr id="3074" name="Picture 2" descr="C:\Users\NEO\Desktop\Картинки для ДОУ\759633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85184"/>
            <a:ext cx="8964488" cy="17728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62261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Проблема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692696"/>
            <a:ext cx="8280920" cy="576064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    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      В </a:t>
            </a:r>
            <a:r>
              <a:rPr lang="ru-RU" dirty="0"/>
              <a:t>настоящее время вызывает тревогу и беспокойство забвение русских традиций, отражающих многовековой опыт познания народом окружающей природы, способов гармоничной жизни в согласии с ней. Одной из проблем дошкольного образования ребенка сегодня – </a:t>
            </a:r>
            <a:endParaRPr lang="ru-RU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противоречие </a:t>
            </a:r>
            <a:r>
              <a:rPr lang="ru-RU" dirty="0"/>
              <a:t>между </a:t>
            </a:r>
            <a:endParaRPr lang="ru-RU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богатейшим </a:t>
            </a:r>
            <a:r>
              <a:rPr lang="ru-RU" dirty="0"/>
              <a:t>наследием </a:t>
            </a:r>
            <a:endParaRPr lang="ru-RU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русского </a:t>
            </a:r>
            <a:r>
              <a:rPr lang="ru-RU" dirty="0"/>
              <a:t>народа </a:t>
            </a:r>
            <a:endParaRPr lang="ru-RU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и </a:t>
            </a:r>
            <a:r>
              <a:rPr lang="ru-RU" dirty="0"/>
              <a:t>недостаточным </a:t>
            </a:r>
            <a:endParaRPr lang="ru-RU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представлениями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о </a:t>
            </a:r>
            <a:r>
              <a:rPr lang="ru-RU" dirty="0"/>
              <a:t>традициях </a:t>
            </a:r>
            <a:endParaRPr lang="ru-RU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народа у родителей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и </a:t>
            </a:r>
            <a:r>
              <a:rPr lang="ru-RU" dirty="0"/>
              <a:t>детей.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40968"/>
            <a:ext cx="439248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010586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Цель: </a:t>
            </a:r>
            <a:r>
              <a:rPr lang="ru-RU" sz="2800" dirty="0">
                <a:solidFill>
                  <a:schemeClr val="tx1"/>
                </a:solidFill>
              </a:rPr>
              <a:t>формировать у детей представление о русском народном празднике Масленице.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8208912" cy="587727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Задачи:</a:t>
            </a:r>
            <a:endParaRPr lang="ru-RU" dirty="0"/>
          </a:p>
          <a:p>
            <a:pPr>
              <a:buNone/>
            </a:pPr>
            <a:r>
              <a:rPr lang="ru-RU" sz="1900" dirty="0" smtClean="0"/>
              <a:t>-Познакомить детей с народными традициями, символами праздника, конкретизировать и углублять представления детей о народном празднике «Масленица», народными гуляньями, играми </a:t>
            </a:r>
            <a:r>
              <a:rPr lang="ru-RU" sz="1900" dirty="0"/>
              <a:t>и </a:t>
            </a:r>
            <a:r>
              <a:rPr lang="ru-RU" sz="1900" dirty="0" smtClean="0"/>
              <a:t>забавами Масленичной недели;</a:t>
            </a:r>
            <a:endParaRPr lang="ru-RU" sz="1900" dirty="0"/>
          </a:p>
          <a:p>
            <a:pPr>
              <a:buNone/>
            </a:pPr>
            <a:r>
              <a:rPr lang="ru-RU" sz="1900" dirty="0" smtClean="0"/>
              <a:t>-Приобщить </a:t>
            </a:r>
            <a:r>
              <a:rPr lang="ru-RU" sz="1900" dirty="0"/>
              <a:t>к ценностям русской </a:t>
            </a:r>
            <a:r>
              <a:rPr lang="ru-RU" sz="1900" dirty="0" smtClean="0"/>
              <a:t>культуры, развивать </a:t>
            </a:r>
            <a:r>
              <a:rPr lang="ru-RU" sz="1900" dirty="0"/>
              <a:t>интерес к познавательным развлечениям, знакомящим с традициями и обычаями русского народа, истоками </a:t>
            </a:r>
            <a:r>
              <a:rPr lang="ru-RU" sz="1900" dirty="0" smtClean="0"/>
              <a:t>культуры;</a:t>
            </a:r>
          </a:p>
          <a:p>
            <a:pPr>
              <a:buNone/>
            </a:pPr>
            <a:r>
              <a:rPr lang="ru-RU" sz="1900" dirty="0" smtClean="0"/>
              <a:t>-Воспитывать </a:t>
            </a:r>
            <a:r>
              <a:rPr lang="ru-RU" sz="1900" dirty="0"/>
              <a:t>чувство патриотизма основанного на русских </a:t>
            </a:r>
            <a:r>
              <a:rPr lang="ru-RU" sz="1900" dirty="0" smtClean="0"/>
              <a:t>традициях;</a:t>
            </a:r>
          </a:p>
          <a:p>
            <a:pPr>
              <a:buNone/>
            </a:pPr>
            <a:r>
              <a:rPr lang="ru-RU" sz="1900" dirty="0" smtClean="0"/>
              <a:t>-Ориентировать </a:t>
            </a:r>
            <a:r>
              <a:rPr lang="ru-RU" sz="1900" dirty="0"/>
              <a:t>родителей воспитанников на приобщение детей к русской культуре в </a:t>
            </a:r>
            <a:r>
              <a:rPr lang="ru-RU" sz="1900" dirty="0" smtClean="0"/>
              <a:t>семье;</a:t>
            </a:r>
          </a:p>
          <a:p>
            <a:pPr>
              <a:buNone/>
            </a:pPr>
            <a:r>
              <a:rPr lang="ru-RU" sz="1900" dirty="0" smtClean="0"/>
              <a:t>-Развивать навыки коммуникации со взрослыми и детьми, отвечать на вопросы по прочитанному, вести диалог и монолог по теме;</a:t>
            </a:r>
          </a:p>
          <a:p>
            <a:pPr>
              <a:buNone/>
            </a:pPr>
            <a:r>
              <a:rPr lang="ru-RU" sz="1900" dirty="0" smtClean="0"/>
              <a:t>-Формировать положительно – эмоциональный отклик на тематические мероприятия;</a:t>
            </a:r>
          </a:p>
          <a:p>
            <a:pPr>
              <a:buNone/>
            </a:pPr>
            <a:r>
              <a:rPr lang="ru-RU" sz="1900" dirty="0" smtClean="0"/>
              <a:t>-Развивать интерес к познавательно-исследовательской деятельности, повышать уровень познавательной активности;</a:t>
            </a:r>
          </a:p>
          <a:p>
            <a:pPr>
              <a:buNone/>
            </a:pPr>
            <a:r>
              <a:rPr lang="ru-RU" sz="1900" dirty="0" smtClean="0"/>
              <a:t>-Совершенствовать навыки продуктивной деятельности детей в рисовании, лепке, аппликации, развивать творческие способности.</a:t>
            </a:r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764227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Ожидаемые </a:t>
            </a:r>
            <a:r>
              <a:rPr lang="ru-RU" sz="2800" dirty="0" smtClean="0">
                <a:solidFill>
                  <a:srgbClr val="FF0000"/>
                </a:solidFill>
              </a:rPr>
              <a:t>результаты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208912" cy="345638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Владеют </a:t>
            </a:r>
            <a:r>
              <a:rPr lang="ru-RU" sz="2400" dirty="0"/>
              <a:t>знаниями о традициях, символах праздника, народных гуляньях, играх и забавах праздника Масленицы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 smtClean="0"/>
              <a:t>Умеют </a:t>
            </a:r>
            <a:r>
              <a:rPr lang="ru-RU" sz="2400" dirty="0"/>
              <a:t>организовывать народные подвижные игры, выступать в роли организатора, водящего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 smtClean="0"/>
              <a:t>Знакомы </a:t>
            </a:r>
            <a:r>
              <a:rPr lang="ru-RU" sz="2400" dirty="0"/>
              <a:t>с произведениями народного искусства (</a:t>
            </a:r>
            <a:r>
              <a:rPr lang="ru-RU" sz="2400" dirty="0" err="1"/>
              <a:t>заклички</a:t>
            </a:r>
            <a:r>
              <a:rPr lang="ru-RU" sz="2400" dirty="0"/>
              <a:t>, </a:t>
            </a:r>
            <a:r>
              <a:rPr lang="ru-RU" sz="2400" dirty="0" err="1" smtClean="0"/>
              <a:t>заигрыши</a:t>
            </a:r>
            <a:r>
              <a:rPr lang="ru-RU" sz="2400" dirty="0" smtClean="0"/>
              <a:t>, </a:t>
            </a:r>
            <a:r>
              <a:rPr lang="ru-RU" sz="2400" dirty="0"/>
              <a:t>загадки, </a:t>
            </a:r>
            <a:r>
              <a:rPr lang="ru-RU" sz="2400" dirty="0" smtClean="0"/>
              <a:t>песни)</a:t>
            </a:r>
            <a:endParaRPr lang="ru-RU" sz="2400" dirty="0"/>
          </a:p>
          <a:p>
            <a:r>
              <a:rPr lang="ru-RU" sz="2400" dirty="0" smtClean="0"/>
              <a:t>Выражают </a:t>
            </a:r>
            <a:r>
              <a:rPr lang="ru-RU" sz="2400" dirty="0"/>
              <a:t>эстетические чувства, проявляют эмоции от участия в народных праздниках, </a:t>
            </a:r>
            <a:r>
              <a:rPr lang="ru-RU" sz="2400" dirty="0" smtClean="0"/>
              <a:t>прослушивании </a:t>
            </a:r>
            <a:r>
              <a:rPr lang="ru-RU" sz="2400" dirty="0"/>
              <a:t>произведений музыкального фольклора.</a:t>
            </a:r>
          </a:p>
        </p:txBody>
      </p:sp>
      <p:pic>
        <p:nvPicPr>
          <p:cNvPr id="6146" name="Picture 2" descr="C:\Users\NEO\Desktop\Картинки для ДОУ\maslenitsa-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25144"/>
            <a:ext cx="4032448" cy="1944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527787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Продукты проектной деятельности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7467600" cy="23042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Рисунки, поделки</a:t>
            </a:r>
          </a:p>
          <a:p>
            <a:r>
              <a:rPr lang="ru-RU" dirty="0" smtClean="0"/>
              <a:t>Праздник «Широкая Масленица»</a:t>
            </a:r>
          </a:p>
          <a:p>
            <a:r>
              <a:rPr lang="ru-RU" dirty="0" smtClean="0"/>
              <a:t>Публикация  статьи в газете «</a:t>
            </a:r>
            <a:r>
              <a:rPr lang="ru-RU" dirty="0" err="1" smtClean="0"/>
              <a:t>Сурская</a:t>
            </a:r>
            <a:r>
              <a:rPr lang="ru-RU" dirty="0" smtClean="0"/>
              <a:t> правда»</a:t>
            </a:r>
          </a:p>
          <a:p>
            <a:r>
              <a:rPr lang="ru-RU" dirty="0" smtClean="0"/>
              <a:t>Презентация проекта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712236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250906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Реализация проекта.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I </a:t>
            </a:r>
            <a:r>
              <a:rPr lang="ru-RU" b="1" dirty="0"/>
              <a:t>этап – </a:t>
            </a:r>
            <a:r>
              <a:rPr lang="ru-RU" b="1" dirty="0" smtClean="0"/>
              <a:t>подготовительный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996952"/>
            <a:ext cx="7992888" cy="355699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-  Изучение </a:t>
            </a:r>
            <a:r>
              <a:rPr lang="ru-RU" dirty="0"/>
              <a:t>методической литературы, </a:t>
            </a:r>
            <a:r>
              <a:rPr lang="ru-RU" dirty="0" smtClean="0"/>
              <a:t>Интернет-ресурсов;</a:t>
            </a:r>
          </a:p>
          <a:p>
            <a:pPr marL="0" indent="0" algn="just">
              <a:buNone/>
            </a:pPr>
            <a:r>
              <a:rPr lang="ru-RU" dirty="0" smtClean="0"/>
              <a:t>-   постановка </a:t>
            </a:r>
            <a:r>
              <a:rPr lang="ru-RU" dirty="0"/>
              <a:t>цели, </a:t>
            </a:r>
            <a:r>
              <a:rPr lang="ru-RU" dirty="0" smtClean="0"/>
              <a:t>задач; </a:t>
            </a:r>
          </a:p>
          <a:p>
            <a:pPr marL="0" indent="0" algn="just">
              <a:buNone/>
            </a:pPr>
            <a:r>
              <a:rPr lang="ru-RU" dirty="0" smtClean="0"/>
              <a:t>-   разработка проекта;</a:t>
            </a:r>
          </a:p>
          <a:p>
            <a:pPr marL="0" indent="0" algn="just">
              <a:buFontTx/>
              <a:buChar char="-"/>
            </a:pPr>
            <a:r>
              <a:rPr lang="ru-RU" dirty="0" smtClean="0"/>
              <a:t>    выбор </a:t>
            </a:r>
            <a:r>
              <a:rPr lang="ru-RU" dirty="0"/>
              <a:t>форм и методов работы с </a:t>
            </a:r>
            <a:r>
              <a:rPr lang="ru-RU" dirty="0" smtClean="0"/>
              <a:t>детьми; </a:t>
            </a:r>
          </a:p>
          <a:p>
            <a:pPr marL="0" indent="0" algn="just">
              <a:buNone/>
            </a:pPr>
            <a:r>
              <a:rPr lang="ru-RU" dirty="0" smtClean="0"/>
              <a:t>-    определение </a:t>
            </a:r>
            <a:r>
              <a:rPr lang="ru-RU" dirty="0"/>
              <a:t>содержания </a:t>
            </a:r>
            <a:r>
              <a:rPr lang="ru-RU" dirty="0" smtClean="0"/>
              <a:t>работы; </a:t>
            </a:r>
          </a:p>
          <a:p>
            <a:pPr marL="0" indent="0" algn="just">
              <a:buFontTx/>
              <a:buChar char="-"/>
            </a:pPr>
            <a:r>
              <a:rPr lang="ru-RU" dirty="0" smtClean="0"/>
              <a:t>    изучение </a:t>
            </a:r>
            <a:r>
              <a:rPr lang="ru-RU" dirty="0"/>
              <a:t>условии для проведения </a:t>
            </a:r>
            <a:r>
              <a:rPr lang="ru-RU" dirty="0" smtClean="0"/>
              <a:t>проекта; </a:t>
            </a:r>
          </a:p>
          <a:p>
            <a:pPr marL="0" indent="0" algn="just">
              <a:buNone/>
            </a:pPr>
            <a:r>
              <a:rPr lang="ru-RU" dirty="0" smtClean="0"/>
              <a:t>- определение </a:t>
            </a:r>
            <a:r>
              <a:rPr lang="ru-RU" dirty="0"/>
              <a:t>и формулировка ожидаемых результатов.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412776"/>
            <a:ext cx="259228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984970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2880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I</a:t>
            </a:r>
            <a:r>
              <a:rPr lang="en-US" sz="4000" b="1" dirty="0" smtClean="0"/>
              <a:t>I</a:t>
            </a:r>
            <a:r>
              <a:rPr lang="ru-RU" sz="4000" b="1" dirty="0" smtClean="0"/>
              <a:t> этап – практический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Работа с воспитанниками</a:t>
            </a:r>
            <a:endParaRPr lang="ru-RU" sz="31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dirty="0" smtClean="0"/>
              <a:t>     -</a:t>
            </a:r>
            <a:r>
              <a:rPr lang="ru-RU" dirty="0" smtClean="0"/>
              <a:t> Тематические беседы: «Что за праздник Масленица?», </a:t>
            </a:r>
            <a:br>
              <a:rPr lang="ru-RU" dirty="0" smtClean="0"/>
            </a:br>
            <a:r>
              <a:rPr lang="ru-RU" dirty="0" smtClean="0"/>
              <a:t>«Как отмечать Масленицу», </a:t>
            </a:r>
            <a:br>
              <a:rPr lang="ru-RU" dirty="0" smtClean="0"/>
            </a:br>
            <a:r>
              <a:rPr lang="ru-RU" dirty="0" smtClean="0"/>
              <a:t> -Чтение художественной литературы</a:t>
            </a:r>
            <a:br>
              <a:rPr lang="ru-RU" dirty="0" smtClean="0"/>
            </a:br>
            <a:r>
              <a:rPr lang="ru-RU" dirty="0" smtClean="0"/>
              <a:t>-Рассматривание иллюстраций </a:t>
            </a:r>
            <a:br>
              <a:rPr lang="ru-RU" dirty="0" smtClean="0"/>
            </a:br>
            <a:r>
              <a:rPr lang="ru-RU" dirty="0" smtClean="0"/>
              <a:t>-Лепка, рисование и аппликация</a:t>
            </a:r>
            <a:br>
              <a:rPr lang="ru-RU" dirty="0" smtClean="0"/>
            </a:br>
            <a:r>
              <a:rPr lang="ru-RU" dirty="0" smtClean="0"/>
              <a:t>-Подвижные игры</a:t>
            </a:r>
            <a:r>
              <a:rPr lang="ru-RU" b="1" dirty="0" smtClean="0"/>
              <a:t> :</a:t>
            </a:r>
            <a:r>
              <a:rPr lang="ru-RU" dirty="0" smtClean="0"/>
              <a:t> «Солнышко», «Бег в валенке», «Карусель», эстафета «Испеки блины», «</a:t>
            </a:r>
            <a:r>
              <a:rPr lang="ru-RU" dirty="0" err="1" smtClean="0"/>
              <a:t>Перетягивание</a:t>
            </a:r>
            <a:r>
              <a:rPr lang="ru-RU" dirty="0" smtClean="0"/>
              <a:t> каната» </a:t>
            </a:r>
            <a:br>
              <a:rPr lang="ru-RU" dirty="0" smtClean="0"/>
            </a:br>
            <a:r>
              <a:rPr lang="ru-RU" dirty="0" smtClean="0"/>
              <a:t>-Заучивание стихов про Масленицу</a:t>
            </a:r>
            <a:br>
              <a:rPr lang="ru-RU" dirty="0" smtClean="0"/>
            </a:br>
            <a:r>
              <a:rPr lang="ru-RU" dirty="0" smtClean="0"/>
              <a:t>-Пение песенок и частушек, разучивание хороводов</a:t>
            </a:r>
            <a:br>
              <a:rPr lang="ru-RU" dirty="0" smtClean="0"/>
            </a:br>
            <a:r>
              <a:rPr lang="ru-RU" dirty="0" smtClean="0"/>
              <a:t>-Разгадывание загадок</a:t>
            </a:r>
          </a:p>
          <a:p>
            <a:pPr algn="ctr">
              <a:buNone/>
            </a:pPr>
            <a:r>
              <a:rPr lang="ru-RU" sz="4500" b="1" dirty="0" smtClean="0"/>
              <a:t>Работа  с родителями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- Папка-передвижка по теме «Что за праздник на Руси, целую неделю блины пеки?»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- Мастер – класс для родителей «Изготовление куклы -масленицы»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1504</TotalTime>
  <Words>773</Words>
  <Application>Microsoft Office PowerPoint</Application>
  <PresentationFormat>Экран (4:3)</PresentationFormat>
  <Paragraphs>108</Paragraphs>
  <Slides>28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Муниципальное бюджетное дошкольное образовательное учреждение   детский сад «Солнышко» Р.п. Сурское  </vt:lpstr>
      <vt:lpstr>ПАСПОРТ ПРОЕКТА</vt:lpstr>
      <vt:lpstr>Актуальность </vt:lpstr>
      <vt:lpstr>Проблема </vt:lpstr>
      <vt:lpstr>Цель: формировать у детей представление о русском народном празднике Масленице. </vt:lpstr>
      <vt:lpstr>Ожидаемые результаты</vt:lpstr>
      <vt:lpstr>Продукты проектной деятельности </vt:lpstr>
      <vt:lpstr>Реализация проекта. I этап – подготовительный</vt:lpstr>
      <vt:lpstr>II этап – практический  Работа с воспитанниками</vt:lpstr>
      <vt:lpstr>III этап – заключительный </vt:lpstr>
      <vt:lpstr>Реализация проекта    Тематические беседы:  «Что за праздник Масленица?»,   «Как отмечать  Масленицу» </vt:lpstr>
      <vt:lpstr>Рисование  «Масленица»</vt:lpstr>
      <vt:lpstr>Рисование мелками : «Проводы зимы»</vt:lpstr>
      <vt:lpstr>Лепка  «Масленица», «Блины на тарелке»</vt:lpstr>
      <vt:lpstr> Коллективная работа. Аппликация: «Куклы из гармошки - Масленица»</vt:lpstr>
      <vt:lpstr>Работа  с родителями  </vt:lpstr>
      <vt:lpstr>Домашнее задание : «Мы печём блины!»</vt:lpstr>
      <vt:lpstr>Домашнее задание родителям «Самое лучшее угощение к Маслени це»</vt:lpstr>
      <vt:lpstr>         Итоги проекта, мы подвели на веселом развлечении «Широкая Масленица». Дети вспомнили все, что они делали в ходе проекта, оценили проделанную работу, делились впечатлениями, строили планы на будущее. На развлечение пригласили родителей, других воспитанников детского сада, которые стали активными участниками конкурсов и соревнований мероприятия. </vt:lpstr>
      <vt:lpstr>Развлечение  «Широкая Масленица»</vt:lpstr>
      <vt:lpstr>Слайд 21</vt:lpstr>
      <vt:lpstr>Эстафета «Испеки блины»</vt:lpstr>
      <vt:lpstr>Слайд 23</vt:lpstr>
      <vt:lpstr>Вышли на улицу, чтобы продолжить веселье и сжечь чучело Масленицы</vt:lpstr>
      <vt:lpstr>Гори, гори ясно, чтобы не погасло!</vt:lpstr>
      <vt:lpstr> Мы давно блинов не ели -  мы блиночков захотели!</vt:lpstr>
      <vt:lpstr>        Оценка результатов 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«Широкая Масленица!»</dc:title>
  <dc:creator>Александра</dc:creator>
  <cp:lastModifiedBy>Евгений</cp:lastModifiedBy>
  <cp:revision>215</cp:revision>
  <dcterms:created xsi:type="dcterms:W3CDTF">2018-02-26T06:45:22Z</dcterms:created>
  <dcterms:modified xsi:type="dcterms:W3CDTF">2019-05-20T17:24:58Z</dcterms:modified>
</cp:coreProperties>
</file>