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80" r:id="rId2"/>
    <p:sldId id="278" r:id="rId3"/>
    <p:sldId id="277" r:id="rId4"/>
    <p:sldId id="271" r:id="rId5"/>
    <p:sldId id="257" r:id="rId6"/>
    <p:sldId id="261" r:id="rId7"/>
    <p:sldId id="258" r:id="rId8"/>
    <p:sldId id="272" r:id="rId9"/>
    <p:sldId id="259" r:id="rId10"/>
    <p:sldId id="270" r:id="rId11"/>
    <p:sldId id="260" r:id="rId12"/>
    <p:sldId id="273" r:id="rId13"/>
    <p:sldId id="262" r:id="rId14"/>
    <p:sldId id="274" r:id="rId15"/>
    <p:sldId id="263" r:id="rId16"/>
    <p:sldId id="264" r:id="rId17"/>
    <p:sldId id="265" r:id="rId18"/>
    <p:sldId id="266" r:id="rId19"/>
    <p:sldId id="267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517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8331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66511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31567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497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0812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2656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6532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68857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165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2286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685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71571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3511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91609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35601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7441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6CC2474E-1192-434C-9A26-EDECC49A1153}" type="datetimeFigureOut">
              <a:rPr lang="ru-RU" smtClean="0"/>
              <a:pPr/>
              <a:t>20.05.2019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26011B-5972-43FD-A10B-82994E087EA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76264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  <p:sldLayoutId id="2147483750" r:id="rId12"/>
    <p:sldLayoutId id="2147483751" r:id="rId13"/>
    <p:sldLayoutId id="2147483752" r:id="rId14"/>
    <p:sldLayoutId id="2147483753" r:id="rId15"/>
    <p:sldLayoutId id="2147483754" r:id="rId16"/>
    <p:sldLayoutId id="214748375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5589" y="2813462"/>
            <a:ext cx="8825658" cy="3329581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Фронтальное логопедическое занятие по теме:</a:t>
            </a:r>
            <a:r>
              <a:rPr lang="ru-RU" sz="5400" dirty="0" smtClean="0">
                <a:solidFill>
                  <a:schemeClr val="bg1"/>
                </a:solidFill>
              </a:rPr>
              <a:t/>
            </a:r>
            <a:br>
              <a:rPr lang="ru-RU" sz="5400" dirty="0" smtClean="0">
                <a:solidFill>
                  <a:schemeClr val="bg1"/>
                </a:solidFill>
              </a:rPr>
            </a:br>
            <a:r>
              <a:rPr lang="ru-RU" sz="5400" b="1" dirty="0" smtClean="0">
                <a:solidFill>
                  <a:schemeClr val="bg1"/>
                </a:solidFill>
              </a:rPr>
              <a:t>«Буква Р, Звуки [</a:t>
            </a:r>
            <a:r>
              <a:rPr lang="ru-RU" sz="5400" b="1" dirty="0" err="1" smtClean="0">
                <a:solidFill>
                  <a:schemeClr val="bg1"/>
                </a:solidFill>
              </a:rPr>
              <a:t>р</a:t>
            </a:r>
            <a:r>
              <a:rPr lang="ru-RU" sz="5400" b="1" dirty="0" smtClean="0">
                <a:solidFill>
                  <a:schemeClr val="bg1"/>
                </a:solidFill>
              </a:rPr>
              <a:t>], [</a:t>
            </a:r>
            <a:r>
              <a:rPr lang="ru-RU" sz="5400" b="1" dirty="0" err="1" smtClean="0">
                <a:solidFill>
                  <a:schemeClr val="bg1"/>
                </a:solidFill>
              </a:rPr>
              <a:t>р</a:t>
            </a:r>
            <a:r>
              <a:rPr lang="ru-RU" sz="5400" b="1" dirty="0" smtClean="0">
                <a:solidFill>
                  <a:schemeClr val="bg1"/>
                </a:solidFill>
              </a:rPr>
              <a:t>’]. Вода, пресноводные обитатели»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34965" y="5430523"/>
            <a:ext cx="8825658" cy="861420"/>
          </a:xfrm>
        </p:spPr>
        <p:txBody>
          <a:bodyPr/>
          <a:lstStyle/>
          <a:p>
            <a:pPr algn="r"/>
            <a:r>
              <a:rPr lang="ru-RU" dirty="0" smtClean="0">
                <a:solidFill>
                  <a:schemeClr val="bg1"/>
                </a:solidFill>
              </a:rPr>
              <a:t>Составила: учитель  - логопед </a:t>
            </a:r>
            <a:r>
              <a:rPr lang="ru-RU" dirty="0" err="1" smtClean="0">
                <a:solidFill>
                  <a:schemeClr val="bg1"/>
                </a:solidFill>
              </a:rPr>
              <a:t>Шарова</a:t>
            </a:r>
            <a:r>
              <a:rPr lang="ru-RU" dirty="0" smtClean="0">
                <a:solidFill>
                  <a:schemeClr val="bg1"/>
                </a:solidFill>
              </a:rPr>
              <a:t> Ю. 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ds126.pupils.ru/upload/ds_126/information_system_1743/2/0/5/0/8/item_205084/item_205084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90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66255"/>
            <a:ext cx="3847605" cy="3206338"/>
          </a:xfrm>
        </p:spPr>
        <p:txBody>
          <a:bodyPr>
            <a:normAutofit fontScale="90000"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«Рыбка»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Рыбка плавает в водице,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Рыбке весело играть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Рыбка, рыбка озорница.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Мы хотим тебя поймать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Рыбка спину изогнула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Крошку хлебную взяла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Рыбка хвостиком махнула,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Рыбка быстро уплыла.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32510" y="2060575"/>
            <a:ext cx="5167142" cy="41957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016620" y="5573074"/>
            <a:ext cx="3175379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Опасней всех она в реке,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Хитра, прожорлива, сильна,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Притом — такая злюка!</a:t>
            </a:r>
            <a:b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Конечно, это…</a:t>
            </a:r>
            <a:endParaRPr lang="ru-RU" dirty="0">
              <a:solidFill>
                <a:schemeClr val="bg1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3518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668" y="197651"/>
            <a:ext cx="10972800" cy="1143000"/>
          </a:xfrm>
        </p:spPr>
        <p:txBody>
          <a:bodyPr/>
          <a:lstStyle/>
          <a:p>
            <a:pPr algn="ctr"/>
            <a:r>
              <a:rPr lang="ru-RU" sz="5400" b="1" dirty="0" smtClean="0"/>
              <a:t>ЩУКА ОБЫКНОВЕННАЯ</a:t>
            </a:r>
            <a:endParaRPr lang="ru-RU" sz="5400" b="1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7517" y="1344119"/>
            <a:ext cx="11166607" cy="40947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955343" y="5381984"/>
            <a:ext cx="9335069" cy="1497842"/>
          </a:xfrm>
        </p:spPr>
        <p:txBody>
          <a:bodyPr>
            <a:normAutofit/>
          </a:bodyPr>
          <a:lstStyle/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sz="240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 </a:t>
            </a: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Спина серо-зеленоватая, бока более светлые. Рот с многочисленными острыми зубами.</a:t>
            </a: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Живёт в реках и озёрах, предпочитает места со стоячей или медленно текущей водой.</a:t>
            </a: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None/>
            </a:pPr>
            <a:r>
              <a:rPr lang="ru-RU" altLang="ru-RU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Поедает рыб, птенцов и крупных насекомых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6976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s126.pupils.ru/upload/ds_126/information_system_1743/2/0/5/0/8/item_205084/item_2050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2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850" y="167710"/>
            <a:ext cx="4329650" cy="5496820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«Речка»</a:t>
            </a:r>
            <a:r>
              <a:rPr lang="ru-RU" sz="2000" dirty="0" smtClean="0">
                <a:solidFill>
                  <a:schemeClr val="bg1"/>
                </a:solidFill>
              </a:rPr>
              <a:t/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Речка очень широка,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Речка очень глубока.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Рыбки там живут, друзья, 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А вот воду пить нельзя.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82000" y="5491472"/>
            <a:ext cx="323452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Рыба полосатая,</a:t>
            </a:r>
            <a:endParaRPr lang="ru-RU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Хищная, опасная,</a:t>
            </a:r>
            <a:endParaRPr lang="ru-RU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Ловит маленьких мальков,</a:t>
            </a:r>
            <a:endParaRPr lang="ru-RU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Красный цвет у плавников</a:t>
            </a:r>
            <a:r>
              <a:rPr lang="ru-RU" sz="1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ru-RU" sz="11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9238" y="167711"/>
            <a:ext cx="9404723" cy="9577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i="1" dirty="0" smtClean="0"/>
              <a:t>РЕЧНОЙ ОКУНЬ</a:t>
            </a:r>
            <a:endParaRPr lang="ru-RU" sz="60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204" y="1079425"/>
            <a:ext cx="8408822" cy="40482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85008" y="5201392"/>
            <a:ext cx="11578441" cy="1401289"/>
          </a:xfrm>
        </p:spPr>
        <p:txBody>
          <a:bodyPr>
            <a:normAutofit/>
          </a:bodyPr>
          <a:lstStyle/>
          <a:p>
            <a:pPr marL="0" lvl="0" indent="0" defTabSz="91440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Спина                тёмно-зелёная, бока зеленовато-жёлтые, брюхо желтоватое, на боках 5-9 полос</a:t>
            </a:r>
            <a:r>
              <a:rPr lang="ru-RU" altLang="ru-RU" sz="240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</a:t>
            </a:r>
            <a:endParaRPr lang="ru-RU" altLang="ru-RU" sz="2400" dirty="0">
              <a:solidFill>
                <a:srgbClr val="000000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pPr marL="0" lvl="0" indent="0" defTabSz="91440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Окунь живёт в реках, озёрах, прудах.</a:t>
            </a:r>
          </a:p>
          <a:p>
            <a:pPr marL="0" lvl="0" indent="0" defTabSz="91440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Взрослые особи питаются насекомыми, икрой других рыб, и рачками.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176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s126.pupils.ru/upload/ds_126/information_system_1743/2/0/5/0/8/item_205084/item_2050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5225144" cy="6222670"/>
          </a:xfrm>
        </p:spPr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</a:rPr>
              <a:t>«Жил да был один налим»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Жил да был один налим,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Два ерша дружили с ним.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Прилетели к ним три утки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По четыре раза в сутки.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И учили их считать: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Раз, два, три, четыре, пять.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247797" y="4962992"/>
            <a:ext cx="3530221" cy="17096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ходит задом наперёд?</a:t>
            </a:r>
            <a:endParaRPr lang="ru-RU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Кто в чистой лишь воде живёт?</a:t>
            </a:r>
            <a:endParaRPr lang="ru-RU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норе глубокой он сидит</a:t>
            </a:r>
            <a:endParaRPr lang="ru-RU" dirty="0">
              <a:solidFill>
                <a:schemeClr val="bg1"/>
              </a:solidFill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Усами тихо  шевелит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b="1" i="1" dirty="0" smtClean="0"/>
              <a:t>РЕЧНОЙ РАК</a:t>
            </a:r>
            <a:endParaRPr lang="ru-RU" sz="6600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79" y="1496292"/>
            <a:ext cx="7331983" cy="505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578298" y="3116262"/>
            <a:ext cx="4396339" cy="3741738"/>
          </a:xfrm>
        </p:spPr>
        <p:txBody>
          <a:bodyPr/>
          <a:lstStyle/>
          <a:p>
            <a:pPr marL="0" lvl="0" indent="0" defTabSz="91440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Живёт в медленно текущих реках в иле. </a:t>
            </a:r>
          </a:p>
          <a:p>
            <a:pPr marL="0" lvl="0" indent="0" defTabSz="91440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Если в реке есть подходящий крутой берег, то он роет нору прямо в нём</a:t>
            </a:r>
            <a:r>
              <a:rPr lang="ru-RU" altLang="ru-RU" sz="2400" dirty="0" smtClean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.</a:t>
            </a:r>
          </a:p>
          <a:p>
            <a:pPr marL="0" lvl="0" indent="0" defTabSz="914400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r>
              <a:rPr lang="ru-RU" altLang="ru-RU" sz="2400" dirty="0">
                <a:solidFill>
                  <a:srgbClr val="000000"/>
                </a:solidFill>
                <a:latin typeface="Calibri" panose="020F0502020204030204" pitchFamily="34" charset="0"/>
                <a:ea typeface="+mn-ea"/>
                <a:cs typeface="Arial" panose="020B0604020202020204" pitchFamily="34" charset="0"/>
              </a:rPr>
              <a:t>Питается рыбками, червями, улитками, личинками и икрой.</a:t>
            </a:r>
          </a:p>
          <a:p>
            <a:pPr marL="0" lvl="0" indent="0" defTabSz="914400" fontAlgn="base">
              <a:lnSpc>
                <a:spcPts val="25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Arial" panose="020B0604020202020204" pitchFamily="34" charset="0"/>
              <a:buChar char="•"/>
            </a:pPr>
            <a:endParaRPr lang="ru-RU" altLang="ru-RU" sz="2400" dirty="0">
              <a:solidFill>
                <a:srgbClr val="000000"/>
              </a:solidFill>
              <a:latin typeface="Calibri" panose="020F0502020204030204" pitchFamily="34" charset="0"/>
              <a:ea typeface="+mn-ea"/>
              <a:cs typeface="Arial" panose="020B060402020202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02437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zelen_nebo_reka_poselok_doroga_1600x1200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/>
              <a:t>РЕКА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705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6" descr="пруд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6111" y="0"/>
            <a:ext cx="9404723" cy="1400530"/>
          </a:xfrm>
        </p:spPr>
        <p:txBody>
          <a:bodyPr/>
          <a:lstStyle/>
          <a:p>
            <a:pPr algn="ctr"/>
            <a:r>
              <a:rPr lang="ru-RU" b="1" i="1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Пруд</a:t>
            </a:r>
            <a:endParaRPr lang="ru-RU" b="1" i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29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РУЧЕЙ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990418" y="4370387"/>
            <a:ext cx="4396338" cy="57626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" name="Picture 5" descr="ручей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6756" y="-13229"/>
            <a:ext cx="5497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ÐÐ°ÑÑÐ¸Ð½ÐºÐ¸ Ð¿Ð¾ Ð·Ð°Ð¿ÑÐ¾ÑÑ ÑÑÑÐµÐ¹ ÐºÐ°ÑÑÐ¸Ð½ÐºÐ° Ð²ÐµÑÐ½Ð¾Ð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65335"/>
            <a:ext cx="5654495" cy="557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6922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болот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b="1" i="1" dirty="0" smtClean="0"/>
              <a:t>БОЛОТО</a:t>
            </a:r>
            <a:endParaRPr lang="ru-RU" b="1" i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221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img9 (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2192000" cy="69994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30" name="Picture 6" descr="https://i.photographers.ua/thumbnails/pictures/24710/800x-rechka-001_jpg-u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118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840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800104" cy="2907999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Тянут сети рыбаки –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Тянут рыбу из реки.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Ловят рыбу разную –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Белую и красную.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smtClean="0">
                <a:solidFill>
                  <a:schemeClr val="bg1"/>
                </a:solidFill>
              </a:rPr>
              <a:t>Много и немножко.</a:t>
            </a:r>
            <a:br>
              <a:rPr lang="ru-RU" sz="2000" dirty="0" smtClean="0">
                <a:solidFill>
                  <a:schemeClr val="bg1"/>
                </a:solidFill>
              </a:rPr>
            </a:br>
            <a:r>
              <a:rPr lang="ru-RU" sz="2000" dirty="0" err="1" smtClean="0">
                <a:solidFill>
                  <a:schemeClr val="bg1"/>
                </a:solidFill>
              </a:rPr>
              <a:t>Хор-р-роша</a:t>
            </a:r>
            <a:r>
              <a:rPr lang="ru-RU" sz="2000" dirty="0" smtClean="0">
                <a:solidFill>
                  <a:schemeClr val="bg1"/>
                </a:solidFill>
              </a:rPr>
              <a:t> </a:t>
            </a:r>
            <a:r>
              <a:rPr lang="ru-RU" sz="2000" dirty="0" err="1" smtClean="0">
                <a:solidFill>
                  <a:schemeClr val="bg1"/>
                </a:solidFill>
              </a:rPr>
              <a:t>р</a:t>
            </a:r>
            <a:r>
              <a:rPr lang="ru-RU" sz="2000" dirty="0" smtClean="0">
                <a:solidFill>
                  <a:schemeClr val="bg1"/>
                </a:solidFill>
              </a:rPr>
              <a:t> рыбешка</a:t>
            </a:r>
            <a:r>
              <a:rPr lang="ru-RU" dirty="0" smtClean="0"/>
              <a:t>!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Picture 2" descr="http://ds126.pupils.ru/upload/ds_126/information_system_1743/2/0/5/0/8/item_205084/item_2050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40770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451550"/>
              </p:ext>
            </p:extLst>
          </p:nvPr>
        </p:nvGraphicFramePr>
        <p:xfrm>
          <a:off x="0" y="0"/>
          <a:ext cx="3233689" cy="2422906"/>
        </p:xfrm>
        <a:graphic>
          <a:graphicData uri="http://schemas.openxmlformats.org/drawingml/2006/table">
            <a:tbl>
              <a:tblPr/>
              <a:tblGrid>
                <a:gridCol w="3233689"/>
              </a:tblGrid>
              <a:tr h="105087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Тянут сети рыбаки –</a:t>
                      </a:r>
                      <a:b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Тянут рыбу из реки.</a:t>
                      </a:r>
                      <a:b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Ловят рыбу разную –</a:t>
                      </a:r>
                      <a:b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Белую и красную.</a:t>
                      </a:r>
                      <a:b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Много и немножко.</a:t>
                      </a:r>
                      <a:b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Хор-р-</a:t>
                      </a:r>
                      <a:r>
                        <a:rPr lang="ru-RU" sz="2000" dirty="0" err="1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роша</a:t>
                      </a:r>
                      <a:r>
                        <a:rPr lang="ru-RU" sz="2000" dirty="0" smtClean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р-рыбешка!</a:t>
                      </a:r>
                      <a:endParaRPr lang="ru-RU" sz="2000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i.pinimg.com/736x/f7/9e/81/f79e81f9bed81e7e16717c71b2f28bf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7015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013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ds02.infourok.ru/uploads/ex/0dea/00021d41-2908f5ce/img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520246" cy="6952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2891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cf.ppt-online.org/files1/slide/u/UoryETm4jZN3P67KfkGaDxbVXY8qBCLtge20uJRzws/slide-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8811" y="25113"/>
            <a:ext cx="12360812" cy="6911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30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ds126.pupils.ru/upload/ds_126/information_system_1743/2/0/5/0/8/item_205084/item_2050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260" y="0"/>
            <a:ext cx="1145702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2882" y="5447797"/>
            <a:ext cx="3060406" cy="1410203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Строит он всегда плотину,</a:t>
            </a:r>
            <a:r>
              <a:rPr lang="ru-RU" sz="2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Лихо плавает в воде,</a:t>
            </a:r>
            <a:r>
              <a:rPr lang="ru-RU" sz="2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Иву срезал и осину,</a:t>
            </a:r>
            <a:r>
              <a:rPr lang="ru-RU" sz="2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Знают все его везде</a:t>
            </a:r>
            <a:r>
              <a:rPr lang="ru-RU" sz="2000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solidFill>
                  <a:schemeClr val="bg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9600" b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Бобр</a:t>
            </a:r>
            <a:endParaRPr lang="ru-RU" sz="9600" b="1" dirty="0">
              <a:solidFill>
                <a:schemeClr val="accent1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 descr="444_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2254079"/>
            <a:ext cx="6237027" cy="4540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Объект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213442053"/>
              </p:ext>
            </p:extLst>
          </p:nvPr>
        </p:nvGraphicFramePr>
        <p:xfrm>
          <a:off x="6555007" y="5164162"/>
          <a:ext cx="4395788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8947"/>
                <a:gridCol w="1098947"/>
                <a:gridCol w="1098947"/>
                <a:gridCol w="1098947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pic>
        <p:nvPicPr>
          <p:cNvPr id="5" name="Picture 5" descr="0_8f2ea_f624b12c_ori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7027" y="0"/>
            <a:ext cx="5954973" cy="4810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816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419</TotalTime>
  <Words>187</Words>
  <Application>Microsoft Office PowerPoint</Application>
  <PresentationFormat>Широкоэкранный</PresentationFormat>
  <Paragraphs>36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Century Gothic</vt:lpstr>
      <vt:lpstr>Times New Roman</vt:lpstr>
      <vt:lpstr>Wingdings 3</vt:lpstr>
      <vt:lpstr>Ион</vt:lpstr>
      <vt:lpstr>Фронтальное логопедическое занятие по теме: «Буква Р, Звуки [р], [р’]. Вода, пресноводные обитатели» </vt:lpstr>
      <vt:lpstr>Презентация PowerPoint</vt:lpstr>
      <vt:lpstr>Презентация PowerPoint</vt:lpstr>
      <vt:lpstr>Тянут сети рыбаки – Тянут рыбу из реки. Ловят рыбу разную – Белую и красную. Много и немножко. Хор-р-роша р рыбешка! </vt:lpstr>
      <vt:lpstr>Презентация PowerPoint</vt:lpstr>
      <vt:lpstr>Презентация PowerPoint</vt:lpstr>
      <vt:lpstr>Презентация PowerPoint</vt:lpstr>
      <vt:lpstr>Строит он всегда плотину, Лихо плавает в воде, Иву срезал и осину, Знают все его везде.  </vt:lpstr>
      <vt:lpstr>Бобр</vt:lpstr>
      <vt:lpstr>«Рыбка» Рыбка плавает в водице, Рыбке весело играть Рыбка, рыбка озорница. Мы хотим тебя поймать Рыбка спину изогнула Крошку хлебную взяла Рыбка хвостиком махнула, Рыбка быстро уплыла. </vt:lpstr>
      <vt:lpstr>ЩУКА ОБЫКНОВЕННАЯ</vt:lpstr>
      <vt:lpstr>«Речка» Речка очень широка, Речка очень глубока. Рыбки там живут, друзья,  А вот воду пить нельзя. </vt:lpstr>
      <vt:lpstr>РЕЧНОЙ ОКУНЬ</vt:lpstr>
      <vt:lpstr>«Жил да был один налим» Жил да был один налим, Два ерша дружили с ним. Прилетели к ним три утки По четыре раза в сутки. И учили их считать: Раз, два, три, четыре, пять.  </vt:lpstr>
      <vt:lpstr>РЕЧНОЙ РАК</vt:lpstr>
      <vt:lpstr>РЕКА</vt:lpstr>
      <vt:lpstr>Пруд</vt:lpstr>
      <vt:lpstr>РУЧЕЙ</vt:lpstr>
      <vt:lpstr>БОЛОТО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33</cp:revision>
  <dcterms:created xsi:type="dcterms:W3CDTF">2019-04-02T12:12:31Z</dcterms:created>
  <dcterms:modified xsi:type="dcterms:W3CDTF">2019-05-20T13:49:55Z</dcterms:modified>
</cp:coreProperties>
</file>