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5B47-942A-4F15-A340-AD28F070B817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FA3F-6A06-49F8-B92E-E9C80DC0E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664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5B47-942A-4F15-A340-AD28F070B817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FA3F-6A06-49F8-B92E-E9C80DC0E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88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5B47-942A-4F15-A340-AD28F070B817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FA3F-6A06-49F8-B92E-E9C80DC0E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632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5B47-942A-4F15-A340-AD28F070B817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FA3F-6A06-49F8-B92E-E9C80DC0E3C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05201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5B47-942A-4F15-A340-AD28F070B817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FA3F-6A06-49F8-B92E-E9C80DC0E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255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5B47-942A-4F15-A340-AD28F070B817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FA3F-6A06-49F8-B92E-E9C80DC0E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7956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5B47-942A-4F15-A340-AD28F070B817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FA3F-6A06-49F8-B92E-E9C80DC0E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374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5B47-942A-4F15-A340-AD28F070B817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FA3F-6A06-49F8-B92E-E9C80DC0E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4559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5B47-942A-4F15-A340-AD28F070B817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FA3F-6A06-49F8-B92E-E9C80DC0E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746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5B47-942A-4F15-A340-AD28F070B817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FA3F-6A06-49F8-B92E-E9C80DC0E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365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5B47-942A-4F15-A340-AD28F070B817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FA3F-6A06-49F8-B92E-E9C80DC0E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100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5B47-942A-4F15-A340-AD28F070B817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FA3F-6A06-49F8-B92E-E9C80DC0E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298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5B47-942A-4F15-A340-AD28F070B817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FA3F-6A06-49F8-B92E-E9C80DC0E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152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5B47-942A-4F15-A340-AD28F070B817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FA3F-6A06-49F8-B92E-E9C80DC0E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869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5B47-942A-4F15-A340-AD28F070B817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FA3F-6A06-49F8-B92E-E9C80DC0E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543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5B47-942A-4F15-A340-AD28F070B817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FA3F-6A06-49F8-B92E-E9C80DC0E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430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5B47-942A-4F15-A340-AD28F070B817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9FA3F-6A06-49F8-B92E-E9C80DC0E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96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4425B47-942A-4F15-A340-AD28F070B817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9FA3F-6A06-49F8-B92E-E9C80DC0E3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6044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guide.ru/index.php/english/engfavourite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060848"/>
            <a:ext cx="9144000" cy="201622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«ПЕРСПЕКТИВНАЯ НАЧАЛЬНАЯ ШКОЛА»</a:t>
            </a:r>
          </a:p>
        </p:txBody>
      </p:sp>
    </p:spTree>
    <p:extLst>
      <p:ext uri="{BB962C8B-B14F-4D97-AF65-F5344CB8AC3E}">
        <p14:creationId xmlns:p14="http://schemas.microsoft.com/office/powerpoint/2010/main" val="3282596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>
                <a:solidFill>
                  <a:schemeClr val="tx1"/>
                </a:solidFill>
              </a:rPr>
              <a:t>Основная идея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 fontScale="92500"/>
          </a:bodyPr>
          <a:lstStyle/>
          <a:p>
            <a:pPr marL="82296" indent="0" algn="just">
              <a:buNone/>
            </a:pPr>
            <a:r>
              <a:rPr lang="ru-RU" dirty="0"/>
              <a:t>	</a:t>
            </a:r>
            <a:r>
              <a:rPr lang="ru-RU" sz="3600" b="1" dirty="0"/>
              <a:t>оптимальное развитие каждого ребенка на основе педагогической поддержки его индивидуальности (возраста, способностей, интересов, склонностей, развития) в условиях специально организованной учебной деятельности, где ученик выступает то в роли обучаемого, то в роли обучающего, то в роли организатора учебной ситуации.</a:t>
            </a:r>
          </a:p>
        </p:txBody>
      </p:sp>
    </p:spTree>
    <p:extLst>
      <p:ext uri="{BB962C8B-B14F-4D97-AF65-F5344CB8AC3E}">
        <p14:creationId xmlns:p14="http://schemas.microsoft.com/office/powerpoint/2010/main" val="993390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chemeClr val="tx1"/>
                </a:solidFill>
              </a:rPr>
              <a:t>Основные принципы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b="1" dirty="0"/>
              <a:t>	- Принцип непрерывного общего развития каждого ребенка предполагает ориентацию содержания начального образования на эмоциональное, духовно-нравственное и интеллектуальное развитие и саморазвитие каждого ребенка. </a:t>
            </a:r>
          </a:p>
          <a:p>
            <a:pPr marL="82296" indent="0" algn="just">
              <a:buNone/>
            </a:pPr>
            <a:r>
              <a:rPr lang="ru-RU" b="1" dirty="0"/>
              <a:t>	- Принцип целостности картины мира предполагает отбор такого содержания образования, которое поможет школьнику удерживать и воссоздать целостность картины мира.</a:t>
            </a:r>
          </a:p>
        </p:txBody>
      </p:sp>
    </p:spTree>
    <p:extLst>
      <p:ext uri="{BB962C8B-B14F-4D97-AF65-F5344CB8AC3E}">
        <p14:creationId xmlns:p14="http://schemas.microsoft.com/office/powerpoint/2010/main" val="2854535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chemeClr val="tx1"/>
                </a:solidFill>
              </a:rPr>
              <a:t>Основные принципы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b="1" dirty="0"/>
              <a:t>	- Принцип учета индивидуальных возможностей и способностей школьников ориентирован на постоянную педагогическую поддержку всех учащихся.</a:t>
            </a:r>
          </a:p>
          <a:p>
            <a:pPr marL="82296" indent="0" algn="just">
              <a:buNone/>
            </a:pPr>
            <a:r>
              <a:rPr lang="ru-RU" b="1" dirty="0"/>
              <a:t>	- Принципы прочности и наглядности. </a:t>
            </a:r>
          </a:p>
          <a:p>
            <a:pPr marL="82296" indent="0" algn="just">
              <a:buNone/>
            </a:pPr>
            <a:r>
              <a:rPr lang="ru-RU" b="1" dirty="0"/>
              <a:t>	- Принцип охраны и укрепления психического и физического здоровья детей. </a:t>
            </a:r>
          </a:p>
        </p:txBody>
      </p:sp>
    </p:spTree>
    <p:extLst>
      <p:ext uri="{BB962C8B-B14F-4D97-AF65-F5344CB8AC3E}">
        <p14:creationId xmlns:p14="http://schemas.microsoft.com/office/powerpoint/2010/main" val="3523780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chemeClr val="tx1"/>
                </a:solidFill>
              </a:rPr>
              <a:t>Особенности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41020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b="1" dirty="0"/>
              <a:t>	- УМК по каждому учебному предмету, как правило, включает в себя учебник, хрестоматию, Тетрадь для самостоятельной работы, методическое пособие для учителя (методиста). 	- Каждое методическое пособие состоит из двух частей: </a:t>
            </a:r>
          </a:p>
          <a:p>
            <a:pPr marL="82296" indent="0" algn="just">
              <a:buNone/>
            </a:pPr>
            <a:r>
              <a:rPr lang="ru-RU" b="1" dirty="0"/>
              <a:t>	1. теоретическая, которая может быть использована учителем как теоретическое основание повышения его квалификации.</a:t>
            </a:r>
          </a:p>
          <a:p>
            <a:pPr marL="82296" indent="0" algn="just">
              <a:buNone/>
            </a:pPr>
            <a:r>
              <a:rPr lang="ru-RU" b="1" dirty="0"/>
              <a:t>	2. поурочно-тематическое планирование, где расписан ход каждого урока, сформулированы его цели и задачи + ответы ко всем заданиям. </a:t>
            </a:r>
          </a:p>
        </p:txBody>
      </p:sp>
    </p:spTree>
    <p:extLst>
      <p:ext uri="{BB962C8B-B14F-4D97-AF65-F5344CB8AC3E}">
        <p14:creationId xmlns:p14="http://schemas.microsoft.com/office/powerpoint/2010/main" val="1099570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352425" y="1"/>
            <a:ext cx="8426054" cy="168116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УМК  «Перспективная начальная школа» включает в себя следующие завершенные предметные линии учебников: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136922" y="1484785"/>
            <a:ext cx="8938022" cy="5256584"/>
          </a:xfrm>
        </p:spPr>
        <p:txBody>
          <a:bodyPr>
            <a:noAutofit/>
          </a:bodyPr>
          <a:lstStyle/>
          <a:p>
            <a:pPr algn="just">
              <a:spcBef>
                <a:spcPct val="0"/>
              </a:spcBef>
            </a:pPr>
            <a:r>
              <a:rPr lang="ru-RU" sz="2800" b="1" dirty="0">
                <a:latin typeface="+mj-lt"/>
              </a:rPr>
              <a:t>Русский язык. </a:t>
            </a:r>
            <a:endParaRPr lang="ru-RU" sz="2800" dirty="0">
              <a:latin typeface="+mj-lt"/>
            </a:endParaRPr>
          </a:p>
          <a:p>
            <a:pPr algn="just">
              <a:spcBef>
                <a:spcPct val="0"/>
              </a:spcBef>
              <a:buFont typeface="Wingdings 3" pitchFamily="18" charset="2"/>
              <a:buNone/>
            </a:pPr>
            <a:r>
              <a:rPr lang="ru-RU" sz="2800" dirty="0">
                <a:latin typeface="+mj-lt"/>
              </a:rPr>
              <a:t>Азбука.  </a:t>
            </a:r>
            <a:r>
              <a:rPr lang="ru-RU" sz="2800" i="1" dirty="0">
                <a:latin typeface="+mj-lt"/>
              </a:rPr>
              <a:t>Авторы:</a:t>
            </a:r>
            <a:r>
              <a:rPr lang="ru-RU" sz="2800" dirty="0">
                <a:latin typeface="+mj-lt"/>
              </a:rPr>
              <a:t> </a:t>
            </a:r>
            <a:r>
              <a:rPr lang="ru-RU" sz="2800" dirty="0" err="1">
                <a:latin typeface="+mj-lt"/>
              </a:rPr>
              <a:t>Агаркова</a:t>
            </a:r>
            <a:r>
              <a:rPr lang="ru-RU" sz="2800" dirty="0">
                <a:latin typeface="+mj-lt"/>
              </a:rPr>
              <a:t> Н.Г., </a:t>
            </a:r>
            <a:r>
              <a:rPr lang="ru-RU" sz="2800" dirty="0" err="1">
                <a:latin typeface="+mj-lt"/>
              </a:rPr>
              <a:t>Агарков</a:t>
            </a:r>
            <a:r>
              <a:rPr lang="ru-RU" sz="2800" dirty="0">
                <a:latin typeface="+mj-lt"/>
              </a:rPr>
              <a:t> Ю.А.</a:t>
            </a:r>
          </a:p>
          <a:p>
            <a:pPr algn="just">
              <a:spcBef>
                <a:spcPct val="0"/>
              </a:spcBef>
              <a:buFont typeface="Wingdings 3" pitchFamily="18" charset="2"/>
              <a:buNone/>
            </a:pPr>
            <a:r>
              <a:rPr lang="ru-RU" sz="2800" dirty="0">
                <a:latin typeface="+mj-lt"/>
              </a:rPr>
              <a:t>Русский язык. </a:t>
            </a:r>
            <a:r>
              <a:rPr lang="ru-RU" sz="2800" i="1" dirty="0">
                <a:latin typeface="+mj-lt"/>
              </a:rPr>
              <a:t>Авторы:</a:t>
            </a:r>
            <a:r>
              <a:rPr lang="ru-RU" sz="2800" dirty="0">
                <a:latin typeface="+mj-lt"/>
              </a:rPr>
              <a:t> </a:t>
            </a:r>
            <a:r>
              <a:rPr lang="ru-RU" sz="2800" dirty="0" err="1">
                <a:latin typeface="+mj-lt"/>
              </a:rPr>
              <a:t>Чуракова</a:t>
            </a:r>
            <a:r>
              <a:rPr lang="ru-RU" sz="2800" dirty="0">
                <a:latin typeface="+mj-lt"/>
              </a:rPr>
              <a:t> Н.А., </a:t>
            </a:r>
            <a:r>
              <a:rPr lang="ru-RU" sz="2800" dirty="0" err="1">
                <a:latin typeface="+mj-lt"/>
              </a:rPr>
              <a:t>Каленчук</a:t>
            </a:r>
            <a:r>
              <a:rPr lang="ru-RU" sz="2800" dirty="0">
                <a:latin typeface="+mj-lt"/>
              </a:rPr>
              <a:t> М.Л., </a:t>
            </a:r>
            <a:r>
              <a:rPr lang="ru-RU" sz="2800" dirty="0" err="1">
                <a:latin typeface="+mj-lt"/>
              </a:rPr>
              <a:t>Малаховская</a:t>
            </a:r>
            <a:r>
              <a:rPr lang="ru-RU" sz="2800" dirty="0">
                <a:latin typeface="+mj-lt"/>
              </a:rPr>
              <a:t> О.В., </a:t>
            </a:r>
            <a:r>
              <a:rPr lang="ru-RU" sz="2800" dirty="0" err="1">
                <a:latin typeface="+mj-lt"/>
              </a:rPr>
              <a:t>Байкова</a:t>
            </a:r>
            <a:r>
              <a:rPr lang="ru-RU" sz="2800" dirty="0">
                <a:latin typeface="+mj-lt"/>
              </a:rPr>
              <a:t> Т.А.</a:t>
            </a:r>
          </a:p>
          <a:p>
            <a:pPr algn="just">
              <a:spcBef>
                <a:spcPct val="0"/>
              </a:spcBef>
            </a:pPr>
            <a:r>
              <a:rPr lang="ru-RU" sz="2800" b="1" dirty="0">
                <a:latin typeface="+mj-lt"/>
              </a:rPr>
              <a:t>Литературное чтение.</a:t>
            </a:r>
            <a:r>
              <a:rPr lang="ru-RU" sz="2800" dirty="0">
                <a:latin typeface="+mj-lt"/>
              </a:rPr>
              <a:t> </a:t>
            </a:r>
            <a:r>
              <a:rPr lang="ru-RU" sz="2800" i="1" dirty="0">
                <a:latin typeface="+mj-lt"/>
              </a:rPr>
              <a:t> Автор</a:t>
            </a:r>
            <a:r>
              <a:rPr lang="ru-RU" sz="2800" dirty="0">
                <a:latin typeface="+mj-lt"/>
              </a:rPr>
              <a:t>: </a:t>
            </a:r>
            <a:r>
              <a:rPr lang="ru-RU" sz="2800" dirty="0" err="1">
                <a:latin typeface="+mj-lt"/>
              </a:rPr>
              <a:t>Чуракова</a:t>
            </a:r>
            <a:r>
              <a:rPr lang="ru-RU" sz="2800" dirty="0">
                <a:latin typeface="+mj-lt"/>
              </a:rPr>
              <a:t> Н.А.</a:t>
            </a:r>
          </a:p>
          <a:p>
            <a:pPr algn="just">
              <a:spcBef>
                <a:spcPct val="0"/>
              </a:spcBef>
            </a:pPr>
            <a:r>
              <a:rPr lang="ru-RU" sz="2800" b="1" dirty="0">
                <a:latin typeface="+mj-lt"/>
              </a:rPr>
              <a:t>Математика.</a:t>
            </a:r>
            <a:r>
              <a:rPr lang="ru-RU" sz="2800" dirty="0">
                <a:latin typeface="+mj-lt"/>
              </a:rPr>
              <a:t>  </a:t>
            </a:r>
            <a:r>
              <a:rPr lang="ru-RU" sz="2800" i="1" dirty="0">
                <a:latin typeface="+mj-lt"/>
              </a:rPr>
              <a:t>Автор: </a:t>
            </a:r>
            <a:r>
              <a:rPr lang="ru-RU" sz="2800" dirty="0">
                <a:latin typeface="+mj-lt"/>
              </a:rPr>
              <a:t>Чекин А.Л.</a:t>
            </a:r>
          </a:p>
          <a:p>
            <a:pPr algn="just">
              <a:spcBef>
                <a:spcPct val="0"/>
              </a:spcBef>
            </a:pPr>
            <a:r>
              <a:rPr lang="ru-RU" sz="2800" b="1" dirty="0">
                <a:latin typeface="+mj-lt"/>
              </a:rPr>
              <a:t>Информатика и ИКТ</a:t>
            </a:r>
            <a:r>
              <a:rPr lang="ru-RU" sz="2800" dirty="0">
                <a:latin typeface="+mj-lt"/>
              </a:rPr>
              <a:t> (2-4 классы). </a:t>
            </a:r>
            <a:r>
              <a:rPr lang="ru-RU" sz="2800" i="1" dirty="0">
                <a:latin typeface="+mj-lt"/>
              </a:rPr>
              <a:t> Авторы: </a:t>
            </a:r>
            <a:r>
              <a:rPr lang="ru-RU" sz="2800" dirty="0">
                <a:latin typeface="+mj-lt"/>
              </a:rPr>
              <a:t> </a:t>
            </a:r>
            <a:r>
              <a:rPr lang="ru-RU" sz="2800" dirty="0" err="1">
                <a:latin typeface="+mj-lt"/>
              </a:rPr>
              <a:t>Бененсон</a:t>
            </a:r>
            <a:r>
              <a:rPr lang="ru-RU" sz="2800" dirty="0">
                <a:latin typeface="+mj-lt"/>
              </a:rPr>
              <a:t> Е.П., Паутова А.Г.</a:t>
            </a:r>
          </a:p>
          <a:p>
            <a:pPr algn="just">
              <a:spcBef>
                <a:spcPct val="0"/>
              </a:spcBef>
            </a:pPr>
            <a:r>
              <a:rPr lang="ru-RU" sz="2800" b="1" dirty="0">
                <a:latin typeface="+mj-lt"/>
              </a:rPr>
              <a:t>Окружающий мир.</a:t>
            </a:r>
            <a:r>
              <a:rPr lang="ru-RU" sz="2800" dirty="0">
                <a:latin typeface="+mj-lt"/>
              </a:rPr>
              <a:t>  </a:t>
            </a:r>
            <a:r>
              <a:rPr lang="ru-RU" sz="2800" i="1" dirty="0">
                <a:latin typeface="+mj-lt"/>
              </a:rPr>
              <a:t>Авторы:  </a:t>
            </a:r>
            <a:r>
              <a:rPr lang="ru-RU" sz="2800" dirty="0">
                <a:latin typeface="+mj-lt"/>
              </a:rPr>
              <a:t>Федотова О.Н., </a:t>
            </a:r>
            <a:r>
              <a:rPr lang="ru-RU" sz="2800" dirty="0" err="1">
                <a:latin typeface="+mj-lt"/>
              </a:rPr>
              <a:t>Трафимова</a:t>
            </a:r>
            <a:r>
              <a:rPr lang="ru-RU" sz="2800" dirty="0">
                <a:latin typeface="+mj-lt"/>
              </a:rPr>
              <a:t> Г.В., </a:t>
            </a:r>
            <a:r>
              <a:rPr lang="ru-RU" sz="2800" dirty="0" err="1">
                <a:latin typeface="+mj-lt"/>
              </a:rPr>
              <a:t>Трафимов</a:t>
            </a:r>
            <a:r>
              <a:rPr lang="ru-RU" sz="2800" dirty="0">
                <a:latin typeface="+mj-lt"/>
              </a:rPr>
              <a:t> С.А., Царева Л. А.</a:t>
            </a:r>
          </a:p>
        </p:txBody>
      </p:sp>
    </p:spTree>
    <p:extLst>
      <p:ext uri="{BB962C8B-B14F-4D97-AF65-F5344CB8AC3E}">
        <p14:creationId xmlns:p14="http://schemas.microsoft.com/office/powerpoint/2010/main" val="2491988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352425" y="1"/>
            <a:ext cx="8426054" cy="168116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УМК  «Перспективная начальная школа» включает в себя следующие завершенные предметные линии учебников: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136922" y="1484785"/>
            <a:ext cx="8938022" cy="5256584"/>
          </a:xfrm>
        </p:spPr>
        <p:txBody>
          <a:bodyPr>
            <a:noAutofit/>
          </a:bodyPr>
          <a:lstStyle/>
          <a:p>
            <a:pPr algn="just">
              <a:spcBef>
                <a:spcPct val="0"/>
              </a:spcBef>
            </a:pPr>
            <a:r>
              <a:rPr lang="ru-RU" sz="2400" b="1" dirty="0">
                <a:latin typeface="+mj-lt"/>
              </a:rPr>
              <a:t>Основы религиозных культур и светской этики </a:t>
            </a:r>
            <a:r>
              <a:rPr lang="ru-RU" sz="2400" dirty="0">
                <a:latin typeface="+mj-lt"/>
              </a:rPr>
              <a:t>(4 класс).  Основы духовно-нравственной культуры народов России. Основы светской этики. </a:t>
            </a:r>
            <a:r>
              <a:rPr lang="ru-RU" sz="2400" i="1" dirty="0">
                <a:latin typeface="+mj-lt"/>
              </a:rPr>
              <a:t>Авторы:</a:t>
            </a:r>
            <a:r>
              <a:rPr lang="ru-RU" sz="2400" dirty="0">
                <a:latin typeface="+mj-lt"/>
              </a:rPr>
              <a:t> Васильева Т.Д., Савченко К.В., </a:t>
            </a:r>
            <a:r>
              <a:rPr lang="ru-RU" sz="2400" dirty="0" err="1">
                <a:latin typeface="+mj-lt"/>
              </a:rPr>
              <a:t>Тюляева</a:t>
            </a:r>
            <a:r>
              <a:rPr lang="ru-RU" sz="2400" dirty="0">
                <a:latin typeface="+mj-lt"/>
              </a:rPr>
              <a:t> Т.И.</a:t>
            </a:r>
          </a:p>
          <a:p>
            <a:pPr algn="just">
              <a:spcBef>
                <a:spcPct val="0"/>
              </a:spcBef>
            </a:pPr>
            <a:r>
              <a:rPr lang="ru-RU" sz="2400" b="1" dirty="0">
                <a:latin typeface="+mj-lt"/>
              </a:rPr>
              <a:t>Изобразительное искусство.</a:t>
            </a:r>
            <a:r>
              <a:rPr lang="ru-RU" sz="2400" dirty="0">
                <a:latin typeface="+mj-lt"/>
              </a:rPr>
              <a:t> </a:t>
            </a:r>
            <a:r>
              <a:rPr lang="ru-RU" sz="2400" i="1" dirty="0">
                <a:latin typeface="+mj-lt"/>
              </a:rPr>
              <a:t>Авторы:</a:t>
            </a:r>
            <a:r>
              <a:rPr lang="ru-RU" sz="2400" dirty="0">
                <a:latin typeface="+mj-lt"/>
              </a:rPr>
              <a:t> </a:t>
            </a:r>
            <a:r>
              <a:rPr lang="ru-RU" sz="2400" dirty="0" err="1">
                <a:latin typeface="+mj-lt"/>
              </a:rPr>
              <a:t>Кашекова</a:t>
            </a:r>
            <a:r>
              <a:rPr lang="ru-RU" sz="2400" dirty="0">
                <a:latin typeface="+mj-lt"/>
              </a:rPr>
              <a:t> И.Э., </a:t>
            </a:r>
            <a:r>
              <a:rPr lang="ru-RU" sz="2400" dirty="0" err="1">
                <a:latin typeface="+mj-lt"/>
              </a:rPr>
              <a:t>Кашеков</a:t>
            </a:r>
            <a:r>
              <a:rPr lang="ru-RU" sz="2400" dirty="0">
                <a:latin typeface="+mj-lt"/>
              </a:rPr>
              <a:t> А.Л.</a:t>
            </a:r>
          </a:p>
          <a:p>
            <a:pPr algn="just">
              <a:spcBef>
                <a:spcPct val="0"/>
              </a:spcBef>
            </a:pPr>
            <a:r>
              <a:rPr lang="ru-RU" sz="2400" b="1" dirty="0">
                <a:latin typeface="+mj-lt"/>
              </a:rPr>
              <a:t>Музыка.</a:t>
            </a:r>
            <a:r>
              <a:rPr lang="ru-RU" sz="2400" dirty="0">
                <a:latin typeface="+mj-lt"/>
              </a:rPr>
              <a:t> </a:t>
            </a:r>
            <a:r>
              <a:rPr lang="ru-RU" sz="2400" i="1" dirty="0">
                <a:latin typeface="+mj-lt"/>
              </a:rPr>
              <a:t>Авторы:</a:t>
            </a:r>
            <a:r>
              <a:rPr lang="ru-RU" sz="2400" dirty="0">
                <a:latin typeface="+mj-lt"/>
              </a:rPr>
              <a:t> </a:t>
            </a:r>
            <a:r>
              <a:rPr lang="ru-RU" sz="2400" dirty="0" err="1">
                <a:latin typeface="+mj-lt"/>
              </a:rPr>
              <a:t>Челышева</a:t>
            </a:r>
            <a:r>
              <a:rPr lang="ru-RU" sz="2400" dirty="0">
                <a:latin typeface="+mj-lt"/>
              </a:rPr>
              <a:t> Т.В., Кузнецова В.В.</a:t>
            </a:r>
          </a:p>
          <a:p>
            <a:pPr algn="just">
              <a:spcBef>
                <a:spcPct val="0"/>
              </a:spcBef>
            </a:pPr>
            <a:r>
              <a:rPr lang="ru-RU" sz="2400" b="1" dirty="0">
                <a:latin typeface="+mj-lt"/>
              </a:rPr>
              <a:t>Технология.</a:t>
            </a:r>
            <a:r>
              <a:rPr lang="ru-RU" sz="2400" dirty="0">
                <a:latin typeface="+mj-lt"/>
              </a:rPr>
              <a:t> </a:t>
            </a:r>
            <a:r>
              <a:rPr lang="ru-RU" sz="2400" i="1" dirty="0">
                <a:latin typeface="+mj-lt"/>
              </a:rPr>
              <a:t>Авторы:</a:t>
            </a:r>
            <a:r>
              <a:rPr lang="ru-RU" sz="2400" dirty="0">
                <a:latin typeface="+mj-lt"/>
              </a:rPr>
              <a:t> Рагозина Т.М., Гринева А.А., Голованова И.Л., </a:t>
            </a:r>
            <a:r>
              <a:rPr lang="ru-RU" sz="2400" dirty="0" err="1">
                <a:latin typeface="+mj-lt"/>
              </a:rPr>
              <a:t>Мылова</a:t>
            </a:r>
            <a:r>
              <a:rPr lang="ru-RU" sz="2400" dirty="0">
                <a:latin typeface="+mj-lt"/>
              </a:rPr>
              <a:t> И.Б.</a:t>
            </a:r>
          </a:p>
          <a:p>
            <a:pPr algn="just">
              <a:spcBef>
                <a:spcPct val="0"/>
              </a:spcBef>
            </a:pPr>
            <a:r>
              <a:rPr lang="ru-RU" sz="2400" b="1" dirty="0">
                <a:latin typeface="+mj-lt"/>
              </a:rPr>
              <a:t>Физическая культура.</a:t>
            </a:r>
            <a:r>
              <a:rPr lang="ru-RU" sz="2400" dirty="0">
                <a:latin typeface="+mj-lt"/>
              </a:rPr>
              <a:t> </a:t>
            </a:r>
            <a:r>
              <a:rPr lang="ru-RU" sz="2400" i="1" dirty="0">
                <a:latin typeface="+mj-lt"/>
              </a:rPr>
              <a:t>Авторы:</a:t>
            </a:r>
            <a:r>
              <a:rPr lang="ru-RU" sz="2400" dirty="0">
                <a:latin typeface="+mj-lt"/>
              </a:rPr>
              <a:t> Шишкина А.В., Алимпиева О.П., </a:t>
            </a:r>
            <a:r>
              <a:rPr lang="ru-RU" sz="2400" dirty="0" err="1">
                <a:latin typeface="+mj-lt"/>
              </a:rPr>
              <a:t>Брехов</a:t>
            </a:r>
            <a:r>
              <a:rPr lang="ru-RU" sz="2400" dirty="0">
                <a:latin typeface="+mj-lt"/>
              </a:rPr>
              <a:t> Л.В.</a:t>
            </a:r>
          </a:p>
          <a:p>
            <a:pPr algn="just">
              <a:spcBef>
                <a:spcPct val="0"/>
              </a:spcBef>
            </a:pPr>
            <a:r>
              <a:rPr lang="ru-RU" sz="2400" b="1" dirty="0">
                <a:latin typeface="+mj-lt"/>
              </a:rPr>
              <a:t>Английский язык </a:t>
            </a:r>
            <a:r>
              <a:rPr lang="ru-RU" sz="2400" u="sng" dirty="0">
                <a:solidFill>
                  <a:schemeClr val="tx1"/>
                </a:solidFill>
                <a:latin typeface="+mj-lt"/>
                <a:hlinkClick r:id="rId2"/>
              </a:rPr>
              <a:t>«</a:t>
            </a:r>
            <a:r>
              <a:rPr lang="ru-RU" sz="2400" u="sng" dirty="0" err="1">
                <a:solidFill>
                  <a:schemeClr val="tx1"/>
                </a:solidFill>
                <a:latin typeface="+mj-lt"/>
                <a:hlinkClick r:id="rId2"/>
              </a:rPr>
              <a:t>Favourite</a:t>
            </a:r>
            <a:r>
              <a:rPr lang="ru-RU" sz="2400" u="sng" dirty="0">
                <a:solidFill>
                  <a:schemeClr val="tx1"/>
                </a:solidFill>
                <a:latin typeface="+mj-lt"/>
                <a:hlinkClick r:id="rId2"/>
              </a:rPr>
              <a:t>»</a:t>
            </a:r>
            <a:r>
              <a:rPr lang="ru-RU" sz="2400" b="1" dirty="0">
                <a:solidFill>
                  <a:schemeClr val="tx1"/>
                </a:solidFill>
                <a:latin typeface="+mj-lt"/>
              </a:rPr>
              <a:t> </a:t>
            </a:r>
            <a:r>
              <a:rPr lang="ru-RU" sz="2400" dirty="0">
                <a:latin typeface="+mj-lt"/>
              </a:rPr>
              <a:t>(2-4 классы). </a:t>
            </a:r>
            <a:r>
              <a:rPr lang="ru-RU" sz="2400" i="1" dirty="0">
                <a:latin typeface="+mj-lt"/>
              </a:rPr>
              <a:t>Авторы:</a:t>
            </a:r>
            <a:r>
              <a:rPr lang="ru-RU" sz="2400" dirty="0">
                <a:latin typeface="+mj-lt"/>
              </a:rPr>
              <a:t> Тер-Минасова С.Г., </a:t>
            </a:r>
            <a:r>
              <a:rPr lang="ru-RU" sz="2400" dirty="0" err="1">
                <a:latin typeface="+mj-lt"/>
              </a:rPr>
              <a:t>Узунова</a:t>
            </a:r>
            <a:r>
              <a:rPr lang="ru-RU" sz="2400" dirty="0">
                <a:latin typeface="+mj-lt"/>
              </a:rPr>
              <a:t> Л.М., </a:t>
            </a:r>
            <a:r>
              <a:rPr lang="ru-RU" sz="2400" dirty="0" err="1">
                <a:latin typeface="+mj-lt"/>
              </a:rPr>
              <a:t>Сухина</a:t>
            </a:r>
            <a:r>
              <a:rPr lang="ru-RU" sz="2400" dirty="0">
                <a:latin typeface="+mj-lt"/>
              </a:rPr>
              <a:t> Е.И. 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1716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</TotalTime>
  <Words>23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Ион</vt:lpstr>
      <vt:lpstr>«ПЕРСПЕКТИВНАЯ НАЧАЛЬНАЯ ШКОЛА»</vt:lpstr>
      <vt:lpstr>Основная идея</vt:lpstr>
      <vt:lpstr>Основные принципы</vt:lpstr>
      <vt:lpstr>Основные принципы</vt:lpstr>
      <vt:lpstr>Особенности </vt:lpstr>
      <vt:lpstr>УМК  «Перспективная начальная школа» включает в себя следующие завершенные предметные линии учебников:</vt:lpstr>
      <vt:lpstr>УМК  «Перспективная начальная школа» включает в себя следующие завершенные предметные линии учебников: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«ПЕРСПЕКТИВНАЯ НАЧАЛЬНАЯ ШКОЛА»</dc:title>
  <dc:creator>АНТОН</dc:creator>
  <cp:lastModifiedBy>АДМИН</cp:lastModifiedBy>
  <cp:revision>4</cp:revision>
  <dcterms:created xsi:type="dcterms:W3CDTF">2019-05-13T18:10:18Z</dcterms:created>
  <dcterms:modified xsi:type="dcterms:W3CDTF">2019-05-20T00:41:02Z</dcterms:modified>
</cp:coreProperties>
</file>