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1" r:id="rId3"/>
    <p:sldId id="262" r:id="rId4"/>
    <p:sldId id="263" r:id="rId5"/>
    <p:sldId id="264" r:id="rId6"/>
    <p:sldId id="265" r:id="rId7"/>
    <p:sldId id="266" r:id="rId8"/>
    <p:sldId id="281" r:id="rId9"/>
    <p:sldId id="267" r:id="rId10"/>
    <p:sldId id="268" r:id="rId11"/>
    <p:sldId id="269" r:id="rId12"/>
    <p:sldId id="282" r:id="rId13"/>
    <p:sldId id="275" r:id="rId14"/>
    <p:sldId id="271" r:id="rId15"/>
    <p:sldId id="272" r:id="rId16"/>
    <p:sldId id="274" r:id="rId17"/>
    <p:sldId id="277" r:id="rId18"/>
    <p:sldId id="273" r:id="rId19"/>
    <p:sldId id="278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36" d="100"/>
          <a:sy n="36" d="100"/>
        </p:scale>
        <p:origin x="-427" y="-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4E1F6B23-043B-4D78-8FF1-878093ABB72E}" type="datetimeFigureOut">
              <a:rPr lang="ru-RU" smtClean="0"/>
              <a:pPr/>
              <a:t>20.05.2019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5495E7E7-333A-4217-A4BE-82FB3A4A45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fade thruBlk="1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1F6B23-043B-4D78-8FF1-878093ABB72E}" type="datetimeFigureOut">
              <a:rPr lang="ru-RU" smtClean="0"/>
              <a:pPr/>
              <a:t>20.05.2019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95E7E7-333A-4217-A4BE-82FB3A4A45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 thruBlk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1F6B23-043B-4D78-8FF1-878093ABB72E}" type="datetimeFigureOut">
              <a:rPr lang="ru-RU" smtClean="0"/>
              <a:pPr/>
              <a:t>20.05.2019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95E7E7-333A-4217-A4BE-82FB3A4A45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 thruBlk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4E1F6B23-043B-4D78-8FF1-878093ABB72E}" type="datetimeFigureOut">
              <a:rPr lang="ru-RU" smtClean="0"/>
              <a:pPr/>
              <a:t>20.05.2019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5495E7E7-333A-4217-A4BE-82FB3A4A454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  <p:transition spd="slow">
    <p:fade thruBlk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4E1F6B23-043B-4D78-8FF1-878093ABB72E}" type="datetimeFigureOut">
              <a:rPr lang="ru-RU" smtClean="0"/>
              <a:pPr/>
              <a:t>20.05.2019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5495E7E7-333A-4217-A4BE-82FB3A4A45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fade thruBlk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1F6B23-043B-4D78-8FF1-878093ABB72E}" type="datetimeFigureOut">
              <a:rPr lang="ru-RU" smtClean="0"/>
              <a:pPr/>
              <a:t>20.05.2019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95E7E7-333A-4217-A4BE-82FB3A4A454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 spd="slow">
    <p:fade thruBlk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1F6B23-043B-4D78-8FF1-878093ABB72E}" type="datetimeFigureOut">
              <a:rPr lang="ru-RU" smtClean="0"/>
              <a:pPr/>
              <a:t>20.05.2019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95E7E7-333A-4217-A4BE-82FB3A4A454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 spd="slow">
    <p:fade thruBlk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4E1F6B23-043B-4D78-8FF1-878093ABB72E}" type="datetimeFigureOut">
              <a:rPr lang="ru-RU" smtClean="0"/>
              <a:pPr/>
              <a:t>20.05.2019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5495E7E7-333A-4217-A4BE-82FB3A4A454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  <p:transition spd="slow">
    <p:fade thruBlk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1F6B23-043B-4D78-8FF1-878093ABB72E}" type="datetimeFigureOut">
              <a:rPr lang="ru-RU" smtClean="0"/>
              <a:pPr/>
              <a:t>20.05.2019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95E7E7-333A-4217-A4BE-82FB3A4A45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 thruBlk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4E1F6B23-043B-4D78-8FF1-878093ABB72E}" type="datetimeFigureOut">
              <a:rPr lang="ru-RU" smtClean="0"/>
              <a:pPr/>
              <a:t>20.05.2019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5495E7E7-333A-4217-A4BE-82FB3A4A454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fade thruBlk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4E1F6B23-043B-4D78-8FF1-878093ABB72E}" type="datetimeFigureOut">
              <a:rPr lang="ru-RU" smtClean="0"/>
              <a:pPr/>
              <a:t>20.05.2019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5495E7E7-333A-4217-A4BE-82FB3A4A454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  <p:transition spd="slow">
    <p:fade thruBlk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4E1F6B23-043B-4D78-8FF1-878093ABB72E}" type="datetimeFigureOut">
              <a:rPr lang="ru-RU" smtClean="0"/>
              <a:pPr/>
              <a:t>20.05.2019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5495E7E7-333A-4217-A4BE-82FB3A4A454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slow">
    <p:fade thruBlk="1"/>
  </p:transition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548681"/>
            <a:ext cx="7772400" cy="3051770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sz="4800" dirty="0" smtClean="0">
                <a:latin typeface="Arial" pitchFamily="34" charset="0"/>
                <a:cs typeface="Arial" pitchFamily="34" charset="0"/>
              </a:rPr>
              <a:t>«Причины плохого поведения учащихся»</a:t>
            </a:r>
            <a:br>
              <a:rPr lang="ru-RU" sz="4800" dirty="0" smtClean="0">
                <a:latin typeface="Arial" pitchFamily="34" charset="0"/>
                <a:cs typeface="Arial" pitchFamily="34" charset="0"/>
              </a:rPr>
            </a:br>
            <a:endParaRPr lang="ru-RU" sz="4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3568" y="4797152"/>
            <a:ext cx="8100392" cy="1587624"/>
          </a:xfrm>
        </p:spPr>
        <p:txBody>
          <a:bodyPr>
            <a:normAutofit/>
          </a:bodyPr>
          <a:lstStyle/>
          <a:p>
            <a:pPr algn="r"/>
            <a:r>
              <a:rPr lang="ru-RU" sz="2400" dirty="0" smtClean="0">
                <a:latin typeface="Arial" pitchFamily="34" charset="0"/>
                <a:cs typeface="Arial" pitchFamily="34" charset="0"/>
              </a:rPr>
              <a:t>Составитель: 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педагог-психолог ГБОУ школы 398 Красносельского района Санкт-Петербурга </a:t>
            </a:r>
            <a:endParaRPr lang="ru-RU" sz="2000" dirty="0" smtClean="0">
              <a:latin typeface="Arial" pitchFamily="34" charset="0"/>
              <a:cs typeface="Arial" pitchFamily="34" charset="0"/>
            </a:endParaRPr>
          </a:p>
          <a:p>
            <a:pPr algn="r"/>
            <a:r>
              <a:rPr lang="ru-RU" sz="2400" dirty="0" smtClean="0">
                <a:latin typeface="Arial" pitchFamily="34" charset="0"/>
                <a:cs typeface="Arial" pitchFamily="34" charset="0"/>
              </a:rPr>
              <a:t>Сидорова Елена 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Борисовна</a:t>
            </a:r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7467600" cy="562074"/>
          </a:xfrm>
        </p:spPr>
        <p:txBody>
          <a:bodyPr>
            <a:normAutofit/>
          </a:bodyPr>
          <a:lstStyle/>
          <a:p>
            <a:pPr algn="ctr" eaLnBrk="1" hangingPunct="1"/>
            <a:r>
              <a:rPr lang="ru-RU" dirty="0" smtClean="0"/>
              <a:t> </a:t>
            </a:r>
            <a:r>
              <a:rPr lang="ru-RU" sz="2700" dirty="0" smtClean="0">
                <a:solidFill>
                  <a:srgbClr val="FF0000"/>
                </a:solidFill>
              </a:rPr>
              <a:t>Реакция  учителя  на поведение «власть». 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457200" y="908720"/>
            <a:ext cx="7467600" cy="5565232"/>
          </a:xfrm>
        </p:spPr>
        <p:txBody>
          <a:bodyPr>
            <a:noAutofit/>
          </a:bodyPr>
          <a:lstStyle/>
          <a:p>
            <a:pPr algn="just" eaLnBrk="1" hangingPunct="1">
              <a:lnSpc>
                <a:spcPct val="80000"/>
              </a:lnSpc>
              <a:buNone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Чувства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– гнев, негодование, замешательство из-за своей беспомощности или даже страх.</a:t>
            </a:r>
          </a:p>
          <a:p>
            <a:pPr algn="just" eaLnBrk="1" hangingPunct="1">
              <a:lnSpc>
                <a:spcPct val="80000"/>
              </a:lnSpc>
              <a:buNone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Действия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— немедленно прекратить выходку, возможно, даже с помощью физических действий, например, встряхнуть, ударить или схватить за ухо ученика, который так себя ведет.</a:t>
            </a:r>
          </a:p>
          <a:p>
            <a:pPr algn="ctr" eaLnBrk="1" hangingPunct="1">
              <a:lnSpc>
                <a:spcPct val="80000"/>
              </a:lnSpc>
              <a:buFontTx/>
              <a:buNone/>
            </a:pPr>
            <a:r>
              <a:rPr lang="ru-RU" sz="3200" u="sng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Профилактика властолюбивого поведения</a:t>
            </a:r>
            <a:r>
              <a:rPr lang="ru-RU" sz="32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algn="just" eaLnBrk="1" hangingPunct="1">
              <a:lnSpc>
                <a:spcPct val="80000"/>
              </a:lnSpc>
              <a:buFontTx/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1. Уход от конфронтации и снижение напряженности.</a:t>
            </a:r>
          </a:p>
          <a:p>
            <a:pPr algn="just" eaLnBrk="1" hangingPunct="1">
              <a:lnSpc>
                <a:spcPct val="80000"/>
              </a:lnSpc>
              <a:buFontTx/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2. Передача ученику части своей организаторской власти.</a:t>
            </a:r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3000"/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3000"/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3000"/>
                                        <p:tgtEl>
                                          <p:spTgt spid="122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3000"/>
                                        <p:tgtEl>
                                          <p:spTgt spid="122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1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74638"/>
            <a:ext cx="7467600" cy="706437"/>
          </a:xfrm>
        </p:spPr>
        <p:txBody>
          <a:bodyPr>
            <a:normAutofit fontScale="90000"/>
          </a:bodyPr>
          <a:lstStyle/>
          <a:p>
            <a:pPr algn="ctr" eaLnBrk="1" hangingPunct="1"/>
            <a:r>
              <a:rPr lang="ru-RU" sz="4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Месть</a:t>
            </a:r>
            <a:r>
              <a:rPr lang="ru-RU" sz="4800" dirty="0" smtClean="0">
                <a:solidFill>
                  <a:srgbClr val="FF0000"/>
                </a:solidFill>
              </a:rPr>
              <a:t> 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sz="quarter" idx="4294967295"/>
          </p:nvPr>
        </p:nvSpPr>
        <p:spPr>
          <a:xfrm>
            <a:off x="0" y="1268413"/>
            <a:ext cx="7467600" cy="5205412"/>
          </a:xfrm>
        </p:spPr>
        <p:txBody>
          <a:bodyPr>
            <a:normAutofit fontScale="92500"/>
          </a:bodyPr>
          <a:lstStyle/>
          <a:p>
            <a:pPr algn="just" eaLnBrk="1" hangingPunct="1">
              <a:buFontTx/>
              <a:buNone/>
            </a:pPr>
            <a:r>
              <a:rPr lang="ru-RU" dirty="0" smtClean="0"/>
              <a:t>	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Для некоторых учеников главной целью их присутствия в классе становится месть за реальную или вымышленную обиду. </a:t>
            </a:r>
          </a:p>
          <a:p>
            <a:pPr algn="just" eaLnBrk="1" hangingPunct="1">
              <a:buFontTx/>
              <a:buNone/>
            </a:pP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	Мстить они могут как учителю, так и кому-то из ребят или всему миру.</a:t>
            </a:r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3000"/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5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67544" y="764704"/>
            <a:ext cx="8064896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Активная форма поведения из мести</a:t>
            </a:r>
          </a:p>
          <a:p>
            <a:pPr algn="just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Прямые физические и непрямые психологические акты насилия: ученик вредит всеми силами учителю, воспитателю или одноклассникам.</a:t>
            </a:r>
          </a:p>
          <a:p>
            <a:pPr algn="ctr"/>
            <a:r>
              <a:rPr lang="ru-RU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Пассивная форма поведения из мести</a:t>
            </a:r>
          </a:p>
          <a:p>
            <a:pPr algn="just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Игнорируются всякие дружелюбные попытки контакта.</a:t>
            </a:r>
            <a:endParaRPr lang="ru-RU" sz="3600" dirty="0"/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3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3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3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Реакция учителя</a:t>
            </a:r>
            <a:r>
              <a:rPr lang="ru-RU" sz="2800" u="sng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u="sng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23528" y="908720"/>
            <a:ext cx="8568952" cy="5544616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80000"/>
              </a:lnSpc>
              <a:buNone/>
            </a:pPr>
            <a:r>
              <a:rPr lang="ru-RU" sz="3500" b="1" dirty="0" smtClean="0">
                <a:latin typeface="Times New Roman" pitchFamily="18" charset="0"/>
                <a:cs typeface="Times New Roman" pitchFamily="18" charset="0"/>
              </a:rPr>
              <a:t>Чувства</a:t>
            </a:r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: обида, боль, опустошение в дополнение к гневу, негодованию и страху. </a:t>
            </a:r>
          </a:p>
          <a:p>
            <a:pPr>
              <a:lnSpc>
                <a:spcPct val="80000"/>
              </a:lnSpc>
              <a:buNone/>
            </a:pPr>
            <a:r>
              <a:rPr lang="ru-RU" sz="3500" b="1" dirty="0" smtClean="0">
                <a:latin typeface="Times New Roman" pitchFamily="18" charset="0"/>
                <a:cs typeface="Times New Roman" pitchFamily="18" charset="0"/>
              </a:rPr>
              <a:t>Действия</a:t>
            </a:r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: немедленно ответить силой как равному, (подавить) или уйти из ситуации (убежать из класса).</a:t>
            </a:r>
          </a:p>
          <a:p>
            <a:pPr algn="ctr">
              <a:lnSpc>
                <a:spcPct val="80000"/>
              </a:lnSpc>
              <a:buNone/>
            </a:pPr>
            <a:r>
              <a:rPr lang="ru-RU" sz="35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Ответы ученика на реакцию учителя</a:t>
            </a:r>
          </a:p>
          <a:p>
            <a:pPr>
              <a:lnSpc>
                <a:spcPct val="80000"/>
              </a:lnSpc>
              <a:buNone/>
            </a:pPr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Выходка продолжается, пока сам ученик не решит прекратить ее.</a:t>
            </a:r>
          </a:p>
          <a:p>
            <a:pPr algn="ctr">
              <a:lnSpc>
                <a:spcPct val="80000"/>
              </a:lnSpc>
              <a:buNone/>
            </a:pPr>
            <a:r>
              <a:rPr lang="ru-RU" sz="35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Принципы профилактики мстительного поведения</a:t>
            </a:r>
          </a:p>
          <a:p>
            <a:pPr>
              <a:lnSpc>
                <a:spcPct val="80000"/>
              </a:lnSpc>
              <a:buFontTx/>
              <a:buAutoNum type="arabicPeriod"/>
            </a:pPr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Строить отношения со всеми учениками по принципу заботы о них.</a:t>
            </a:r>
          </a:p>
          <a:p>
            <a:pPr>
              <a:lnSpc>
                <a:spcPct val="80000"/>
              </a:lnSpc>
              <a:buFontTx/>
              <a:buAutoNum type="arabicPeriod"/>
            </a:pPr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 Учить учеников выражать душевную боль и страдания приемлемыми способами.</a:t>
            </a:r>
          </a:p>
          <a:p>
            <a:endParaRPr lang="ru-RU" dirty="0"/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3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3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3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3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3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3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899592" y="332656"/>
            <a:ext cx="7467600" cy="850106"/>
          </a:xfrm>
        </p:spPr>
        <p:txBody>
          <a:bodyPr>
            <a:normAutofit/>
          </a:bodyPr>
          <a:lstStyle/>
          <a:p>
            <a:pPr algn="ctr" eaLnBrk="1" hangingPunct="1"/>
            <a:r>
              <a:rPr lang="ru-RU" sz="4000" dirty="0" smtClean="0">
                <a:solidFill>
                  <a:srgbClr val="FF0000"/>
                </a:solidFill>
              </a:rPr>
              <a:t>Избегание неудач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457200" y="1196752"/>
            <a:ext cx="8075240" cy="5277200"/>
          </a:xfrm>
        </p:spPr>
        <p:txBody>
          <a:bodyPr>
            <a:normAutofit fontScale="92500" lnSpcReduction="10000"/>
          </a:bodyPr>
          <a:lstStyle/>
          <a:p>
            <a:pPr algn="just" eaLnBrk="1" hangingPunct="1">
              <a:lnSpc>
                <a:spcPct val="90000"/>
              </a:lnSpc>
              <a:buFontTx/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Некоторые ученики так боятся повторить свое поражение, неудачу, что предпочитают ничего не делать. </a:t>
            </a:r>
          </a:p>
          <a:p>
            <a:pPr algn="just" eaLnBrk="1" hangingPunct="1">
              <a:lnSpc>
                <a:spcPct val="90000"/>
              </a:lnSpc>
              <a:buFontTx/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	Им кажется, что они не удовлетворяют требованиям учителей, родителей или своим собственным чрезмерно завышенным требованиям. </a:t>
            </a:r>
          </a:p>
          <a:p>
            <a:pPr algn="just" eaLnBrk="1" hangingPunct="1">
              <a:lnSpc>
                <a:spcPct val="90000"/>
              </a:lnSpc>
              <a:buFontTx/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	Они мечтают, чтобы все оставили их в покое, и оказываются в изоляции, неприступные и «непробиваемые» никакими методическими ухищрениями педагога.</a:t>
            </a:r>
          </a:p>
          <a:p>
            <a:pPr algn="just" eaLnBrk="1" hangingPunct="1">
              <a:lnSpc>
                <a:spcPct val="90000"/>
              </a:lnSpc>
              <a:buFontTx/>
              <a:buNone/>
            </a:pP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457200" y="620688"/>
            <a:ext cx="7859216" cy="5853264"/>
          </a:xfrm>
        </p:spPr>
        <p:txBody>
          <a:bodyPr>
            <a:noAutofit/>
          </a:bodyPr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Активная форма поведения избегания: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Вспышки негодования – ученик теряет контроль над собой, когда давление ответственности становится слишком сильным.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>
              <a:lnSpc>
                <a:spcPct val="80000"/>
              </a:lnSpc>
              <a:buFontTx/>
              <a:buNone/>
            </a:pPr>
            <a:r>
              <a:rPr lang="ru-RU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Пассивная форма поведения избегания</a:t>
            </a:r>
          </a:p>
          <a:p>
            <a:pPr algn="just" eaLnBrk="1" hangingPunct="1">
              <a:lnSpc>
                <a:spcPct val="80000"/>
              </a:lnSpc>
              <a:buFontTx/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Откладывание на потом.</a:t>
            </a:r>
          </a:p>
          <a:p>
            <a:pPr algn="just" eaLnBrk="1" hangingPunct="1">
              <a:lnSpc>
                <a:spcPct val="80000"/>
              </a:lnSpc>
              <a:buFontTx/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Недоведение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до конца. </a:t>
            </a:r>
          </a:p>
          <a:p>
            <a:pPr algn="just" eaLnBrk="1" hangingPunct="1">
              <a:lnSpc>
                <a:spcPct val="80000"/>
              </a:lnSpc>
              <a:buFontTx/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Временная нетрудоспособность под </a:t>
            </a:r>
          </a:p>
          <a:p>
            <a:pPr algn="just" eaLnBrk="1" hangingPunct="1">
              <a:lnSpc>
                <a:spcPct val="80000"/>
              </a:lnSpc>
              <a:buFontTx/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официальные диагнозы.</a:t>
            </a:r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3000"/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3000"/>
                                        <p:tgtEl>
                                          <p:spTgt spid="163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3000"/>
                                        <p:tgtEl>
                                          <p:spTgt spid="163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3000"/>
                                        <p:tgtEl>
                                          <p:spTgt spid="163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3000"/>
                                        <p:tgtEl>
                                          <p:spTgt spid="1638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3000"/>
                                        <p:tgtEl>
                                          <p:spTgt spid="1638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7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404664"/>
            <a:ext cx="8229600" cy="5904656"/>
          </a:xfrm>
        </p:spPr>
        <p:txBody>
          <a:bodyPr>
            <a:normAutofit lnSpcReduction="10000"/>
          </a:bodyPr>
          <a:lstStyle/>
          <a:p>
            <a:pPr algn="ctr">
              <a:lnSpc>
                <a:spcPct val="80000"/>
              </a:lnSpc>
              <a:buNone/>
            </a:pPr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Реакция учителя</a:t>
            </a:r>
          </a:p>
          <a:p>
            <a:pPr>
              <a:lnSpc>
                <a:spcPct val="80000"/>
              </a:lnSpc>
              <a:buNone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Чувство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профессиональной беспомощности. </a:t>
            </a:r>
          </a:p>
          <a:p>
            <a:pPr>
              <a:lnSpc>
                <a:spcPct val="80000"/>
              </a:lnSpc>
              <a:buNone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Действия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: оправдаться и объяснить поведение ученика (с помощью специалиста).</a:t>
            </a:r>
          </a:p>
          <a:p>
            <a:pPr algn="ctr">
              <a:lnSpc>
                <a:spcPct val="80000"/>
              </a:lnSpc>
              <a:buNone/>
            </a:pPr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Ответная реакция ученика</a:t>
            </a:r>
          </a:p>
          <a:p>
            <a:pPr>
              <a:lnSpc>
                <a:spcPct val="80000"/>
              </a:lnSpc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Зависимое поведение. Ученик продолжает ничего не делать.</a:t>
            </a:r>
          </a:p>
          <a:p>
            <a:pPr algn="ctr">
              <a:lnSpc>
                <a:spcPct val="80000"/>
              </a:lnSpc>
              <a:buNone/>
            </a:pPr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Принципы профилактики</a:t>
            </a:r>
          </a:p>
          <a:p>
            <a:pPr>
              <a:lnSpc>
                <a:spcPct val="80000"/>
              </a:lnSpc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1. Помочь ученику сменить установку «Я не могу» на «Я могу». </a:t>
            </a:r>
          </a:p>
          <a:p>
            <a:pPr>
              <a:lnSpc>
                <a:spcPct val="80000"/>
              </a:lnSpc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2. Помочь в преодолении социальной изоляции путем включения ученика в отношения с другими людьми.</a:t>
            </a:r>
          </a:p>
          <a:p>
            <a:endParaRPr lang="ru-RU" dirty="0"/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52400"/>
            <a:ext cx="7990656" cy="887413"/>
          </a:xfrm>
        </p:spPr>
        <p:txBody>
          <a:bodyPr>
            <a:noAutofit/>
          </a:bodyPr>
          <a:lstStyle/>
          <a:p>
            <a:pPr algn="ctr" eaLnBrk="1" hangingPunct="1"/>
            <a:r>
              <a:rPr lang="ru-RU" sz="36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Сильные стороны целей негативного поведения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457200" y="908720"/>
            <a:ext cx="8147248" cy="5544615"/>
          </a:xfrm>
        </p:spPr>
        <p:txBody>
          <a:bodyPr>
            <a:noAutofit/>
          </a:bodyPr>
          <a:lstStyle/>
          <a:p>
            <a:pPr eaLnBrk="1" hangingPunct="1"/>
            <a:r>
              <a:rPr lang="ru-RU" sz="2900" b="1" dirty="0" smtClean="0">
                <a:solidFill>
                  <a:srgbClr val="FF0000"/>
                </a:solidFill>
              </a:rPr>
              <a:t>Привлечение внимания</a:t>
            </a:r>
            <a:r>
              <a:rPr lang="ru-RU" sz="2900" dirty="0" smtClean="0">
                <a:solidFill>
                  <a:srgbClr val="FF0000"/>
                </a:solidFill>
              </a:rPr>
              <a:t> </a:t>
            </a:r>
            <a:r>
              <a:rPr lang="ru-RU" sz="2900" dirty="0" smtClean="0"/>
              <a:t>- Ученики нуждаются во взаимоотношениях с учителем. </a:t>
            </a:r>
          </a:p>
          <a:p>
            <a:pPr eaLnBrk="1" hangingPunct="1"/>
            <a:r>
              <a:rPr lang="ru-RU" sz="2900" b="1" dirty="0" smtClean="0">
                <a:solidFill>
                  <a:srgbClr val="FF0000"/>
                </a:solidFill>
              </a:rPr>
              <a:t>Власть</a:t>
            </a:r>
            <a:r>
              <a:rPr lang="ru-RU" sz="2900" b="1" dirty="0" smtClean="0"/>
              <a:t> </a:t>
            </a:r>
            <a:r>
              <a:rPr lang="ru-RU" sz="2900" dirty="0" smtClean="0"/>
              <a:t>- Ученики демонстрируют лидерские способности: умение независимо мыслить и способность сопротивляться авторитетам.</a:t>
            </a:r>
          </a:p>
          <a:p>
            <a:pPr eaLnBrk="1" hangingPunct="1"/>
            <a:r>
              <a:rPr lang="ru-RU" sz="2900" b="1" dirty="0" smtClean="0">
                <a:solidFill>
                  <a:srgbClr val="FF0000"/>
                </a:solidFill>
              </a:rPr>
              <a:t>Месть</a:t>
            </a:r>
            <a:r>
              <a:rPr lang="ru-RU" sz="2900" b="1" dirty="0" smtClean="0"/>
              <a:t> - </a:t>
            </a:r>
            <a:r>
              <a:rPr lang="ru-RU" sz="2900" dirty="0" smtClean="0"/>
              <a:t>Ученики демонстрируют высокую жизнеспособность, умение защитить себя от боли.</a:t>
            </a:r>
          </a:p>
          <a:p>
            <a:pPr eaLnBrk="1" hangingPunct="1"/>
            <a:r>
              <a:rPr lang="ru-RU" sz="2900" b="1" dirty="0" smtClean="0">
                <a:solidFill>
                  <a:srgbClr val="FF0000"/>
                </a:solidFill>
              </a:rPr>
              <a:t>Избегание неудач </a:t>
            </a:r>
            <a:r>
              <a:rPr lang="ru-RU" sz="2900" dirty="0" smtClean="0"/>
              <a:t>- Ученики хотят успеха: все делать только отлично, лучше всех. </a:t>
            </a:r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3000" fill="hold"/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3000" fill="hold"/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3000" fill="hold"/>
                                        <p:tgtEl>
                                          <p:spTgt spid="20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3000" fill="hold"/>
                                        <p:tgtEl>
                                          <p:spTgt spid="20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3000" fill="hold"/>
                                        <p:tgtEl>
                                          <p:spTgt spid="20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3000" fill="hold"/>
                                        <p:tgtEl>
                                          <p:spTgt spid="20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457200" y="404664"/>
            <a:ext cx="8003232" cy="6069288"/>
          </a:xfrm>
        </p:spPr>
        <p:txBody>
          <a:bodyPr>
            <a:normAutofit/>
          </a:bodyPr>
          <a:lstStyle/>
          <a:p>
            <a:pPr algn="just" eaLnBrk="1" hangingPunct="1">
              <a:lnSpc>
                <a:spcPct val="90000"/>
              </a:lnSpc>
              <a:buFontTx/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3200" u="sng" dirty="0" smtClean="0">
                <a:latin typeface="Times New Roman" pitchFamily="18" charset="0"/>
                <a:cs typeface="Times New Roman" pitchFamily="18" charset="0"/>
              </a:rPr>
              <a:t>Педагогическое воздействие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преследует две цели - </a:t>
            </a:r>
            <a:r>
              <a:rPr lang="ru-RU" sz="36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остановить</a:t>
            </a:r>
            <a:r>
              <a:rPr lang="ru-RU" sz="3600" i="1" dirty="0" smtClean="0">
                <a:latin typeface="Times New Roman" pitchFamily="18" charset="0"/>
                <a:cs typeface="Times New Roman" pitchFamily="18" charset="0"/>
              </a:rPr>
              <a:t> неприемлемое поведение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в тот момент, когда оно имеет место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, и </a:t>
            </a:r>
            <a:r>
              <a:rPr lang="ru-RU" sz="36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повлиять</a:t>
            </a:r>
            <a:r>
              <a:rPr lang="ru-RU" sz="36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на выбор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учеником более приемлемого поведения в будущем.</a:t>
            </a:r>
          </a:p>
          <a:p>
            <a:pPr algn="just" eaLnBrk="1" hangingPunct="1">
              <a:lnSpc>
                <a:spcPct val="90000"/>
              </a:lnSpc>
              <a:buFontTx/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	Оно должно быть </a:t>
            </a:r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неминуемым, обязательным и неизбежным.</a:t>
            </a:r>
            <a:r>
              <a:rPr lang="ru-RU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just" eaLnBrk="1" hangingPunct="1">
              <a:lnSpc>
                <a:spcPct val="90000"/>
              </a:lnSpc>
              <a:buFontTx/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	Это означает, что учитель должен выдавать подходящую реакцию </a:t>
            </a:r>
            <a:r>
              <a:rPr lang="ru-RU" sz="3200" i="1" u="sng" dirty="0" smtClean="0">
                <a:latin typeface="Times New Roman" pitchFamily="18" charset="0"/>
                <a:cs typeface="Times New Roman" pitchFamily="18" charset="0"/>
              </a:rPr>
              <a:t>каждый раз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, когда ученик совершает проступок.</a:t>
            </a:r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83568" y="2492896"/>
            <a:ext cx="8003232" cy="3633267"/>
          </a:xfrm>
        </p:spPr>
        <p:txBody>
          <a:bodyPr>
            <a:normAutofit/>
          </a:bodyPr>
          <a:lstStyle/>
          <a:p>
            <a:pPr algn="ctr"/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Спасибо за внимание.</a:t>
            </a:r>
            <a:endParaRPr lang="ru-RU" sz="6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498600"/>
          </a:xfrm>
        </p:spPr>
        <p:txBody>
          <a:bodyPr>
            <a:noAutofit/>
          </a:bodyPr>
          <a:lstStyle/>
          <a:p>
            <a:pPr algn="ctr" eaLnBrk="1" hangingPunct="1"/>
            <a:r>
              <a:rPr lang="ru-RU" sz="5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4 основных </a:t>
            </a:r>
            <a:r>
              <a:rPr lang="ru-RU" sz="5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причины</a:t>
            </a:r>
            <a:r>
              <a:rPr lang="ru-RU" sz="5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плохого поведения: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685800" y="2143125"/>
            <a:ext cx="7696200" cy="3343275"/>
          </a:xfrm>
        </p:spPr>
        <p:txBody>
          <a:bodyPr>
            <a:noAutofit/>
          </a:bodyPr>
          <a:lstStyle/>
          <a:p>
            <a:pPr>
              <a:lnSpc>
                <a:spcPct val="80000"/>
              </a:lnSpc>
              <a:buNone/>
            </a:pPr>
            <a:r>
              <a:rPr lang="ru-RU" sz="6000" i="1" dirty="0">
                <a:latin typeface="Times New Roman" pitchFamily="18" charset="0"/>
                <a:cs typeface="Times New Roman" pitchFamily="18" charset="0"/>
              </a:rPr>
              <a:t>привлечение внимания </a:t>
            </a:r>
          </a:p>
          <a:p>
            <a:pPr>
              <a:lnSpc>
                <a:spcPct val="80000"/>
              </a:lnSpc>
              <a:buNone/>
            </a:pPr>
            <a:r>
              <a:rPr lang="ru-RU" sz="6000" i="1" dirty="0">
                <a:latin typeface="Times New Roman" pitchFamily="18" charset="0"/>
                <a:cs typeface="Times New Roman" pitchFamily="18" charset="0"/>
              </a:rPr>
              <a:t>власть </a:t>
            </a:r>
          </a:p>
          <a:p>
            <a:pPr>
              <a:lnSpc>
                <a:spcPct val="80000"/>
              </a:lnSpc>
              <a:buNone/>
            </a:pPr>
            <a:r>
              <a:rPr lang="ru-RU" sz="6000" i="1" dirty="0">
                <a:latin typeface="Times New Roman" pitchFamily="18" charset="0"/>
                <a:cs typeface="Times New Roman" pitchFamily="18" charset="0"/>
              </a:rPr>
              <a:t>месть </a:t>
            </a:r>
          </a:p>
          <a:p>
            <a:pPr>
              <a:lnSpc>
                <a:spcPct val="80000"/>
              </a:lnSpc>
              <a:buNone/>
            </a:pPr>
            <a:r>
              <a:rPr lang="ru-RU" sz="6000" i="1" dirty="0">
                <a:latin typeface="Times New Roman" pitchFamily="18" charset="0"/>
                <a:cs typeface="Times New Roman" pitchFamily="18" charset="0"/>
              </a:rPr>
              <a:t>избегание неудачи. </a:t>
            </a:r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3000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3000"/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3000"/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3000"/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7467600" cy="778098"/>
          </a:xfrm>
        </p:spPr>
        <p:txBody>
          <a:bodyPr>
            <a:normAutofit/>
          </a:bodyPr>
          <a:lstStyle/>
          <a:p>
            <a:pPr algn="ctr" eaLnBrk="1" hangingPunct="1"/>
            <a:r>
              <a:rPr lang="ru-RU" sz="4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Привлечение</a:t>
            </a:r>
            <a:r>
              <a:rPr lang="ru-RU" sz="4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4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внимания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457200" y="1600200"/>
            <a:ext cx="8003232" cy="4277072"/>
          </a:xfrm>
        </p:spPr>
        <p:txBody>
          <a:bodyPr>
            <a:normAutofit fontScale="70000" lnSpcReduction="20000"/>
          </a:bodyPr>
          <a:lstStyle/>
          <a:p>
            <a:pPr algn="just" eaLnBrk="1" hangingPunct="1">
              <a:buFontTx/>
              <a:buNone/>
            </a:pPr>
            <a:r>
              <a:rPr lang="ru-RU" dirty="0" smtClean="0"/>
              <a:t>   </a:t>
            </a:r>
            <a:r>
              <a:rPr lang="ru-RU" sz="6300" dirty="0" smtClean="0">
                <a:latin typeface="Times New Roman" pitchFamily="18" charset="0"/>
                <a:cs typeface="Times New Roman" pitchFamily="18" charset="0"/>
              </a:rPr>
              <a:t>Некоторые </a:t>
            </a:r>
            <a:r>
              <a:rPr lang="ru-RU" sz="6300" dirty="0">
                <a:latin typeface="Times New Roman" pitchFamily="18" charset="0"/>
                <a:cs typeface="Times New Roman" pitchFamily="18" charset="0"/>
              </a:rPr>
              <a:t>ученики выбирают «плохое» поведение, чтобы получить особое внимание учителя. Они все время хотят быть в центре внимания, не давая учителю вести урок, а ребятам — понимать учителя.</a:t>
            </a:r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7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457200" y="404813"/>
            <a:ext cx="8229600" cy="5721350"/>
          </a:xfrm>
        </p:spPr>
        <p:txBody>
          <a:bodyPr>
            <a:noAutofit/>
          </a:bodyPr>
          <a:lstStyle/>
          <a:p>
            <a:pPr algn="ctr" eaLnBrk="1" hangingPunct="1">
              <a:buFontTx/>
              <a:buNone/>
            </a:pPr>
            <a:r>
              <a:rPr lang="ru-RU" sz="4000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Активная  форма привлечения внимания</a:t>
            </a:r>
            <a:endParaRPr lang="ru-RU" sz="4000" u="sng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Tx/>
              <a:buNone/>
            </a:pPr>
            <a:r>
              <a:rPr lang="ru-RU" sz="4700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Ученики делают то, что отвлекает внимание учителя и класса.</a:t>
            </a:r>
          </a:p>
          <a:p>
            <a:pPr algn="ctr" eaLnBrk="1" hangingPunct="1">
              <a:buFontTx/>
              <a:buNone/>
            </a:pPr>
            <a:r>
              <a:rPr lang="ru-RU" sz="4000" u="sng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Пассивная </a:t>
            </a:r>
            <a:r>
              <a:rPr lang="ru-RU" sz="4000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форма привлечения внимания:</a:t>
            </a:r>
            <a:endParaRPr lang="ru-RU" sz="4000" u="sng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Tx/>
              <a:buNone/>
            </a:pP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Ученики демонстрируют поведение «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в-час-по-чайной-ложке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», то есть все требуемые учителем действия выполняют очень и очень медленно.</a:t>
            </a:r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3000" fill="hold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3000" fill="hold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3000" fill="hold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3000" fill="hold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3000" fill="hold"/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3000" fill="hold"/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1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457200" y="476250"/>
            <a:ext cx="8229600" cy="5649913"/>
          </a:xfrm>
        </p:spPr>
        <p:txBody>
          <a:bodyPr>
            <a:noAutofit/>
          </a:bodyPr>
          <a:lstStyle/>
          <a:p>
            <a:pPr algn="ctr" eaLnBrk="1" hangingPunct="1">
              <a:lnSpc>
                <a:spcPct val="80000"/>
              </a:lnSpc>
              <a:buFontTx/>
              <a:buNone/>
            </a:pPr>
            <a:r>
              <a:rPr lang="ru-RU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Реакция учителя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Чувства: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раздражение и возмущение.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Действия: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словесные замечания, выговоры, угрозы.</a:t>
            </a:r>
          </a:p>
          <a:p>
            <a:pPr algn="ctr" eaLnBrk="1" hangingPunct="1">
              <a:lnSpc>
                <a:spcPct val="80000"/>
              </a:lnSpc>
              <a:buFontTx/>
              <a:buNone/>
            </a:pPr>
            <a:r>
              <a:rPr lang="ru-RU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Ответы ученика на реакцию учителя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Прекращают выходку, но только на короткое время.</a:t>
            </a:r>
          </a:p>
          <a:p>
            <a:pPr algn="ctr" eaLnBrk="1" hangingPunct="1">
              <a:lnSpc>
                <a:spcPct val="80000"/>
              </a:lnSpc>
              <a:buFontTx/>
              <a:buNone/>
            </a:pPr>
            <a:r>
              <a:rPr lang="ru-RU" sz="3200" b="1" u="sng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Принципы профилактики демонстративного поведения</a:t>
            </a:r>
            <a:r>
              <a:rPr lang="ru-RU" sz="3200" b="1" u="sng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Больше внимания уделять хорошему поведению.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Учить учеников просить внимания, когда они в этом очень нуждаются. </a:t>
            </a:r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3000"/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3000"/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3000"/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3000"/>
                                        <p:tgtEl>
                                          <p:spTgt spid="8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3000"/>
                                        <p:tgtEl>
                                          <p:spTgt spid="81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3000"/>
                                        <p:tgtEl>
                                          <p:spTgt spid="81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3000"/>
                                        <p:tgtEl>
                                          <p:spTgt spid="819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5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7467600" cy="634082"/>
          </a:xfrm>
        </p:spPr>
        <p:txBody>
          <a:bodyPr>
            <a:normAutofit fontScale="90000"/>
          </a:bodyPr>
          <a:lstStyle/>
          <a:p>
            <a:pPr algn="ctr" eaLnBrk="1" hangingPunct="1"/>
            <a:r>
              <a:rPr lang="ru-RU" sz="4400" b="1" dirty="0" smtClean="0">
                <a:solidFill>
                  <a:srgbClr val="FF0000"/>
                </a:solidFill>
              </a:rPr>
              <a:t>Власть</a:t>
            </a:r>
            <a:r>
              <a:rPr lang="ru-RU" b="1" dirty="0" smtClean="0">
                <a:solidFill>
                  <a:srgbClr val="FF0000"/>
                </a:solidFill>
              </a:rPr>
              <a:t> 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467544" y="908720"/>
            <a:ext cx="7859216" cy="5112568"/>
          </a:xfrm>
        </p:spPr>
        <p:txBody>
          <a:bodyPr>
            <a:noAutofit/>
          </a:bodyPr>
          <a:lstStyle/>
          <a:p>
            <a:pPr algn="just" eaLnBrk="1" hangingPunct="1">
              <a:lnSpc>
                <a:spcPct val="90000"/>
              </a:lnSpc>
              <a:buFontTx/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		Некоторые ученики «плохо» ведут себя, потому что для них важно быть главными. </a:t>
            </a:r>
          </a:p>
          <a:p>
            <a:pPr algn="just" eaLnBrk="1" hangingPunct="1">
              <a:lnSpc>
                <a:spcPct val="90000"/>
              </a:lnSpc>
              <a:buFontTx/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	Они пытаются установить свою власть над учителем, над всем классом. </a:t>
            </a:r>
          </a:p>
          <a:p>
            <a:pPr algn="just" eaLnBrk="1" hangingPunct="1">
              <a:lnSpc>
                <a:spcPct val="90000"/>
              </a:lnSpc>
              <a:buFontTx/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	Своим поведением они фактически говорят: «Ты мне ничего не сделаешь» — и разрушают тем самым установленный в классе порядок. </a:t>
            </a:r>
          </a:p>
          <a:p>
            <a:pPr algn="just" eaLnBrk="1" hangingPunct="1">
              <a:lnSpc>
                <a:spcPct val="90000"/>
              </a:lnSpc>
              <a:buFontTx/>
              <a:buNone/>
            </a:pP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3000"/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3000"/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9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914400" y="260350"/>
            <a:ext cx="8229600" cy="504825"/>
          </a:xfrm>
        </p:spPr>
        <p:txBody>
          <a:bodyPr>
            <a:noAutofit/>
          </a:bodyPr>
          <a:lstStyle/>
          <a:p>
            <a:pPr algn="ctr" eaLnBrk="1" hangingPunct="1"/>
            <a:r>
              <a:rPr lang="ru-RU" sz="3200" dirty="0" smtClean="0">
                <a:solidFill>
                  <a:srgbClr val="FF0000"/>
                </a:solidFill>
              </a:rPr>
              <a:t>Активная форма властного поведения</a:t>
            </a:r>
            <a:r>
              <a:rPr lang="ru-RU" sz="3200" dirty="0" smtClean="0"/>
              <a:t>: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sz="quarter" idx="4294967295"/>
          </p:nvPr>
        </p:nvSpPr>
        <p:spPr>
          <a:xfrm>
            <a:off x="539552" y="1052513"/>
            <a:ext cx="7690048" cy="5073650"/>
          </a:xfrm>
        </p:spPr>
        <p:txBody>
          <a:bodyPr>
            <a:normAutofit/>
          </a:bodyPr>
          <a:lstStyle/>
          <a:p>
            <a:pPr algn="just" eaLnBrk="1" hangingPunct="1">
              <a:lnSpc>
                <a:spcPct val="80000"/>
              </a:lnSpc>
              <a:buFontTx/>
              <a:buNone/>
            </a:pPr>
            <a:r>
              <a:rPr lang="ru-RU" sz="2400" dirty="0" smtClean="0"/>
              <a:t>-- </a:t>
            </a:r>
            <a:r>
              <a:rPr lang="ru-RU" sz="36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Вспышки негодования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algn="just" eaLnBrk="1" hangingPunct="1">
              <a:lnSpc>
                <a:spcPct val="80000"/>
              </a:lnSpc>
              <a:buFontTx/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	Ученики младших классов и дошкольники демонстрируют свое негодование криком, визгом, катанием по полу и нежеланием ничего слушать.</a:t>
            </a:r>
          </a:p>
          <a:p>
            <a:pPr algn="just" eaLnBrk="1" hangingPunct="1">
              <a:lnSpc>
                <a:spcPct val="80000"/>
              </a:lnSpc>
              <a:buFontTx/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	Более взрослые ученики просто хамят — неуважительно и вызывающе отвечают учителю на задание сделать что-то. </a:t>
            </a:r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3000"/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3000"/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27584" y="548680"/>
            <a:ext cx="7560840" cy="60699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80000"/>
              </a:lnSpc>
              <a:buFontTx/>
              <a:buChar char="-"/>
            </a:pPr>
            <a:r>
              <a:rPr lang="ru-RU" sz="36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«Синдром адвоката». </a:t>
            </a:r>
          </a:p>
          <a:p>
            <a:pPr algn="just">
              <a:lnSpc>
                <a:spcPct val="80000"/>
              </a:lnSpc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	Эти дети не хамят, они разговаривают в вежливой и дружеской манере, но предлагают абсолютно нелогичные обоснования своего «плохого» поведения. </a:t>
            </a:r>
          </a:p>
          <a:p>
            <a:pPr algn="just">
              <a:lnSpc>
                <a:spcPct val="80000"/>
              </a:lnSpc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«Можно я не буду делать самостоятельную, а то уже мало времени осталось. Лучше я повторю формулы» или «Можно я не буду отвечать сегодня? Я же отвечал на прошлом уроке, вы же видели, что я знаю эту тему!»</a:t>
            </a:r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3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3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539750" y="260350"/>
            <a:ext cx="8158163" cy="720725"/>
          </a:xfrm>
        </p:spPr>
        <p:txBody>
          <a:bodyPr>
            <a:normAutofit/>
          </a:bodyPr>
          <a:lstStyle/>
          <a:p>
            <a:pPr algn="ctr" eaLnBrk="1" hangingPunct="1"/>
            <a:r>
              <a:rPr lang="ru-RU" sz="3200" dirty="0" smtClean="0">
                <a:solidFill>
                  <a:srgbClr val="FF0000"/>
                </a:solidFill>
              </a:rPr>
              <a:t>Пассивная форма  властного поведения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457200" y="1052512"/>
            <a:ext cx="8229600" cy="5805487"/>
          </a:xfrm>
        </p:spPr>
        <p:txBody>
          <a:bodyPr>
            <a:normAutofit/>
          </a:bodyPr>
          <a:lstStyle/>
          <a:p>
            <a:pPr algn="just" eaLnBrk="1" hangingPunct="1">
              <a:buFontTx/>
              <a:buNone/>
            </a:pPr>
            <a:r>
              <a:rPr lang="ru-RU" sz="2800" dirty="0" smtClean="0"/>
              <a:t>	</a:t>
            </a:r>
            <a:r>
              <a:rPr lang="ru-RU" sz="30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Тихое непослушание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algn="just" eaLnBrk="1" hangingPunct="1">
              <a:buFontTx/>
              <a:buNone/>
            </a:pP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	Ученики, выбирающие пассивное непослушание, избегают «сцен». Они не демонстрируют явную конфронтацию и много не говорят. Вместо этого они улыбаются нам и говорят то, что мы хотим услышать. А затем делают то, что хотят они. </a:t>
            </a:r>
          </a:p>
          <a:p>
            <a:pPr algn="just" eaLnBrk="1" hangingPunct="1">
              <a:buFontTx/>
              <a:buNone/>
            </a:pP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	При оправдании искренность и самокритичность таких детей подкупает преподавателей. Они оправдываются ленью, невнимательностью, забывчивостью, плохим слухом, зрением и общим самочувствием </a:t>
            </a:r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7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137</TotalTime>
  <Words>498</Words>
  <Application>Microsoft Office PowerPoint</Application>
  <PresentationFormat>Экран (4:3)</PresentationFormat>
  <Paragraphs>87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Эркер</vt:lpstr>
      <vt:lpstr> «Причины плохого поведения учащихся» </vt:lpstr>
      <vt:lpstr>4 основных причины плохого поведения:</vt:lpstr>
      <vt:lpstr>Привлечение внимания</vt:lpstr>
      <vt:lpstr>Слайд 4</vt:lpstr>
      <vt:lpstr>Слайд 5</vt:lpstr>
      <vt:lpstr>Власть </vt:lpstr>
      <vt:lpstr>Активная форма властного поведения:</vt:lpstr>
      <vt:lpstr>Слайд 8</vt:lpstr>
      <vt:lpstr>Пассивная форма  властного поведения</vt:lpstr>
      <vt:lpstr> Реакция  учителя  на поведение «власть». </vt:lpstr>
      <vt:lpstr>Месть </vt:lpstr>
      <vt:lpstr>Слайд 12</vt:lpstr>
      <vt:lpstr>Реакция учителя </vt:lpstr>
      <vt:lpstr>Избегание неудач</vt:lpstr>
      <vt:lpstr>Слайд 15</vt:lpstr>
      <vt:lpstr>Слайд 16</vt:lpstr>
      <vt:lpstr>Сильные стороны целей негативного поведения</vt:lpstr>
      <vt:lpstr>Слайд 18</vt:lpstr>
      <vt:lpstr>Слайд 19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Elena</dc:creator>
  <cp:lastModifiedBy>Elena</cp:lastModifiedBy>
  <cp:revision>18</cp:revision>
  <dcterms:created xsi:type="dcterms:W3CDTF">2019-04-03T10:02:54Z</dcterms:created>
  <dcterms:modified xsi:type="dcterms:W3CDTF">2019-05-20T09:40:50Z</dcterms:modified>
</cp:coreProperties>
</file>