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2" r:id="rId2"/>
    <p:sldId id="273" r:id="rId3"/>
    <p:sldId id="257" r:id="rId4"/>
    <p:sldId id="258" r:id="rId5"/>
    <p:sldId id="287" r:id="rId6"/>
    <p:sldId id="259" r:id="rId7"/>
    <p:sldId id="260" r:id="rId8"/>
    <p:sldId id="262" r:id="rId9"/>
    <p:sldId id="261" r:id="rId10"/>
    <p:sldId id="281" r:id="rId11"/>
    <p:sldId id="275" r:id="rId12"/>
    <p:sldId id="276" r:id="rId13"/>
    <p:sldId id="277" r:id="rId14"/>
    <p:sldId id="278" r:id="rId15"/>
    <p:sldId id="279" r:id="rId16"/>
    <p:sldId id="263" r:id="rId17"/>
    <p:sldId id="264" r:id="rId18"/>
    <p:sldId id="285" r:id="rId19"/>
    <p:sldId id="265" r:id="rId20"/>
    <p:sldId id="266" r:id="rId21"/>
    <p:sldId id="267" r:id="rId22"/>
    <p:sldId id="268" r:id="rId23"/>
    <p:sldId id="269" r:id="rId24"/>
    <p:sldId id="282" r:id="rId25"/>
    <p:sldId id="283" r:id="rId26"/>
    <p:sldId id="270" r:id="rId27"/>
    <p:sldId id="271" r:id="rId28"/>
    <p:sldId id="286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D477-40DA-4830-83FA-5DD7686E3A86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CFD370-B831-48E4-95F5-08F69B3CA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FD370-B831-48E4-95F5-08F69B3CA72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FD370-B831-48E4-95F5-08F69B3CA72C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FD370-B831-48E4-95F5-08F69B3CA72C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FD370-B831-48E4-95F5-08F69B3CA72C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CFD370-B831-48E4-95F5-08F69B3CA72C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4EAEE-984E-4262-900D-3867FF8F290B}" type="datetimeFigureOut">
              <a:rPr lang="ru-RU" smtClean="0"/>
              <a:pPr/>
              <a:t>28.06.2018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C74F7-38DC-44C7-90F8-1408A55819E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9457475">
            <a:off x="-54158" y="2933883"/>
            <a:ext cx="9234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по праву</a:t>
            </a:r>
            <a:endParaRPr lang="ru-RU" sz="6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zacep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742" y="641711"/>
            <a:ext cx="3647506" cy="293016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1142984"/>
            <a:ext cx="41434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Ну а за песню "Голубой вагон" на крыше поезда, мультгероев можно считать зацеперами.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257174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Статья 267.1. Действия, угрожающие безопасной эксплуатации транспортных средств</a:t>
            </a:r>
          </a:p>
          <a:p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5786" y="3929066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0100" y="3929066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Совершение из хулиганских побуждений действий, угрожающих безопасной эксплуатации транспортных средств, - наказывается штрафом в размере от ста пятидесяти тысяч до трехсот тысяч рублей или в размере заработной платы или иного дохода осужденного за период до двух лет, либо ограничением свободы на срок до двух лет, либо лишением свободы на тот же срок.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360tv.ru/media/uploads/2016/06/28/nclen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142984"/>
            <a:ext cx="4885923" cy="39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42860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Разбойники из "Бременских музыкантов»</a:t>
            </a:r>
            <a:endParaRPr lang="ru-RU" dirty="0" smtClean="0">
              <a:solidFill>
                <a:srgbClr val="7030A0"/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1071546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Король удерживал дома свою дочь против ее воли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071678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 современной России пошел бы по 127 статье УК РФ за незаконное лишение свободы. Наказание - вплоть до двух лет тюрьмы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4071942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Атаманша и ее банда, как-никак, организованная преступная группировка (ОПГ)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44" y="5357826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Статья 210 УК РФ. Организация преступного сообщества (преступной организации) 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5786454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Попав в руки правоохранителей, они могли бы сесть на срок от 12 до 20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360tv.ru/media/uploads/2016/06/28/rwoous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4288790" cy="2665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66" y="285728"/>
            <a:ext cx="6429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Волк из "Ну, погоди!»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4" y="714356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 то, что волк не раз угрожал зайцу убийством, уголовным кодексом РФ предусмотрено наказание до двух лет лишения свободы.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786" y="1357298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Статья 119. Угроза убийством или причинением тяжкого вреда здоровью.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4572008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 угон автомобиля - до пяти лет тюрьмы. Статья 166. Неправомерное завладение автомобилем или иным транспортным средством без цели хищения.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429264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Ну а если во внимание брать и административный кодекс, то за курение и распитие алкогольных напитков в общественных местах волку пришлось бы заплатить по 1500 тысячи рублей за каждое из этих нарушений.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360tv.ru/media/uploads/2016/06/28/npbmjx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0556" y="1815921"/>
            <a:ext cx="4302888" cy="3226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42910" y="285728"/>
            <a:ext cx="78581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Карлсон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1000108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Карлсон довел до психического расстройства домоправительницу Фрекен Бок.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5357826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Статья 111. Умышленное причинение тяжкого вреда здоровью. Максимальное наказание за подобное преступление - восемь лет лишения свободы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360tv.ru/media/uploads/2016/06/28/bctzcs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14488"/>
            <a:ext cx="5086985" cy="381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4414" y="357166"/>
            <a:ext cx="678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Снежная королева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857232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Снежная королева, удерживающая Кая в своем замке, по сути, лишила мальчика свободы.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5715016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А это уже известная нам 127 статья УК РФ ("незаконное лишение свободы"). Наказание - вплоть до двух лет тюрьмы.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360tv.ru/media/uploads/2016/06/28/mndcuq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142984"/>
            <a:ext cx="487489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428604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Белладонна из "Приключений поросенка Фунтика"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6000768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По 150 статье УК ( Вовлечение несовершеннолетнего в совершение преступления) она могла бы сесть на срок до пяти лет.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5000636"/>
            <a:ext cx="8072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Поросенка Фунтика принуждала к преступлению Белладонна. она заставляла его обманывать прохожих, выпрашивая у них деньги «на домики для бездомных поросят.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428604"/>
            <a:ext cx="7572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Алгоритм решения задач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44291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Внимательно прочитать условия задач и выделить ключевые моменты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Определить отрасль права, регулирующую данные правоотношения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Определить субъект, объект и содержание правоотношений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К какому документу можно обратиться, чтобы найти ответ на поставленные вопросы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rgbClr val="7030A0"/>
                </a:solidFill>
              </a:rPr>
              <a:t>Решение правовой ситуации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D:\Задачи по праву\blok-she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71612"/>
            <a:ext cx="3568935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82153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Разбор задачи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Задача: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Летом Сидорова отправила дочь к бабушке в деревню. Через неделю позвонила соседка бабушки и сообщила, что ее мать и дочь пошли в лес за грибами и попали под сильный дождь и уже вторые сутки лежат дома с высокой температурой. Мать решила ехать в деревню. Ввиду отсутствия денег у нее в это время, Сидорова обратилась к свояченице Никулиной с просьбой одолжить ей необходимую сумму. Никулина деньги дать отказалась, но предложила Сидоровой продать ей брошь с бриллиантом, которую давно хотела купить и неоднократно обращалась с такой просьбой к ней. Брошь была оценена в комиссионном магазине в </a:t>
            </a:r>
            <a:r>
              <a:rPr lang="ru-RU" b="1" dirty="0" smtClean="0">
                <a:solidFill>
                  <a:srgbClr val="7030A0"/>
                </a:solidFill>
              </a:rPr>
              <a:t>10200 р</a:t>
            </a:r>
            <a:r>
              <a:rPr lang="ru-RU" b="1" dirty="0">
                <a:solidFill>
                  <a:srgbClr val="7030A0"/>
                </a:solidFill>
              </a:rPr>
              <a:t>. Никулина предложила Сидоровой сумму 4000 р. Положение Сидоровой было безвыходным: времени искать другого покупателя не было, занять деньги было не у кого. Сидорова была вынуждена согласиться на предложенные условия.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Через несколько месяцев Сидорова вернулась в город и обратилась в юридическую консультацию с просьбой дать совет по вопросу: может ли она требовать расторжения договора купли-продажи и возвращения ей </a:t>
            </a:r>
            <a:r>
              <a:rPr lang="ru-RU" b="1" dirty="0" smtClean="0">
                <a:solidFill>
                  <a:srgbClr val="7030A0"/>
                </a:solidFill>
              </a:rPr>
              <a:t>броши, </a:t>
            </a:r>
            <a:r>
              <a:rPr lang="ru-RU" b="1" dirty="0">
                <a:solidFill>
                  <a:srgbClr val="7030A0"/>
                </a:solidFill>
              </a:rPr>
              <a:t>проданного значительно дешевле, чем оно в действительности стоит</a:t>
            </a:r>
            <a:r>
              <a:rPr lang="ru-RU" b="1" dirty="0" smtClean="0">
                <a:solidFill>
                  <a:srgbClr val="7030A0"/>
                </a:solidFill>
              </a:rPr>
              <a:t>? 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Вопрос, на который необходимо дать ответ: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Какой ответ получит Сидорова?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82153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u="sng" dirty="0" smtClean="0">
                <a:solidFill>
                  <a:srgbClr val="7030A0"/>
                </a:solidFill>
              </a:rPr>
              <a:t>Решение суда:</a:t>
            </a:r>
            <a:endParaRPr lang="ru-RU" sz="2000" dirty="0" smtClean="0">
              <a:solidFill>
                <a:srgbClr val="7030A0"/>
              </a:solidFill>
            </a:endParaRPr>
          </a:p>
          <a:p>
            <a:pPr fontAlgn="base"/>
            <a:r>
              <a:rPr lang="ru-RU" sz="2000" u="sng" dirty="0" smtClean="0">
                <a:solidFill>
                  <a:srgbClr val="7030A0"/>
                </a:solidFill>
              </a:rPr>
              <a:t>1 Суд признает факт заключения договора купли-продажи, что подтверждается показаниями сторон, однако признает данную сделку недействительной (ст. 179 ГК РФ).</a:t>
            </a:r>
            <a:endParaRPr lang="ru-RU" sz="2000" dirty="0" smtClean="0">
              <a:solidFill>
                <a:srgbClr val="7030A0"/>
              </a:solidFill>
            </a:endParaRPr>
          </a:p>
          <a:p>
            <a:pPr fontAlgn="base"/>
            <a:r>
              <a:rPr lang="ru-RU" sz="2000" u="sng" dirty="0" smtClean="0">
                <a:solidFill>
                  <a:srgbClr val="7030A0"/>
                </a:solidFill>
              </a:rPr>
              <a:t>2 Суд обязывает Никулину возвратить Сидоровой ее брошь с бриллиантом.</a:t>
            </a:r>
            <a:endParaRPr lang="ru-RU" sz="2000" dirty="0" smtClean="0">
              <a:solidFill>
                <a:srgbClr val="7030A0"/>
              </a:solidFill>
            </a:endParaRPr>
          </a:p>
          <a:p>
            <a:pPr fontAlgn="base"/>
            <a:r>
              <a:rPr lang="ru-RU" sz="2000" u="sng" dirty="0" smtClean="0">
                <a:solidFill>
                  <a:srgbClr val="7030A0"/>
                </a:solidFill>
              </a:rPr>
              <a:t>3 В связи с отсутствием реальных убытков, как последствий данного соглашения, суд не требует дополнительной компенсации вреда со стороны иной.</a:t>
            </a:r>
            <a:endParaRPr lang="ru-RU" sz="2000" dirty="0" smtClean="0">
              <a:solidFill>
                <a:srgbClr val="7030A0"/>
              </a:solidFill>
            </a:endParaRPr>
          </a:p>
          <a:p>
            <a:pPr fontAlgn="base"/>
            <a:r>
              <a:rPr lang="ru-RU" sz="2000" u="sng" dirty="0" smtClean="0">
                <a:solidFill>
                  <a:srgbClr val="7030A0"/>
                </a:solidFill>
              </a:rPr>
              <a:t>В рассматриваемой методике подробно рассмотрена всего лишь одна задача. Она позволяет логически выделить ту область права, в которой рассматриваются данные правоотношения. В этой области обрисовать круг вопросов, которые должен задать себе курсант и логически подойти к решению данной задачи.</a:t>
            </a:r>
            <a:endParaRPr lang="ru-RU" sz="2000" dirty="0" smtClean="0">
              <a:solidFill>
                <a:srgbClr val="7030A0"/>
              </a:solidFill>
            </a:endParaRPr>
          </a:p>
          <a:p>
            <a:pPr fontAlgn="base"/>
            <a:r>
              <a:rPr lang="ru-RU" sz="2000" u="sng" dirty="0" smtClean="0">
                <a:solidFill>
                  <a:srgbClr val="7030A0"/>
                </a:solidFill>
              </a:rPr>
              <a:t>Предлагаемая методика составлена на основе новейших научных разработок и с 2004 г. успешно проходит апробацию при проведении теоретических и практических занятий по гражданскому праву с курсантами Тамбовского филиала МосУ МВД РФ.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715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928670"/>
            <a:ext cx="79296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Задача: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pPr fontAlgn="base"/>
            <a:r>
              <a:rPr lang="ru-RU" b="1" dirty="0" smtClean="0">
                <a:solidFill>
                  <a:srgbClr val="7030A0"/>
                </a:solidFill>
              </a:rPr>
              <a:t>Летом Сидорова отправила дочь к бабушке в деревню. Через неделю позвонила соседка бабушки и сообщила, что ее мать и дочь пошли в лес за грибами и попали под сильный дождь и уже вторые сутки лежат дома с высокой температурой. Мать решила ехать в деревню. Ввиду отсутствия денег у нее в это время, Сидорова обратилась к свояченице Никулиной с просьбой одолжить ей необходимую сумму. Никулина дала в долг  4000 рублей в счет будущей сделки, а именно продажи ей после поездки броши с бриллиантом. Брошь была оценена в комиссионном магазине в 10200р. Об этом было составлено письменное соглашение. </a:t>
            </a:r>
          </a:p>
          <a:p>
            <a:pPr fontAlgn="base"/>
            <a:r>
              <a:rPr lang="ru-RU" b="1" dirty="0" smtClean="0">
                <a:solidFill>
                  <a:srgbClr val="7030A0"/>
                </a:solidFill>
              </a:rPr>
              <a:t>Через несколько месяцев Сидорова вернулась в город решила не продавать брошь, объяснив что согласилась на это под давлением тяжелых обстоятельств. Никулина обратилась в суд с иском о выполнении заключенной сделки. Каким будет решение суда?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66800" y="857232"/>
            <a:ext cx="7696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Не для школы, а для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 жизни мы учимся</a:t>
            </a:r>
          </a:p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Comic Sans MS" pitchFamily="66" charset="0"/>
              </a:rPr>
              <a:t>Луций Сенека</a:t>
            </a:r>
          </a:p>
          <a:p>
            <a:pPr algn="ctr"/>
            <a:endParaRPr lang="ru-RU" sz="4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itchFamily="66" charset="0"/>
              </a:rPr>
              <a:t>Жизнь на уроке должна стать подлинной.  Сделать её такой - задача современного учителя</a:t>
            </a:r>
            <a:endParaRPr lang="ru-RU" sz="40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81439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Задача: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pPr fontAlgn="base"/>
            <a:r>
              <a:rPr lang="ru-RU" b="1" dirty="0" smtClean="0">
                <a:solidFill>
                  <a:srgbClr val="7030A0"/>
                </a:solidFill>
              </a:rPr>
              <a:t>Летом Сидорова отправила дочь к бабушке в деревню. Через неделю позвонила соседка бабушки и сообщила, что ее мать и дочь пошли в лес за грибами и попали под сильный дождь и уже вторые сутки лежат дома с высокой температурой. Мать решила ехать в деревню. Ввиду отсутствия денег у нее в это время, Сидорова обратилась к свояченице Никулиной с просьбой одолжить ей необходимую сумму. Никулина деньги дать отказалась, но предложила Сидоровой продать ей брошь с бриллиантом, которую давно хотела купить и неоднократно обращалась с такой просьбой к ней. Брошь была оценена в комиссионном магазине в 10200 р. Никулина предложила Сидоровой сумму 4000 р., а остальные обещала доплатить по возращении Сидоровой. Положение Сидоровой было безвыходным: времени искать другого покупателя не было, занять деньги было не у кого. Сидорова была вынуждена согласиться на предложенные условия. Соглашение было заключено в присутствии свидетелей устно. Вернувшись, Сидорова  обратилась в суд о признании данной сделки недействительной. Каким будет решение суда?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500042"/>
            <a:ext cx="8001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85728"/>
            <a:ext cx="821537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Задача:</a:t>
            </a:r>
          </a:p>
          <a:p>
            <a:pPr fontAlgn="base"/>
            <a:r>
              <a:rPr lang="ru-RU" b="1" dirty="0" smtClean="0">
                <a:solidFill>
                  <a:srgbClr val="7030A0"/>
                </a:solidFill>
              </a:rPr>
              <a:t>Летом Сидорова отправила дочь к бабушке в деревню. Через неделю позвонила соседка бабушки и сообщила, что ее мать и дочь пошли в лес за грибами и попали под сильный дождь и уже вторые сутки лежат дома с высокой температурой. Мать решила ехать в деревню. Ввиду отсутствия денег у нее в это время, Сидорова обратилась к свояченице Никулиной с просьбой одолжить ей необходимую сумму. Никулина деньги дать отказалась, но предложила Сидоровой продать ей брошь с бриллиантом, которую давно хотела купить и неоднократно обращалась с такой просьбой к ней. Брошь была оценена в комиссионном магазине в 8000 р.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2776" y="3643314"/>
            <a:ext cx="3076072" cy="2132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3143248"/>
            <a:ext cx="4643470" cy="348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Никулина предложила Сидоровой сумму 4000 р., а остальные обещала доплатить по возращении Сидоровой. Положение Сидоровой было безвыходным: времени искать другого покупателя не было, занять деньги было не у кого. Сидорова была вынуждена согласиться на предложенные условия. Соглашение было заключено в присутствии свидетелей устно. Вернувшись, Сидорова  обратилась в суд о признании данной сделки недействительной. Каким будет решение суда?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571612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 из Всероссийских олимпиад по обществознанию</a:t>
            </a:r>
            <a:endParaRPr lang="ru-RU" sz="3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0"/>
            <a:ext cx="85725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7030A0"/>
                </a:solidFill>
              </a:rPr>
              <a:t>Рекомендации по подготовке к </a:t>
            </a:r>
            <a:r>
              <a:rPr lang="ru-RU" sz="2400" b="1" dirty="0" smtClean="0">
                <a:solidFill>
                  <a:srgbClr val="7030A0"/>
                </a:solidFill>
              </a:rPr>
              <a:t>олимпиаде</a:t>
            </a:r>
          </a:p>
          <a:p>
            <a:pPr algn="ctr"/>
            <a:endParaRPr lang="ru-RU" sz="2400" b="1" dirty="0">
              <a:solidFill>
                <a:srgbClr val="7030A0"/>
              </a:solidFill>
            </a:endParaRPr>
          </a:p>
          <a:p>
            <a:r>
              <a:rPr lang="ru-RU" dirty="0"/>
              <a:t> 	</a:t>
            </a:r>
            <a:r>
              <a:rPr lang="ru-RU" sz="2000" b="1" dirty="0">
                <a:solidFill>
                  <a:srgbClr val="7030A0"/>
                </a:solidFill>
              </a:rPr>
              <a:t>Необходимо принимать во внимание, что методика составления заданий для олимпиад школьников </a:t>
            </a:r>
            <a:r>
              <a:rPr lang="ru-RU" sz="2000" b="1" dirty="0" smtClean="0">
                <a:solidFill>
                  <a:srgbClr val="7030A0"/>
                </a:solidFill>
              </a:rPr>
              <a:t>основана </a:t>
            </a:r>
            <a:r>
              <a:rPr lang="ru-RU" sz="2000" b="1" dirty="0">
                <a:solidFill>
                  <a:srgbClr val="7030A0"/>
                </a:solidFill>
              </a:rPr>
              <a:t>содержательно на стандарте среднего (полного) общего образования </a:t>
            </a:r>
            <a:r>
              <a:rPr lang="ru-RU" sz="2000" b="1" dirty="0" smtClean="0">
                <a:solidFill>
                  <a:srgbClr val="7030A0"/>
                </a:solidFill>
              </a:rPr>
              <a:t>и </a:t>
            </a:r>
            <a:r>
              <a:rPr lang="ru-RU" sz="2000" b="1" dirty="0">
                <a:solidFill>
                  <a:srgbClr val="7030A0"/>
                </a:solidFill>
              </a:rPr>
              <a:t>предполагает включение в них как заданий по основным отраслям права (конституционное, уголовное, гражданское, трудовое, административное, уголовный и гражданский процесс и т.д.), так и заданий, выявляющих общие представления о государстве и праве, правовой системе, истории права и государства, о правах человека и способах их защиты и т.д. </a:t>
            </a:r>
          </a:p>
          <a:p>
            <a:r>
              <a:rPr lang="ru-RU" sz="2000" b="1" dirty="0">
                <a:solidFill>
                  <a:srgbClr val="7030A0"/>
                </a:solidFill>
              </a:rPr>
              <a:t>Методика составления творческих заданий для олимпиад школьников </a:t>
            </a:r>
            <a:r>
              <a:rPr lang="ru-RU" sz="2000" b="1" dirty="0" smtClean="0">
                <a:solidFill>
                  <a:srgbClr val="7030A0"/>
                </a:solidFill>
              </a:rPr>
              <a:t>предопределена </a:t>
            </a:r>
            <a:r>
              <a:rPr lang="ru-RU" sz="2000" b="1" dirty="0">
                <a:solidFill>
                  <a:srgbClr val="7030A0"/>
                </a:solidFill>
              </a:rPr>
              <a:t>целями </a:t>
            </a:r>
            <a:r>
              <a:rPr lang="ru-RU" sz="2000" b="1" dirty="0" smtClean="0">
                <a:solidFill>
                  <a:srgbClr val="7030A0"/>
                </a:solidFill>
              </a:rPr>
              <a:t>проведения, </a:t>
            </a:r>
            <a:r>
              <a:rPr lang="ru-RU" sz="2000" b="1" dirty="0">
                <a:solidFill>
                  <a:srgbClr val="7030A0"/>
                </a:solidFill>
              </a:rPr>
              <a:t>а именно, поиском и отбором наиболее одаренных, самостоятельно мыслящих, подготовленных в профессиональном отношении, способных решать творческие задачи учащихся, в том числе и для их дальнейшего обучения </a:t>
            </a:r>
            <a:r>
              <a:rPr lang="ru-RU" sz="2000" b="1" dirty="0" smtClean="0">
                <a:solidFill>
                  <a:srgbClr val="7030A0"/>
                </a:solidFill>
              </a:rPr>
              <a:t>вузах</a:t>
            </a:r>
            <a:r>
              <a:rPr lang="ru-RU" sz="2000" b="1" dirty="0">
                <a:solidFill>
                  <a:srgbClr val="7030A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728667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При подготовке к Олимпиаде по праву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школьнику необходимо:</a:t>
            </a:r>
          </a:p>
          <a:p>
            <a:pPr algn="ctr"/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1) освоить школьный материал по предметам «право» и «обществознание» в рамках, предусмотренных Образовательным стандартом среднего (полного) общего образования (базовый и профильный уровень);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2) изучить дополнительную литературу, указанную в настоящей брошюре;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3) регулярно тренироваться в решении олимпиадных заданий прошлых лет, размещенных на сайте олимпиады;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4) следить за политической и общественной ситуацией в стране и мире, т.к. нередко в заданиях предлагается дать правовую оценку тому или иному актуальному событию (например, создание инновационного центра Сколково, пожары лета 2010 года, кадровые решения руководства страны и тп);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5) изучить общие рекомендации по решению тестовых и творческих заданий, изложенные далее.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28680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	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	Важно понимать, что задания олимпиады по своей сути являются творческими, подразумевают возможность школьника показать уровень его правовой культуры, общей эрудиции, умения рассуждать, анализировать и излагать свои мысли. 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При проверке работ оценивается не только наличие твердых базовых знаний по праву и обществознанию, но и умение применять эти знания к конкретным жизненным ситуациям, способность внимательно изучив условия задачи, заметить юридические ошибки, неточности, умение показать навыки обнаружения нестандартных решений и подходов.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9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solidFill>
                  <a:srgbClr val="7030A0"/>
                </a:solidFill>
              </a:rPr>
              <a:t>О типичных ошибках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Есть ряд ошибок, которые повторяются довольно часто. Одна из них — в раскрытии таких признаков права как нормативность и формальная определенность. «Нормативно» не то, что написано, а то, что состоит из общих правил, которые распространяются на индивидуально неопределенную группу лиц. Проблема заключается в неразличении объективного и субъективного права. Право в объективном смысле — система обязательных норм, а субъективное право принадлежит субъекту, это мера его поведения. Объективное право является основанием для возникновения субъективного. Это важно учитывать при квалификации ситуации с позиции объективного права</a:t>
            </a:r>
            <a:r>
              <a:rPr lang="ru-RU" b="1" dirty="0" smtClean="0">
                <a:solidFill>
                  <a:srgbClr val="7030A0"/>
                </a:solidFill>
              </a:rPr>
              <a:t>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286124"/>
            <a:ext cx="5429288" cy="339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6357950" y="3500438"/>
            <a:ext cx="264320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</a:rPr>
              <a:t>Иван Шаповалов, доцент факультета права Высшей школы  экономики, постоянный член жюри заключительного этапа ВОШ по обществознанию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9296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>
                <a:solidFill>
                  <a:srgbClr val="7030A0"/>
                </a:solidFill>
              </a:rPr>
              <a:t>О подготовке к олимпиаде</a:t>
            </a:r>
          </a:p>
          <a:p>
            <a:pPr fontAlgn="base"/>
            <a:r>
              <a:rPr lang="ru-RU" b="1" dirty="0">
                <a:solidFill>
                  <a:srgbClr val="7030A0"/>
                </a:solidFill>
              </a:rPr>
              <a:t>Обязательно надо читать Конституцию, знать законы о гражданстве, о референдуме, законы о судах, о составе судей, о правительстве, выборах Президента и выборах в Госдуму. Надо знать кодексы, уделить особое внимание процессуальному праву.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51866">
            <a:off x="898679" y="2401881"/>
            <a:ext cx="2551545" cy="4090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11498">
            <a:off x="1797723" y="2166549"/>
            <a:ext cx="2571768" cy="417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D:\Задачи по праву\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2071678"/>
            <a:ext cx="3051045" cy="4190996"/>
          </a:xfrm>
          <a:prstGeom prst="rect">
            <a:avLst/>
          </a:prstGeom>
          <a:noFill/>
        </p:spPr>
      </p:pic>
      <p:pic>
        <p:nvPicPr>
          <p:cNvPr id="3077" name="Picture 5" descr="D:\Задачи по праву\100482093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793401">
            <a:off x="4779979" y="2394569"/>
            <a:ext cx="2662254" cy="4000802"/>
          </a:xfrm>
          <a:prstGeom prst="rect">
            <a:avLst/>
          </a:prstGeom>
          <a:noFill/>
        </p:spPr>
      </p:pic>
      <p:pic>
        <p:nvPicPr>
          <p:cNvPr id="3078" name="Picture 6" descr="D:\Задачи по праву\0005-009-Printsipy-izbiratelnogo-prava-RF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678831">
            <a:off x="6113277" y="2512293"/>
            <a:ext cx="2683750" cy="3803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8581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Литература: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</a:endParaRPr>
          </a:p>
          <a:p>
            <a:r>
              <a:rPr lang="ru-RU" sz="2400" b="1" dirty="0" smtClean="0">
                <a:solidFill>
                  <a:srgbClr val="7030A0"/>
                </a:solidFill>
              </a:rPr>
              <a:t>Задачи по гражданскому праву: методы активного решения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Под редакцией Дехтеревой Л.П.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Сборник задач по Конституционному праву России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Под редакцией Белова С.А.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pPr fontAlgn="base"/>
            <a:r>
              <a:rPr lang="ru-RU" sz="2400" b="1" dirty="0" smtClean="0">
                <a:solidFill>
                  <a:srgbClr val="7030A0"/>
                </a:solidFill>
              </a:rPr>
              <a:t>Сборник задач по уголовному праву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Под редакцией  Боровикова В.Б.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Трудовое право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Под редакцией  Дмитриевой И.К.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4822" y="2143116"/>
            <a:ext cx="50675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за внимание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00562" y="2357430"/>
            <a:ext cx="39290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Добро пожаловать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на наше мероприятие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318" y="1230910"/>
            <a:ext cx="4412682" cy="448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071538" y="428604"/>
            <a:ext cx="71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 участникам!</a:t>
            </a:r>
            <a:endParaRPr lang="ru-RU" sz="4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642918"/>
            <a:ext cx="35004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Корзун Ирина Павловна,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учитель истории, права, экономики,  обществознания МНАОУ «Шуховский лицей». Педагогический стаж 41 год. Закончила два ВУЗа: 1977 год – филологический факультет Коломенского государственного педагогического института, а в 1989 году -  исторический факультет БГПИ. 25 моих учеников стали победителями и призерами заключительного этапа ВОШ. Имею высшую квалификационную категорию, звание Заслуженный учитель РФ, награждена медалью «За заслуги перед Землей Белгородской» 2 степени.</a:t>
            </a:r>
            <a:endParaRPr lang="ru-RU" sz="1600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4098" name="Picture 2" descr="D:\Задачи по праву\ип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42852"/>
            <a:ext cx="5176834" cy="6457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857232"/>
            <a:ext cx="7429552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 </a:t>
            </a:r>
            <a:r>
              <a:rPr lang="ru-RU" sz="2800" b="1" dirty="0" smtClean="0">
                <a:solidFill>
                  <a:srgbClr val="7030A0"/>
                </a:solidFill>
              </a:rPr>
              <a:t>этом году олимпиадное движение набрало в свои ряды 1500 белгородских школьников, и, я абсолютно уверена, оно будет расти. Победителей становится больше, больше ребят которые принимают участие, чтобы это направление развивалось. Мы со своей стороны, безусловно, должны поддерживать как победителей, так и тех, кто их </a:t>
            </a:r>
            <a:r>
              <a:rPr lang="ru-RU" sz="2800" b="1" dirty="0" smtClean="0">
                <a:solidFill>
                  <a:srgbClr val="7030A0"/>
                </a:solidFill>
              </a:rPr>
              <a:t>готовит  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</a:rPr>
              <a:t>З</a:t>
            </a:r>
            <a:r>
              <a:rPr lang="ru-RU" sz="2000" b="1" i="1" dirty="0" smtClean="0">
                <a:solidFill>
                  <a:srgbClr val="7030A0"/>
                </a:solidFill>
              </a:rPr>
              <a:t>аместитель </a:t>
            </a:r>
            <a:r>
              <a:rPr lang="ru-RU" sz="2000" b="1" i="1" dirty="0" smtClean="0">
                <a:solidFill>
                  <a:srgbClr val="7030A0"/>
                </a:solidFill>
              </a:rPr>
              <a:t>Губернатора </a:t>
            </a:r>
            <a:r>
              <a:rPr lang="ru-RU" sz="2000" b="1" i="1" dirty="0" smtClean="0">
                <a:solidFill>
                  <a:srgbClr val="7030A0"/>
                </a:solidFill>
              </a:rPr>
              <a:t>— начальник</a:t>
            </a: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sz="2000" b="1" i="1" dirty="0" smtClean="0">
                <a:solidFill>
                  <a:srgbClr val="7030A0"/>
                </a:solidFill>
              </a:rPr>
              <a:t>департамента образования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</a:rPr>
              <a:t>Белгородской </a:t>
            </a:r>
            <a:r>
              <a:rPr lang="ru-RU" sz="2000" b="1" i="1" dirty="0" smtClean="0">
                <a:solidFill>
                  <a:srgbClr val="7030A0"/>
                </a:solidFill>
              </a:rPr>
              <a:t>области </a:t>
            </a:r>
            <a:endParaRPr lang="ru-RU" sz="2000" b="1" i="1" dirty="0" smtClean="0">
              <a:solidFill>
                <a:srgbClr val="7030A0"/>
              </a:solidFill>
            </a:endParaRPr>
          </a:p>
          <a:p>
            <a:pPr algn="r"/>
            <a:r>
              <a:rPr lang="ru-RU" sz="2000" b="1" i="1" dirty="0" smtClean="0">
                <a:solidFill>
                  <a:srgbClr val="7030A0"/>
                </a:solidFill>
              </a:rPr>
              <a:t>Наталия </a:t>
            </a:r>
            <a:r>
              <a:rPr lang="ru-RU" sz="2000" b="1" i="1" dirty="0" smtClean="0">
                <a:solidFill>
                  <a:srgbClr val="7030A0"/>
                </a:solidFill>
              </a:rPr>
              <a:t>Полуянова.</a:t>
            </a:r>
            <a:endParaRPr lang="ru-RU" sz="20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828680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>Цели и задачи</a:t>
            </a:r>
          </a:p>
          <a:p>
            <a:r>
              <a:rPr lang="ru-RU" sz="1600" dirty="0">
                <a:solidFill>
                  <a:srgbClr val="7030A0"/>
                </a:solidFill>
              </a:rPr>
              <a:t>Олимпиада направлена на решение множества образовательных, воспитательных, социально-политических и других задач, среди которых:  </a:t>
            </a:r>
          </a:p>
          <a:p>
            <a:r>
              <a:rPr lang="ru-RU" sz="1600" dirty="0" smtClean="0">
                <a:solidFill>
                  <a:srgbClr val="7030A0"/>
                </a:solidFill>
              </a:rPr>
              <a:t>- </a:t>
            </a:r>
            <a:r>
              <a:rPr lang="ru-RU" sz="1600" dirty="0">
                <a:solidFill>
                  <a:srgbClr val="7030A0"/>
                </a:solidFill>
              </a:rPr>
              <a:t>развитие умений применять конкретные правовые нормы, правовые принципы,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правовые концепции, используя при этом различные методы: как общенаучные, такие как логический, исторический, сравнительно-правовой, метод системного подхода, диалектический, так и частно-научные методы к анализу актуальных событий; 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сознательно определять свое отношение к правовым явлениям, давать актам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поведения людей правовую оценку, выделять из их общей совокупности юридически значимые, правомерные, противоправные и т.д.;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 освоение понятийно-категориального аппарата юридической и других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связанных с ней общественных наук (обществознание, политология, экономика и т.д.) на уровне осмысленного и свободного оперирования общими и частными понятиями и терминами, их применения к решению конкретных практических задач; 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совершенствование умений самостоятельно получать, изучать, анализировать,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систематизировать, обобщать социальную информацию, имеющую правовой характер; 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- освоение приемов научно-исследовательской, творческой деятельности,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знакомство с основными направлениями современных научных поисков в юридической науке; </a:t>
            </a:r>
          </a:p>
          <a:p>
            <a:r>
              <a:rPr lang="ru-RU" sz="1600" dirty="0">
                <a:solidFill>
                  <a:srgbClr val="7030A0"/>
                </a:solidFill>
              </a:rPr>
              <a:t> - стимулирование творческой активности, мотивации учащихся на поиск</a:t>
            </a:r>
            <a:r>
              <a:rPr lang="ru-RU" sz="1600" dirty="0">
                <a:solidFill>
                  <a:srgbClr val="7030A0"/>
                </a:solidFill>
                <a:sym typeface="Symbol"/>
              </a:rPr>
              <a:t></a:t>
            </a:r>
            <a:r>
              <a:rPr lang="ru-RU" sz="1600" dirty="0">
                <a:solidFill>
                  <a:srgbClr val="7030A0"/>
                </a:solidFill>
              </a:rPr>
              <a:t> дополнительных источников самообразования, изучение ими нормативных источников и литературы, расширяющих специальные знания по предмету «право»</a:t>
            </a:r>
          </a:p>
          <a:p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428604"/>
            <a:ext cx="4500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Притча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про Ходжу Насреддина</a:t>
            </a:r>
          </a:p>
        </p:txBody>
      </p:sp>
      <p:pic>
        <p:nvPicPr>
          <p:cNvPr id="2050" name="Picture 2" descr="D:\Задачи по праву\бык кор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5034638" cy="3171822"/>
          </a:xfrm>
          <a:prstGeom prst="rect">
            <a:avLst/>
          </a:prstGeom>
          <a:noFill/>
        </p:spPr>
      </p:pic>
      <p:pic>
        <p:nvPicPr>
          <p:cNvPr id="2051" name="Picture 3" descr="D:\Задачи по праву\196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"/>
            <a:ext cx="4214810" cy="371669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72132" y="4000504"/>
            <a:ext cx="3429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Какая главная мысль прослеживается в этой притче?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</a:rPr>
              <a:t>С каким словом  прослеживается связь слова «закон»?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857232"/>
            <a:ext cx="407196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Ассоциация  слову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 «закон» – право.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Для чего нужно изучать право?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Право необходимо изучать, чтобы разбираться в конкретных жизненных ситуациях, связанных с правом.</a:t>
            </a:r>
          </a:p>
          <a:p>
            <a:pPr algn="ctr"/>
            <a:r>
              <a:rPr lang="ru-RU" sz="2200" b="1" dirty="0" smtClean="0">
                <a:solidFill>
                  <a:srgbClr val="7030A0"/>
                </a:solidFill>
              </a:rPr>
              <a:t>Решение правовых задач влияет на повышение правовой грамотности, дает возможность успешно справиться с заданиями на олимпиадах различного уровня.</a:t>
            </a:r>
            <a:endParaRPr lang="ru-RU" sz="2200" b="1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500042"/>
            <a:ext cx="4643438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858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В детстве вы вряд ли задумывались, что крокодил Гена и Чебурашка - настоящие преступники (согласно действующему российскому законодательству, естественно). 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https://360tv.ru/media/uploads/2016/06/28/muhfiy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428736"/>
            <a:ext cx="4969429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85720" y="2143116"/>
            <a:ext cx="32861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Начнем с Чебурашки, который приехал в страну в коробке с апельсинами, то есть незаконно пересек государственную границу.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286256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Статья 322 УК РФ с наказанием в виде лишения свободы на срок до двух лет.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1993</Words>
  <Application>Microsoft Office PowerPoint</Application>
  <PresentationFormat>Экран (4:3)</PresentationFormat>
  <Paragraphs>131</Paragraphs>
  <Slides>29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по праву</dc:title>
  <dc:creator>Mike</dc:creator>
  <cp:lastModifiedBy>Mike</cp:lastModifiedBy>
  <cp:revision>118</cp:revision>
  <dcterms:created xsi:type="dcterms:W3CDTF">2018-06-23T08:57:42Z</dcterms:created>
  <dcterms:modified xsi:type="dcterms:W3CDTF">2018-06-28T20:31:25Z</dcterms:modified>
</cp:coreProperties>
</file>