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256" r:id="rId2"/>
    <p:sldId id="257" r:id="rId3"/>
    <p:sldId id="258" r:id="rId4"/>
    <p:sldId id="259" r:id="rId5"/>
    <p:sldId id="266" r:id="rId6"/>
    <p:sldId id="267" r:id="rId7"/>
    <p:sldId id="268" r:id="rId8"/>
    <p:sldId id="269" r:id="rId9"/>
    <p:sldId id="270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717C5-428F-4960-B774-5B6A72AF0052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2AB9C-D4B1-435F-99B8-228C1FB2B2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23587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717C5-428F-4960-B774-5B6A72AF0052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2AB9C-D4B1-435F-99B8-228C1FB2B2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9192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717C5-428F-4960-B774-5B6A72AF0052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2AB9C-D4B1-435F-99B8-228C1FB2B20B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348152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717C5-428F-4960-B774-5B6A72AF0052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2AB9C-D4B1-435F-99B8-228C1FB2B2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33045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717C5-428F-4960-B774-5B6A72AF0052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2AB9C-D4B1-435F-99B8-228C1FB2B20B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596507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717C5-428F-4960-B774-5B6A72AF0052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2AB9C-D4B1-435F-99B8-228C1FB2B2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3473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717C5-428F-4960-B774-5B6A72AF0052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2AB9C-D4B1-435F-99B8-228C1FB2B2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14223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717C5-428F-4960-B774-5B6A72AF0052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2AB9C-D4B1-435F-99B8-228C1FB2B2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94438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717C5-428F-4960-B774-5B6A72AF0052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2AB9C-D4B1-435F-99B8-228C1FB2B2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5373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717C5-428F-4960-B774-5B6A72AF0052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2AB9C-D4B1-435F-99B8-228C1FB2B2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2585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717C5-428F-4960-B774-5B6A72AF0052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2AB9C-D4B1-435F-99B8-228C1FB2B2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95017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717C5-428F-4960-B774-5B6A72AF0052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2AB9C-D4B1-435F-99B8-228C1FB2B2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5630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717C5-428F-4960-B774-5B6A72AF0052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2AB9C-D4B1-435F-99B8-228C1FB2B2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03141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717C5-428F-4960-B774-5B6A72AF0052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2AB9C-D4B1-435F-99B8-228C1FB2B2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1468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717C5-428F-4960-B774-5B6A72AF0052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2AB9C-D4B1-435F-99B8-228C1FB2B2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89414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717C5-428F-4960-B774-5B6A72AF0052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2AB9C-D4B1-435F-99B8-228C1FB2B2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6651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A717C5-428F-4960-B774-5B6A72AF0052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442AB9C-D4B1-435F-99B8-228C1FB2B2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3964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16" r:id="rId15"/>
    <p:sldLayoutId id="214748371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130595" y="548680"/>
            <a:ext cx="9144000" cy="3827511"/>
          </a:xfrm>
        </p:spPr>
        <p:txBody>
          <a:bodyPr/>
          <a:lstStyle/>
          <a:p>
            <a:r>
              <a:rPr lang="ru-RU" sz="6600" b="1" dirty="0">
                <a:solidFill>
                  <a:schemeClr val="tx1"/>
                </a:solidFill>
              </a:rPr>
              <a:t>«ШКОЛА РОССИИ»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21799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/>
          <a:lstStyle/>
          <a:p>
            <a:pPr marL="0" indent="0" algn="just">
              <a:buNone/>
            </a:pPr>
            <a:r>
              <a:rPr lang="ru-RU" b="1" dirty="0">
                <a:solidFill>
                  <a:schemeClr val="tx1"/>
                </a:solidFill>
              </a:rPr>
              <a:t>	</a:t>
            </a:r>
            <a:r>
              <a:rPr lang="ru-RU" sz="3200" b="1" dirty="0">
                <a:solidFill>
                  <a:schemeClr val="tx1"/>
                </a:solidFill>
              </a:rPr>
              <a:t>это УМК для 1-4 классов общеобразовательных учреждений, который обеспечивает достижение требований к результатам освоения основной образовательной программы начального общего образования. </a:t>
            </a:r>
          </a:p>
        </p:txBody>
      </p:sp>
    </p:spTree>
    <p:extLst>
      <p:ext uri="{BB962C8B-B14F-4D97-AF65-F5344CB8AC3E}">
        <p14:creationId xmlns:p14="http://schemas.microsoft.com/office/powerpoint/2010/main" val="17917549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-9548" y="0"/>
            <a:ext cx="9153547" cy="1484783"/>
          </a:xfrm>
        </p:spPr>
        <p:txBody>
          <a:bodyPr>
            <a:normAutofit fontScale="90000"/>
          </a:bodyPr>
          <a:lstStyle/>
          <a:p>
            <a:r>
              <a:rPr lang="ru-RU" sz="3200" b="1" dirty="0">
                <a:solidFill>
                  <a:schemeClr val="tx1"/>
                </a:solidFill>
              </a:rPr>
              <a:t>Научный руководитель </a:t>
            </a:r>
            <a:br>
              <a:rPr lang="ru-RU" sz="3200" b="1" dirty="0">
                <a:solidFill>
                  <a:schemeClr val="tx1"/>
                </a:solidFill>
              </a:rPr>
            </a:br>
            <a:r>
              <a:rPr lang="ru-RU" sz="3200" b="1" dirty="0">
                <a:solidFill>
                  <a:schemeClr val="tx1"/>
                </a:solidFill>
              </a:rPr>
              <a:t>УМК «Школа России» </a:t>
            </a:r>
            <a:br>
              <a:rPr lang="ru-RU" sz="3200" b="1" dirty="0">
                <a:solidFill>
                  <a:schemeClr val="tx1"/>
                </a:solidFill>
              </a:rPr>
            </a:br>
            <a:r>
              <a:rPr lang="ru-RU" sz="3200" b="1" dirty="0">
                <a:solidFill>
                  <a:schemeClr val="tx1"/>
                </a:solidFill>
              </a:rPr>
              <a:t>Андрей Анатольевич ПЛЕШАКОВ </a:t>
            </a:r>
          </a:p>
        </p:txBody>
      </p:sp>
      <p:sp>
        <p:nvSpPr>
          <p:cNvPr id="3" name="Объект 2"/>
          <p:cNvSpPr>
            <a:spLocks noGrp="1"/>
          </p:cNvSpPr>
          <p:nvPr>
            <p:ph type="body" idx="1"/>
          </p:nvPr>
        </p:nvSpPr>
        <p:spPr>
          <a:xfrm>
            <a:off x="1" y="1412776"/>
            <a:ext cx="6012159" cy="5445224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dirty="0"/>
              <a:t>	</a:t>
            </a:r>
            <a:r>
              <a:rPr lang="ru-RU" sz="2800" b="1" dirty="0">
                <a:solidFill>
                  <a:schemeClr val="tx1"/>
                </a:solidFill>
              </a:rPr>
              <a:t>Андрей Анатольевич Плешаков кандидат педагогических наук, лауреат Премии Президента Российской Федерации в области образования, один из постоянных авторов журнала «Начальная школа», член редколлегии. </a:t>
            </a:r>
          </a:p>
          <a:p>
            <a:pPr marL="0" indent="0" algn="just">
              <a:buNone/>
            </a:pPr>
            <a:r>
              <a:rPr lang="ru-RU" sz="2800" b="1" dirty="0">
                <a:solidFill>
                  <a:schemeClr val="tx1"/>
                </a:solidFill>
              </a:rPr>
              <a:t>	Известный автор учебников, рабочих тетрадей, тестов и других пособий по курсу «Окружающий мир».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652" y="1484784"/>
            <a:ext cx="3132348" cy="4176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04568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Главная идея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200" b="1" dirty="0">
                <a:solidFill>
                  <a:schemeClr val="tx1"/>
                </a:solidFill>
              </a:rPr>
              <a:t>	Комплект «Школа России» должен стать школой духовно-нравственного развития. </a:t>
            </a:r>
          </a:p>
          <a:p>
            <a:pPr marL="0" indent="0" algn="just">
              <a:buNone/>
            </a:pPr>
            <a:r>
              <a:rPr lang="ru-RU" sz="3200" b="1" dirty="0">
                <a:solidFill>
                  <a:schemeClr val="tx1"/>
                </a:solidFill>
              </a:rPr>
              <a:t>	В основу создания образовательной модели «Школа России» положены традиции отечественной школы с признанием их исключительной ценности и значимости.</a:t>
            </a:r>
          </a:p>
        </p:txBody>
      </p:sp>
    </p:spTree>
    <p:extLst>
      <p:ext uri="{BB962C8B-B14F-4D97-AF65-F5344CB8AC3E}">
        <p14:creationId xmlns:p14="http://schemas.microsoft.com/office/powerpoint/2010/main" val="4536624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Цель обучения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200" b="1" dirty="0">
                <a:solidFill>
                  <a:schemeClr val="tx1"/>
                </a:solidFill>
              </a:rPr>
              <a:t>	</a:t>
            </a:r>
            <a:r>
              <a:rPr lang="ru-RU" sz="3600" b="1" dirty="0">
                <a:solidFill>
                  <a:schemeClr val="tx1"/>
                </a:solidFill>
              </a:rPr>
              <a:t>обеспечить регулирование различных способов деятельности, применимых в рамках, как образовательного процесса, так и при решении проблем в реальных жизненных ситуациях.</a:t>
            </a:r>
          </a:p>
        </p:txBody>
      </p:sp>
    </p:spTree>
    <p:extLst>
      <p:ext uri="{BB962C8B-B14F-4D97-AF65-F5344CB8AC3E}">
        <p14:creationId xmlns:p14="http://schemas.microsoft.com/office/powerpoint/2010/main" val="29557639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Задачи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200" b="1" dirty="0">
                <a:solidFill>
                  <a:schemeClr val="tx1"/>
                </a:solidFill>
              </a:rPr>
              <a:t>	- </a:t>
            </a:r>
            <a:r>
              <a:rPr lang="ru-RU" sz="4000" b="1" dirty="0">
                <a:solidFill>
                  <a:schemeClr val="tx1"/>
                </a:solidFill>
              </a:rPr>
              <a:t>достижение личностных результатов учащихся; </a:t>
            </a:r>
          </a:p>
          <a:p>
            <a:pPr marL="0" indent="0" algn="just">
              <a:buNone/>
            </a:pPr>
            <a:r>
              <a:rPr lang="ru-RU" sz="4000" b="1" dirty="0">
                <a:solidFill>
                  <a:schemeClr val="tx1"/>
                </a:solidFill>
              </a:rPr>
              <a:t>	- готовность и способность обучающихся к саморазвитию; 	- осмысление и принятие основных базовых ценностей. </a:t>
            </a:r>
          </a:p>
        </p:txBody>
      </p:sp>
    </p:spTree>
    <p:extLst>
      <p:ext uri="{BB962C8B-B14F-4D97-AF65-F5344CB8AC3E}">
        <p14:creationId xmlns:p14="http://schemas.microsoft.com/office/powerpoint/2010/main" val="25779581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00200"/>
          </a:xfrm>
        </p:spPr>
        <p:txBody>
          <a:bodyPr/>
          <a:lstStyle/>
          <a:p>
            <a:r>
              <a:rPr lang="ru-RU" sz="4400" b="1" dirty="0">
                <a:solidFill>
                  <a:schemeClr val="tx1"/>
                </a:solidFill>
              </a:rPr>
              <a:t>Программа «Школа России»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sz="3200" b="1" dirty="0">
                <a:solidFill>
                  <a:schemeClr val="tx1"/>
                </a:solidFill>
              </a:rPr>
              <a:t>	Представляет собой целостную модель начальной школы, построенную на единых концептуальных основах и имеющее полное программно-методическое обеспечение. 	Комплект реализует Федеральный компонент содержания образования. </a:t>
            </a:r>
          </a:p>
          <a:p>
            <a:pPr marL="0" indent="0" algn="just">
              <a:buNone/>
            </a:pPr>
            <a:r>
              <a:rPr lang="ru-RU" sz="3200" b="1" dirty="0">
                <a:solidFill>
                  <a:schemeClr val="tx1"/>
                </a:solidFill>
              </a:rPr>
              <a:t>	«Школа России» - школа духовно нравственного развития. </a:t>
            </a:r>
          </a:p>
          <a:p>
            <a:pPr marL="0" indent="0" algn="just">
              <a:buNone/>
            </a:pPr>
            <a:r>
              <a:rPr lang="ru-RU" sz="3200" b="1" dirty="0">
                <a:solidFill>
                  <a:schemeClr val="tx1"/>
                </a:solidFill>
              </a:rPr>
              <a:t>	Учебно-методическому комплекту приданы такие качества, как фундаментальность, надежность, стабильность, открытость новому, которые должны стать неотъемлемыми характеристиками начальной школы. 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79962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рямоугольник 2"/>
          <p:cNvSpPr>
            <a:spLocks noChangeArrowheads="1"/>
          </p:cNvSpPr>
          <p:nvPr/>
        </p:nvSpPr>
        <p:spPr bwMode="auto">
          <a:xfrm>
            <a:off x="179388" y="1916113"/>
            <a:ext cx="8964612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>
              <a:buClr>
                <a:schemeClr val="tx2"/>
              </a:buClr>
              <a:buFont typeface="Wingdings" pitchFamily="2" charset="2"/>
              <a:buChar char="ü"/>
            </a:pPr>
            <a:r>
              <a:rPr lang="ru-RU" altLang="ru-RU" sz="2400" b="1" dirty="0">
                <a:latin typeface="Georgia" pitchFamily="18" charset="0"/>
              </a:rPr>
              <a:t> Русский язык</a:t>
            </a:r>
            <a:r>
              <a:rPr lang="ru-RU" altLang="ru-RU" sz="2400" dirty="0">
                <a:latin typeface="Georgia" pitchFamily="18" charset="0"/>
              </a:rPr>
              <a:t>. </a:t>
            </a:r>
          </a:p>
          <a:p>
            <a:pPr algn="just" eaLnBrk="1" hangingPunct="1"/>
            <a:r>
              <a:rPr lang="ru-RU" altLang="ru-RU" sz="2400" dirty="0">
                <a:latin typeface="Georgia" pitchFamily="18" charset="0"/>
              </a:rPr>
              <a:t>Азбука. </a:t>
            </a:r>
            <a:r>
              <a:rPr lang="ru-RU" altLang="ru-RU" sz="2400" i="1" dirty="0">
                <a:latin typeface="Georgia" pitchFamily="18" charset="0"/>
              </a:rPr>
              <a:t>Авторы:</a:t>
            </a:r>
            <a:r>
              <a:rPr lang="ru-RU" altLang="ru-RU" sz="2400" dirty="0">
                <a:latin typeface="Georgia" pitchFamily="18" charset="0"/>
              </a:rPr>
              <a:t> Горецкий В.Г., Кирюшкин В.А., Виноградская Л.А. и др.</a:t>
            </a:r>
          </a:p>
          <a:p>
            <a:pPr algn="just" eaLnBrk="1" hangingPunct="1"/>
            <a:r>
              <a:rPr lang="ru-RU" altLang="ru-RU" sz="2400" dirty="0">
                <a:latin typeface="Georgia" pitchFamily="18" charset="0"/>
              </a:rPr>
              <a:t>Русский язык. </a:t>
            </a:r>
            <a:r>
              <a:rPr lang="ru-RU" altLang="ru-RU" sz="2400" i="1" dirty="0">
                <a:latin typeface="Georgia" pitchFamily="18" charset="0"/>
              </a:rPr>
              <a:t>Авторы:</a:t>
            </a:r>
            <a:r>
              <a:rPr lang="ru-RU" altLang="ru-RU" sz="2400" dirty="0">
                <a:latin typeface="Georgia" pitchFamily="18" charset="0"/>
              </a:rPr>
              <a:t> </a:t>
            </a:r>
            <a:r>
              <a:rPr lang="ru-RU" altLang="ru-RU" sz="2400" dirty="0" err="1">
                <a:latin typeface="Georgia" pitchFamily="18" charset="0"/>
              </a:rPr>
              <a:t>Канакина</a:t>
            </a:r>
            <a:r>
              <a:rPr lang="ru-RU" altLang="ru-RU" sz="2400" dirty="0">
                <a:latin typeface="Georgia" pitchFamily="18" charset="0"/>
              </a:rPr>
              <a:t> В.П., Горецкий В.Г. </a:t>
            </a:r>
          </a:p>
          <a:p>
            <a:pPr algn="just" eaLnBrk="1" hangingPunct="1">
              <a:buClr>
                <a:schemeClr val="tx2"/>
              </a:buClr>
              <a:buFont typeface="Wingdings" pitchFamily="2" charset="2"/>
              <a:buChar char="ü"/>
            </a:pPr>
            <a:r>
              <a:rPr lang="ru-RU" altLang="ru-RU" sz="2400" b="1" dirty="0">
                <a:latin typeface="Georgia" pitchFamily="18" charset="0"/>
              </a:rPr>
              <a:t> Литературное чтение.</a:t>
            </a:r>
            <a:r>
              <a:rPr lang="ru-RU" altLang="ru-RU" sz="2400" dirty="0">
                <a:latin typeface="Georgia" pitchFamily="18" charset="0"/>
              </a:rPr>
              <a:t> </a:t>
            </a:r>
            <a:r>
              <a:rPr lang="ru-RU" altLang="ru-RU" sz="2400" i="1" dirty="0">
                <a:latin typeface="Georgia" pitchFamily="18" charset="0"/>
              </a:rPr>
              <a:t>Авторы:</a:t>
            </a:r>
            <a:r>
              <a:rPr lang="ru-RU" altLang="ru-RU" sz="2400" dirty="0">
                <a:latin typeface="Georgia" pitchFamily="18" charset="0"/>
              </a:rPr>
              <a:t> Климанова Л.Ф., Горецкий В.Г., Голованова М.В. и др. </a:t>
            </a:r>
          </a:p>
          <a:p>
            <a:pPr algn="just" eaLnBrk="1" hangingPunct="1">
              <a:buClr>
                <a:schemeClr val="tx2"/>
              </a:buClr>
              <a:buFont typeface="Wingdings" pitchFamily="2" charset="2"/>
              <a:buChar char="ü"/>
            </a:pPr>
            <a:r>
              <a:rPr lang="ru-RU" altLang="ru-RU" sz="2400" b="1" dirty="0">
                <a:latin typeface="Georgia" pitchFamily="18" charset="0"/>
              </a:rPr>
              <a:t> Математика.</a:t>
            </a:r>
            <a:r>
              <a:rPr lang="ru-RU" altLang="ru-RU" sz="2400" dirty="0">
                <a:latin typeface="Georgia" pitchFamily="18" charset="0"/>
              </a:rPr>
              <a:t> </a:t>
            </a:r>
            <a:r>
              <a:rPr lang="ru-RU" altLang="ru-RU" sz="2400" i="1" dirty="0">
                <a:latin typeface="Georgia" pitchFamily="18" charset="0"/>
              </a:rPr>
              <a:t>Авторы:</a:t>
            </a:r>
            <a:r>
              <a:rPr lang="ru-RU" altLang="ru-RU" sz="2400" dirty="0">
                <a:latin typeface="Georgia" pitchFamily="18" charset="0"/>
              </a:rPr>
              <a:t> Моро М.И., Волкова С.И., Степанова С.В., </a:t>
            </a:r>
            <a:r>
              <a:rPr lang="ru-RU" altLang="ru-RU" sz="2400" dirty="0" err="1">
                <a:latin typeface="Georgia" pitchFamily="18" charset="0"/>
              </a:rPr>
              <a:t>Бантова</a:t>
            </a:r>
            <a:r>
              <a:rPr lang="ru-RU" altLang="ru-RU" sz="2400" dirty="0">
                <a:latin typeface="Georgia" pitchFamily="18" charset="0"/>
              </a:rPr>
              <a:t> М.А., Бельтюкова Г.В.</a:t>
            </a:r>
          </a:p>
          <a:p>
            <a:pPr algn="just" eaLnBrk="1" hangingPunct="1">
              <a:buClr>
                <a:schemeClr val="tx2"/>
              </a:buClr>
              <a:buFont typeface="Wingdings" pitchFamily="2" charset="2"/>
              <a:buChar char="ü"/>
            </a:pPr>
            <a:r>
              <a:rPr lang="ru-RU" altLang="ru-RU" sz="2400" b="1" dirty="0">
                <a:latin typeface="Georgia" pitchFamily="18" charset="0"/>
              </a:rPr>
              <a:t> Окружающий мир</a:t>
            </a:r>
            <a:r>
              <a:rPr lang="ru-RU" altLang="ru-RU" sz="2400" dirty="0">
                <a:latin typeface="Georgia" pitchFamily="18" charset="0"/>
              </a:rPr>
              <a:t>. </a:t>
            </a:r>
            <a:r>
              <a:rPr lang="ru-RU" altLang="ru-RU" sz="2400" i="1" dirty="0">
                <a:latin typeface="Georgia" pitchFamily="18" charset="0"/>
              </a:rPr>
              <a:t>Автор: </a:t>
            </a:r>
            <a:r>
              <a:rPr lang="ru-RU" altLang="ru-RU" sz="2400" dirty="0">
                <a:latin typeface="Georgia" pitchFamily="18" charset="0"/>
              </a:rPr>
              <a:t>Плешаков А.А., </a:t>
            </a:r>
            <a:r>
              <a:rPr lang="ru-RU" altLang="ru-RU" sz="2400" dirty="0" err="1">
                <a:latin typeface="Georgia" pitchFamily="18" charset="0"/>
              </a:rPr>
              <a:t>Крючкова</a:t>
            </a:r>
            <a:r>
              <a:rPr lang="ru-RU" altLang="ru-RU" sz="2400" dirty="0">
                <a:latin typeface="Georgia" pitchFamily="18" charset="0"/>
              </a:rPr>
              <a:t> Е.А.</a:t>
            </a:r>
          </a:p>
          <a:p>
            <a:pPr algn="just" eaLnBrk="1" hangingPunct="1">
              <a:buClr>
                <a:schemeClr val="tx2"/>
              </a:buClr>
              <a:buFont typeface="Wingdings" pitchFamily="2" charset="2"/>
              <a:buChar char="ü"/>
            </a:pPr>
            <a:r>
              <a:rPr lang="ru-RU" altLang="ru-RU" sz="2400" b="1" dirty="0">
                <a:latin typeface="Georgia" pitchFamily="18" charset="0"/>
              </a:rPr>
              <a:t> Изобразительное искусство.</a:t>
            </a:r>
            <a:r>
              <a:rPr lang="ru-RU" altLang="ru-RU" sz="2400" dirty="0">
                <a:latin typeface="Georgia" pitchFamily="18" charset="0"/>
              </a:rPr>
              <a:t> </a:t>
            </a:r>
            <a:r>
              <a:rPr lang="ru-RU" altLang="ru-RU" sz="2400" i="1" dirty="0">
                <a:latin typeface="Georgia" pitchFamily="18" charset="0"/>
              </a:rPr>
              <a:t>Авторы:</a:t>
            </a:r>
            <a:r>
              <a:rPr lang="ru-RU" altLang="ru-RU" sz="2400" dirty="0">
                <a:latin typeface="Georgia" pitchFamily="18" charset="0"/>
              </a:rPr>
              <a:t> </a:t>
            </a:r>
            <a:r>
              <a:rPr lang="ru-RU" altLang="ru-RU" sz="2400" dirty="0" err="1">
                <a:latin typeface="Georgia" pitchFamily="18" charset="0"/>
              </a:rPr>
              <a:t>Неменская</a:t>
            </a:r>
            <a:r>
              <a:rPr lang="ru-RU" altLang="ru-RU" sz="2400" dirty="0">
                <a:latin typeface="Georgia" pitchFamily="18" charset="0"/>
              </a:rPr>
              <a:t> Л.А., </a:t>
            </a:r>
            <a:r>
              <a:rPr lang="ru-RU" altLang="ru-RU" sz="2400" dirty="0" err="1">
                <a:latin typeface="Georgia" pitchFamily="18" charset="0"/>
              </a:rPr>
              <a:t>Коротеева</a:t>
            </a:r>
            <a:r>
              <a:rPr lang="ru-RU" altLang="ru-RU" sz="2400" dirty="0">
                <a:latin typeface="Georgia" pitchFamily="18" charset="0"/>
              </a:rPr>
              <a:t> Е.И., Горяева Н.А., Питерских А.С. и др. </a:t>
            </a:r>
          </a:p>
        </p:txBody>
      </p:sp>
      <p:sp>
        <p:nvSpPr>
          <p:cNvPr id="13315" name="Прямоугольник 3"/>
          <p:cNvSpPr>
            <a:spLocks noChangeArrowheads="1"/>
          </p:cNvSpPr>
          <p:nvPr/>
        </p:nvSpPr>
        <p:spPr bwMode="auto">
          <a:xfrm>
            <a:off x="0" y="44450"/>
            <a:ext cx="914400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3200" b="1" dirty="0">
                <a:latin typeface="Georgia" pitchFamily="18" charset="0"/>
              </a:rPr>
              <a:t>УМК «Школа России» состоит из следующих завершенных предметных линий учебников</a:t>
            </a:r>
            <a:endParaRPr lang="ru-RU" alt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4034677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afradita-samara.ru/cumucijm/25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275" y="0"/>
            <a:ext cx="85058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4948283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39</TotalTime>
  <Words>25</Words>
  <Application>Microsoft Office PowerPoint</Application>
  <PresentationFormat>Экран (4:3)</PresentationFormat>
  <Paragraphs>25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Georgia</vt:lpstr>
      <vt:lpstr>Trebuchet MS</vt:lpstr>
      <vt:lpstr>Wingdings</vt:lpstr>
      <vt:lpstr>Wingdings 3</vt:lpstr>
      <vt:lpstr>Аспект</vt:lpstr>
      <vt:lpstr>«ШКОЛА РОССИИ»</vt:lpstr>
      <vt:lpstr>Презентация PowerPoint</vt:lpstr>
      <vt:lpstr>Научный руководитель  УМК «Школа России»  Андрей Анатольевич ПЛЕШАКОВ </vt:lpstr>
      <vt:lpstr>Главная идея </vt:lpstr>
      <vt:lpstr>Цель обучения</vt:lpstr>
      <vt:lpstr>Задачи </vt:lpstr>
      <vt:lpstr>Программа «Школа России»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АНТОН</dc:creator>
  <cp:lastModifiedBy>АДМИН</cp:lastModifiedBy>
  <cp:revision>6</cp:revision>
  <dcterms:created xsi:type="dcterms:W3CDTF">2019-05-13T17:27:31Z</dcterms:created>
  <dcterms:modified xsi:type="dcterms:W3CDTF">2019-05-20T00:39:52Z</dcterms:modified>
</cp:coreProperties>
</file>