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60" r:id="rId6"/>
    <p:sldId id="259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458D9BF-9D46-4095-9036-028EA7BDEA67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1C4F2E2-6D00-46B4-8FD1-2680C3287F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neznaika.pro/oge/geo_oge/662-variant-9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scola21.ucoz.ru/foto/VP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02095"/>
            <a:ext cx="4357718" cy="40034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143116"/>
            <a:ext cx="6715172" cy="147218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ВСЕРОССИЙСКАЯ ПРОВЕРОЧНАЯ РАБОТА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по географии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в 11 классе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786322"/>
            <a:ext cx="7406640" cy="1752600"/>
          </a:xfrm>
        </p:spPr>
        <p:txBody>
          <a:bodyPr/>
          <a:lstStyle/>
          <a:p>
            <a:pPr algn="r"/>
            <a:r>
              <a:rPr lang="ru-RU" i="1" dirty="0" smtClean="0"/>
              <a:t>Руководитель РМО: </a:t>
            </a:r>
          </a:p>
          <a:p>
            <a:pPr algn="r"/>
            <a:r>
              <a:rPr lang="ru-RU" i="1" dirty="0" smtClean="0"/>
              <a:t>Логинова Татьяна Вячеславна</a:t>
            </a:r>
            <a:endParaRPr lang="ru-RU" i="1" dirty="0"/>
          </a:p>
        </p:txBody>
      </p:sp>
      <p:sp>
        <p:nvSpPr>
          <p:cNvPr id="35842" name="AutoShape 2" descr="https://im1-tub-ru.yandex.net/i?id=3fe6720d00fc9947d1edc8dfff8f6996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785794"/>
            <a:ext cx="420796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Френсис Бекон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967030"/>
            <a:ext cx="8358246" cy="389097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i="1" dirty="0" smtClean="0"/>
              <a:t>«Должно стремиться к знанию не ради споров, </a:t>
            </a:r>
            <a:endParaRPr lang="ru-RU" dirty="0" smtClean="0"/>
          </a:p>
          <a:p>
            <a:pPr algn="r">
              <a:buNone/>
            </a:pPr>
            <a:r>
              <a:rPr lang="ru-RU" i="1" dirty="0" smtClean="0"/>
              <a:t>не для презрения других, не ради выгоды,</a:t>
            </a:r>
            <a:endParaRPr lang="ru-RU" dirty="0" smtClean="0"/>
          </a:p>
          <a:p>
            <a:pPr algn="r">
              <a:buNone/>
            </a:pPr>
            <a:r>
              <a:rPr lang="ru-RU" i="1" dirty="0" smtClean="0"/>
              <a:t> славы, власти или других низменных целей, </a:t>
            </a:r>
            <a:endParaRPr lang="ru-RU" dirty="0" smtClean="0"/>
          </a:p>
          <a:p>
            <a:pPr algn="r">
              <a:buNone/>
            </a:pPr>
            <a:r>
              <a:rPr lang="ru-RU" i="1" dirty="0" smtClean="0"/>
              <a:t>а  ради того, чтобы быть полезным в жизни…»</a:t>
            </a:r>
            <a:endParaRPr lang="ru-RU" dirty="0"/>
          </a:p>
        </p:txBody>
      </p:sp>
      <p:sp>
        <p:nvSpPr>
          <p:cNvPr id="43010" name="AutoShape 2" descr="https://im0-tub-ru.yandex.net/i?id=2c5ca95cf378361a893cb2c0ff426bb5&amp;n=33&amp;h=215&amp;w=34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2" name="Picture 4" descr="http://forumimage.ru/uploads/20140405/139671826474496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85728"/>
            <a:ext cx="2628889" cy="24977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inoo.omsu.ru/sites/default/files/u5/sergey_kravc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7181" y="214290"/>
            <a:ext cx="2946818" cy="2357454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14414" y="-142900"/>
            <a:ext cx="4572032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ОГЭ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928662" y="2857496"/>
            <a:ext cx="8072494" cy="378621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Успеваемость -  100 %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70C0"/>
                </a:solidFill>
              </a:rPr>
              <a:t>Качество - 51,1 %.</a:t>
            </a:r>
          </a:p>
          <a:p>
            <a:pPr algn="ctr">
              <a:buNone/>
            </a:pP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smtClean="0"/>
              <a:t>Средний балл по району  -  </a:t>
            </a:r>
            <a:r>
              <a:rPr lang="ru-RU" b="1" dirty="0" smtClean="0">
                <a:solidFill>
                  <a:srgbClr val="7030A0"/>
                </a:solidFill>
              </a:rPr>
              <a:t>19,</a:t>
            </a:r>
            <a:r>
              <a:rPr lang="ru-RU" b="1" dirty="0" smtClean="0"/>
              <a:t>5;</a:t>
            </a:r>
          </a:p>
          <a:p>
            <a:pPr>
              <a:buNone/>
            </a:pPr>
            <a:r>
              <a:rPr lang="ru-RU" b="1" dirty="0" smtClean="0"/>
              <a:t>минимальный проходной порог -</a:t>
            </a:r>
            <a:r>
              <a:rPr lang="ru-RU" b="1" dirty="0" smtClean="0">
                <a:solidFill>
                  <a:srgbClr val="7030A0"/>
                </a:solidFill>
              </a:rPr>
              <a:t>12</a:t>
            </a:r>
            <a:r>
              <a:rPr lang="ru-RU" b="1" dirty="0" smtClean="0"/>
              <a:t> б.,</a:t>
            </a:r>
          </a:p>
          <a:p>
            <a:pPr>
              <a:buNone/>
            </a:pPr>
            <a:r>
              <a:rPr lang="ru-RU" b="1" dirty="0" smtClean="0"/>
              <a:t>максимальное количество баллов за экзамен-</a:t>
            </a:r>
            <a:r>
              <a:rPr lang="ru-RU" b="1" dirty="0" smtClean="0">
                <a:solidFill>
                  <a:srgbClr val="7030A0"/>
                </a:solidFill>
              </a:rPr>
              <a:t>32</a:t>
            </a:r>
            <a:r>
              <a:rPr lang="ru-RU" b="1" dirty="0" smtClean="0"/>
              <a:t> балла.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20" y="714356"/>
            <a:ext cx="585791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47 выпускников </a:t>
            </a:r>
          </a:p>
          <a:p>
            <a:pPr algn="ctr"/>
            <a:r>
              <a:rPr lang="ru-RU" sz="2800" b="1" i="1" dirty="0" smtClean="0"/>
              <a:t>из 9-х классов общеобразовательных организаций района.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school6-nn.ru/_nw/6/6045838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214290"/>
            <a:ext cx="2270524" cy="15530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57166"/>
            <a:ext cx="514353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География –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16 мая 2017 года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785926"/>
            <a:ext cx="8143932" cy="157163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Цель</a:t>
            </a:r>
            <a:r>
              <a:rPr lang="ru-RU" b="1" i="1" dirty="0" smtClean="0">
                <a:solidFill>
                  <a:srgbClr val="7030A0"/>
                </a:solidFill>
              </a:rPr>
              <a:t>: оценка качества подготовки обучающихся по географии  на базовом уровне.</a:t>
            </a:r>
          </a:p>
          <a:p>
            <a:pPr>
              <a:buNone/>
            </a:pP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3286124"/>
            <a:ext cx="4071966" cy="348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ВПР – это </a:t>
            </a:r>
            <a:r>
              <a:rPr lang="ru-RU" sz="2400" b="1" u="sng" dirty="0"/>
              <a:t>итоговая контрольная работа</a:t>
            </a:r>
            <a:r>
              <a:rPr lang="ru-RU" sz="2400" b="1" dirty="0"/>
              <a:t>, результат которой </a:t>
            </a:r>
            <a:r>
              <a:rPr lang="ru-RU" sz="2400" b="1" dirty="0">
                <a:solidFill>
                  <a:srgbClr val="7030A0"/>
                </a:solidFill>
              </a:rPr>
              <a:t>не будет учитываться</a:t>
            </a:r>
            <a:r>
              <a:rPr lang="ru-RU" sz="2400" b="1" dirty="0"/>
              <a:t> при выставлении годовых отметок по предмету или при получении аттестата о среднем общем образовании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2928934"/>
            <a:ext cx="34290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r>
              <a:rPr lang="ru-RU" sz="2400" b="1" i="1" dirty="0" smtClean="0"/>
              <a:t>Участие образовательных организаций в проведении ВПР в 11 классе </a:t>
            </a:r>
            <a:r>
              <a:rPr lang="ru-RU" sz="2400" b="1" i="1" dirty="0" smtClean="0">
                <a:solidFill>
                  <a:srgbClr val="7030A0"/>
                </a:solidFill>
              </a:rPr>
              <a:t>не</a:t>
            </a:r>
            <a:r>
              <a:rPr lang="ru-RU" sz="2400" b="1" i="1" dirty="0" smtClean="0"/>
              <a:t> является </a:t>
            </a:r>
            <a:r>
              <a:rPr lang="ru-RU" sz="2400" b="1" i="1" dirty="0" smtClean="0">
                <a:solidFill>
                  <a:srgbClr val="7030A0"/>
                </a:solidFill>
              </a:rPr>
              <a:t>обязательным</a:t>
            </a:r>
            <a:r>
              <a:rPr lang="ru-RU" sz="2400" b="1" i="1" dirty="0" smtClean="0"/>
              <a:t>, такое решение принимает сама образовательная организация. </a:t>
            </a:r>
            <a:endParaRPr lang="ru-RU" sz="24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000100" y="500042"/>
            <a:ext cx="3571900" cy="62151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b="1" i="1" dirty="0" smtClean="0"/>
              <a:t>Приказ Минобразования России от 05.03.2004 №1089 «Об утверждении Федерального компонента государственных стандартов начального, основного общего и среднего (полного) общего образования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357686" y="2357430"/>
            <a:ext cx="4786314" cy="421484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Источники географической информации (</a:t>
            </a:r>
            <a:r>
              <a:rPr lang="ru-RU" b="1" i="1" dirty="0" smtClean="0">
                <a:solidFill>
                  <a:srgbClr val="7030A0"/>
                </a:solidFill>
              </a:rPr>
              <a:t>1 задание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Население мира (</a:t>
            </a:r>
            <a:r>
              <a:rPr lang="ru-RU" b="1" i="1" dirty="0" smtClean="0">
                <a:solidFill>
                  <a:srgbClr val="7030A0"/>
                </a:solidFill>
              </a:rPr>
              <a:t>2 задания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Мировое хозяйство (</a:t>
            </a:r>
            <a:r>
              <a:rPr lang="ru-RU" b="1" i="1" dirty="0" smtClean="0">
                <a:solidFill>
                  <a:srgbClr val="7030A0"/>
                </a:solidFill>
              </a:rPr>
              <a:t>4 задания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Природопользование и геоэкология (</a:t>
            </a:r>
            <a:r>
              <a:rPr lang="ru-RU" b="1" i="1" dirty="0" smtClean="0">
                <a:solidFill>
                  <a:srgbClr val="7030A0"/>
                </a:solidFill>
              </a:rPr>
              <a:t>2 задания</a:t>
            </a:r>
            <a:r>
              <a:rPr lang="ru-RU" dirty="0" smtClean="0"/>
              <a:t>)</a:t>
            </a:r>
          </a:p>
          <a:p>
            <a:pPr lvl="0"/>
            <a:r>
              <a:rPr lang="ru-RU" dirty="0" smtClean="0"/>
              <a:t>Регионы и страны мира (</a:t>
            </a:r>
            <a:r>
              <a:rPr lang="ru-RU" b="1" i="1" dirty="0" smtClean="0">
                <a:solidFill>
                  <a:srgbClr val="7030A0"/>
                </a:solidFill>
              </a:rPr>
              <a:t>2 задания</a:t>
            </a:r>
            <a:r>
              <a:rPr lang="ru-RU" dirty="0" smtClean="0"/>
              <a:t>)</a:t>
            </a:r>
          </a:p>
          <a:p>
            <a:r>
              <a:rPr lang="ru-RU" dirty="0" smtClean="0"/>
              <a:t>География России (</a:t>
            </a:r>
            <a:r>
              <a:rPr lang="ru-RU" b="1" i="1" dirty="0" smtClean="0">
                <a:solidFill>
                  <a:srgbClr val="7030A0"/>
                </a:solidFill>
              </a:rPr>
              <a:t>6 заданий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1986" name="Picture 2" descr="http://40307-s-019.edusite.ru/images/standarty_2_pokoleni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42852"/>
            <a:ext cx="1730159" cy="18321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centrobook.ru/image/cache/data/uchebnaja-literatura/legion/vpr/vpr_geografia_11-317x3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14292"/>
            <a:ext cx="1733540" cy="17335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00042"/>
            <a:ext cx="55652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Типы заданий по географии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928802"/>
            <a:ext cx="7790712" cy="478634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/>
              <a:t>Задания, требующие записать ответ в виде </a:t>
            </a:r>
            <a:r>
              <a:rPr lang="ru-RU" b="1" dirty="0" smtClean="0">
                <a:solidFill>
                  <a:srgbClr val="7030A0"/>
                </a:solidFill>
              </a:rPr>
              <a:t>слова</a:t>
            </a:r>
            <a:r>
              <a:rPr lang="ru-RU" b="1" dirty="0" smtClean="0"/>
              <a:t>;</a:t>
            </a:r>
          </a:p>
          <a:p>
            <a:pPr lvl="0"/>
            <a:r>
              <a:rPr lang="ru-RU" b="1" dirty="0" smtClean="0"/>
              <a:t>Задания на установление </a:t>
            </a:r>
            <a:r>
              <a:rPr lang="ru-RU" b="1" dirty="0" smtClean="0">
                <a:solidFill>
                  <a:srgbClr val="7030A0"/>
                </a:solidFill>
              </a:rPr>
              <a:t>соответствия</a:t>
            </a:r>
            <a:r>
              <a:rPr lang="ru-RU" b="1" dirty="0" smtClean="0"/>
              <a:t> географических объектов и их характеристик;</a:t>
            </a:r>
          </a:p>
          <a:p>
            <a:pPr lvl="0"/>
            <a:r>
              <a:rPr lang="ru-RU" b="1" dirty="0" smtClean="0"/>
              <a:t>Задания, требующие </a:t>
            </a:r>
            <a:r>
              <a:rPr lang="ru-RU" b="1" dirty="0" smtClean="0">
                <a:solidFill>
                  <a:srgbClr val="7030A0"/>
                </a:solidFill>
              </a:rPr>
              <a:t>вписать в текст </a:t>
            </a:r>
            <a:r>
              <a:rPr lang="ru-RU" b="1" dirty="0" smtClean="0"/>
              <a:t>на месте пропусков ответы из предложенного списка;</a:t>
            </a:r>
          </a:p>
          <a:p>
            <a:pPr lvl="0"/>
            <a:r>
              <a:rPr lang="ru-RU" b="1" dirty="0" smtClean="0"/>
              <a:t>Задания </a:t>
            </a:r>
            <a:r>
              <a:rPr lang="ru-RU" b="1" dirty="0" smtClean="0">
                <a:solidFill>
                  <a:srgbClr val="7030A0"/>
                </a:solidFill>
              </a:rPr>
              <a:t>с выбором </a:t>
            </a:r>
            <a:r>
              <a:rPr lang="ru-RU" b="1" dirty="0" smtClean="0"/>
              <a:t>нескольких правильных ответов из предложенного списка;</a:t>
            </a:r>
          </a:p>
          <a:p>
            <a:pPr lvl="0"/>
            <a:r>
              <a:rPr lang="ru-RU" b="1" dirty="0" smtClean="0"/>
              <a:t>Задания на установление </a:t>
            </a:r>
            <a:r>
              <a:rPr lang="ru-RU" b="1" dirty="0" smtClean="0">
                <a:solidFill>
                  <a:srgbClr val="7030A0"/>
                </a:solidFill>
              </a:rPr>
              <a:t>правильной последовательности</a:t>
            </a:r>
            <a:r>
              <a:rPr lang="ru-RU" b="1" dirty="0" smtClean="0"/>
              <a:t> элементов.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0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Типы заданий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000108"/>
            <a:ext cx="8143900" cy="557216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Задания </a:t>
            </a:r>
            <a:r>
              <a:rPr lang="ru-RU" dirty="0" smtClean="0">
                <a:solidFill>
                  <a:srgbClr val="7030A0"/>
                </a:solidFill>
              </a:rPr>
              <a:t>базового</a:t>
            </a:r>
            <a:r>
              <a:rPr lang="ru-RU" dirty="0" smtClean="0"/>
              <a:t> уровня - </a:t>
            </a:r>
            <a:r>
              <a:rPr lang="ru-RU" b="1" dirty="0" smtClean="0">
                <a:solidFill>
                  <a:srgbClr val="7030A0"/>
                </a:solidFill>
              </a:rPr>
              <a:t>12 заданий</a:t>
            </a:r>
            <a:r>
              <a:rPr lang="ru-RU" dirty="0" smtClean="0"/>
              <a:t>, с максимальным баллом – 15 ( 68 %);</a:t>
            </a:r>
          </a:p>
          <a:p>
            <a:r>
              <a:rPr lang="ru-RU" dirty="0" smtClean="0"/>
              <a:t>Задания повышенного уровня - </a:t>
            </a:r>
            <a:r>
              <a:rPr lang="ru-RU" b="1" dirty="0" smtClean="0">
                <a:solidFill>
                  <a:srgbClr val="7030A0"/>
                </a:solidFill>
              </a:rPr>
              <a:t>5 заданий</a:t>
            </a:r>
            <a:r>
              <a:rPr lang="ru-RU" dirty="0" smtClean="0"/>
              <a:t>, с максимальным баллом – 7 (32%).</a:t>
            </a:r>
          </a:p>
          <a:p>
            <a:r>
              <a:rPr lang="ru-RU" dirty="0" smtClean="0"/>
              <a:t>Максимальный балл, который может получить ученик – </a:t>
            </a:r>
            <a:r>
              <a:rPr lang="ru-RU" b="1" dirty="0" smtClean="0">
                <a:solidFill>
                  <a:srgbClr val="7030A0"/>
                </a:solidFill>
              </a:rPr>
              <a:t>22</a:t>
            </a:r>
            <a:r>
              <a:rPr lang="ru-RU" dirty="0" smtClean="0"/>
              <a:t>, что составляет </a:t>
            </a:r>
            <a:r>
              <a:rPr lang="ru-RU" b="1" dirty="0" smtClean="0">
                <a:solidFill>
                  <a:srgbClr val="7030A0"/>
                </a:solidFill>
              </a:rPr>
              <a:t>100%</a:t>
            </a:r>
            <a:r>
              <a:rPr lang="ru-RU" dirty="0" smtClean="0"/>
              <a:t> 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 выполнение всей работы отводится </a:t>
            </a:r>
            <a:r>
              <a:rPr lang="ru-RU" b="1" dirty="0" smtClean="0">
                <a:solidFill>
                  <a:srgbClr val="C00000"/>
                </a:solidFill>
              </a:rPr>
              <a:t>1,5 часа (90 минут</a:t>
            </a:r>
            <a:r>
              <a:rPr lang="ru-RU" dirty="0" smtClean="0"/>
              <a:t>). Ответы </a:t>
            </a:r>
            <a:r>
              <a:rPr lang="ru-RU" u="sng" dirty="0" smtClean="0"/>
              <a:t>записываются в тексте</a:t>
            </a:r>
            <a:r>
              <a:rPr lang="ru-RU" dirty="0" smtClean="0"/>
              <a:t> работы. </a:t>
            </a:r>
          </a:p>
          <a:p>
            <a:pPr>
              <a:buNone/>
            </a:pPr>
            <a:r>
              <a:rPr lang="ru-RU" dirty="0" smtClean="0"/>
              <a:t>При выполнении работы разрешается пользоваться </a:t>
            </a:r>
            <a:r>
              <a:rPr lang="ru-RU" b="1" dirty="0" smtClean="0">
                <a:solidFill>
                  <a:srgbClr val="C00000"/>
                </a:solidFill>
              </a:rPr>
              <a:t>атласами 8-10 классов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0"/>
            <a:ext cx="6286544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Как подготовиться?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33588" cy="550072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1.     Сайт Федерального института педагогических измерений (ФИПИ) </a:t>
            </a:r>
          </a:p>
          <a:p>
            <a:pPr>
              <a:buNone/>
            </a:pPr>
            <a:r>
              <a:rPr lang="ru-RU" b="1" dirty="0" smtClean="0"/>
              <a:t>2.   </a:t>
            </a:r>
            <a:r>
              <a:rPr lang="ru-RU" b="1" i="1" dirty="0" smtClean="0"/>
              <a:t>  Официальный информационный портал ЕГЭ. </a:t>
            </a:r>
          </a:p>
          <a:p>
            <a:pPr>
              <a:buNone/>
            </a:pPr>
            <a:r>
              <a:rPr lang="ru-RU" b="1" dirty="0" smtClean="0"/>
              <a:t>3.     Официальный сайт </a:t>
            </a:r>
            <a:r>
              <a:rPr lang="ru-RU" b="1" dirty="0" err="1" smtClean="0"/>
              <a:t>Рособрнадзора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4.    </a:t>
            </a:r>
            <a:r>
              <a:rPr lang="ru-RU" b="1" i="1" dirty="0" smtClean="0"/>
              <a:t> "ЕГЭ-портал. Мы знаем о ЕГЭ все"    http://4ege.ru/novosti-ege/1532-shkala-perevoda-ballov-ege.html</a:t>
            </a:r>
          </a:p>
          <a:p>
            <a:pPr>
              <a:buNone/>
            </a:pPr>
            <a:r>
              <a:rPr lang="ru-RU" b="1" dirty="0" smtClean="0"/>
              <a:t>5.     Базы заданий для портала «РЕШУ ЕГЭ». Все используемые в системе задания снабжены ответами и подробными решениями</a:t>
            </a:r>
          </a:p>
          <a:p>
            <a:pPr>
              <a:buNone/>
            </a:pPr>
            <a:r>
              <a:rPr lang="ru-RU" b="1" i="1" dirty="0" smtClean="0"/>
              <a:t>6.Незнайка.про</a:t>
            </a:r>
            <a:r>
              <a:rPr lang="ru-RU" b="1" i="1" u="sng" dirty="0" smtClean="0">
                <a:hlinkClick r:id="rId2"/>
              </a:rPr>
              <a:t>https://</a:t>
            </a:r>
            <a:r>
              <a:rPr lang="ru-RU" b="1" i="1" u="sng" dirty="0" err="1" smtClean="0">
                <a:hlinkClick r:id="rId2"/>
              </a:rPr>
              <a:t>neznaika.pro</a:t>
            </a:r>
            <a:r>
              <a:rPr lang="ru-RU" b="1" i="1" u="sng" dirty="0" smtClean="0">
                <a:hlinkClick r:id="rId2"/>
              </a:rPr>
              <a:t>/</a:t>
            </a:r>
            <a:r>
              <a:rPr lang="ru-RU" b="1" i="1" u="sng" dirty="0" err="1" smtClean="0">
                <a:hlinkClick r:id="rId2"/>
              </a:rPr>
              <a:t>oge</a:t>
            </a:r>
            <a:endParaRPr lang="ru-RU" b="1" i="1" dirty="0" smtClean="0"/>
          </a:p>
          <a:p>
            <a:pPr>
              <a:buNone/>
            </a:pPr>
            <a:r>
              <a:rPr lang="ru-RU" b="1" dirty="0" smtClean="0"/>
              <a:t>7.     http</a:t>
            </a:r>
            <a:r>
              <a:rPr lang="ru-RU" b="1" smtClean="0"/>
              <a:t>://</a:t>
            </a:r>
            <a:r>
              <a:rPr lang="ru-RU" b="1" smtClean="0"/>
              <a:t>egeigia.ru</a:t>
            </a:r>
            <a:endParaRPr lang="ru-RU" b="1" dirty="0" smtClean="0"/>
          </a:p>
          <a:p>
            <a:pPr>
              <a:buNone/>
            </a:pPr>
            <a:r>
              <a:rPr lang="ru-RU" b="1" dirty="0" smtClean="0"/>
              <a:t>8.    </a:t>
            </a:r>
            <a:r>
              <a:rPr lang="ru-RU" b="1" i="1" dirty="0" smtClean="0"/>
              <a:t> </a:t>
            </a:r>
            <a:r>
              <a:rPr lang="ru-RU" b="1" i="1" u="sng" dirty="0" smtClean="0"/>
              <a:t>http://</a:t>
            </a:r>
            <a:r>
              <a:rPr lang="ru-RU" b="1" i="1" u="sng" dirty="0" smtClean="0"/>
              <a:t>www.alleng.ru/edu</a:t>
            </a:r>
            <a:endParaRPr lang="ru-RU" b="1" dirty="0" smtClean="0"/>
          </a:p>
        </p:txBody>
      </p:sp>
      <p:sp>
        <p:nvSpPr>
          <p:cNvPr id="45058" name="AutoShape 2" descr="https://im3-tub-ru.yandex.net/i?id=584000c202d3c35ede41ff61cf7efc2e-l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Содержимое 3" descr="ТЫ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9454" y="142852"/>
            <a:ext cx="1990615" cy="157163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Удачи и самообладания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Вам и вашим детям!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ТЫ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1714479" y="1571612"/>
            <a:ext cx="6810533" cy="5101968"/>
          </a:xfrm>
        </p:spPr>
      </p:pic>
      <p:sp>
        <p:nvSpPr>
          <p:cNvPr id="46082" name="AutoShape 2" descr="https://im1-tub-ru.yandex.net/i?id=e4c0ec819057c968d48ee87871ff4785&amp;n=33&amp;h=215&amp;w=28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</TotalTime>
  <Words>323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ВСЕРОССИЙСКАЯ ПРОВЕРОЧНАЯ РАБОТА  по географии  в 11 классе</vt:lpstr>
      <vt:lpstr>Френсис Бекон</vt:lpstr>
      <vt:lpstr>ОГЭ</vt:lpstr>
      <vt:lpstr>География –  16 мая 2017 года</vt:lpstr>
      <vt:lpstr>Слайд 5</vt:lpstr>
      <vt:lpstr>Типы заданий по географии</vt:lpstr>
      <vt:lpstr>Типы заданий</vt:lpstr>
      <vt:lpstr>Как подготовиться?</vt:lpstr>
      <vt:lpstr>Удачи и самообладания  Вам и вашим детям!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ПРОВЕРОЧНАЯ РАБОТА  по географии  в 11 классе</dc:title>
  <dc:creator>1</dc:creator>
  <cp:lastModifiedBy>1</cp:lastModifiedBy>
  <cp:revision>14</cp:revision>
  <dcterms:created xsi:type="dcterms:W3CDTF">2017-03-12T15:48:50Z</dcterms:created>
  <dcterms:modified xsi:type="dcterms:W3CDTF">2017-03-12T17:04:24Z</dcterms:modified>
</cp:coreProperties>
</file>