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57" r:id="rId3"/>
    <p:sldId id="276" r:id="rId4"/>
    <p:sldId id="277" r:id="rId5"/>
    <p:sldId id="278" r:id="rId6"/>
    <p:sldId id="279" r:id="rId7"/>
    <p:sldId id="271" r:id="rId8"/>
    <p:sldId id="272" r:id="rId9"/>
    <p:sldId id="280" r:id="rId10"/>
    <p:sldId id="258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62" r:id="rId19"/>
    <p:sldId id="288" r:id="rId20"/>
    <p:sldId id="263" r:id="rId21"/>
    <p:sldId id="264" r:id="rId22"/>
    <p:sldId id="26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 varScale="1">
        <p:scale>
          <a:sx n="74" d="100"/>
          <a:sy n="74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748B8-A3F7-431E-8731-1F6AA3027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52A97-71F6-4AE7-B7E9-9F1A88E59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705FD-9053-46AB-8E97-8A93F7517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35DF1-8ABC-4D4C-B937-7EF8F2EBF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5B690-B35E-4D04-83C8-E0644E9AA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C08C5-671C-453D-9AB6-7038C58B3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F773-BEDF-456A-90A9-994B6999F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75F62-8CC6-4208-AF35-EF8608A2A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E98A0-B1CB-46B1-AF38-EA472A961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52370-1444-48B5-BEF7-54D1C14A8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5CC1B-2C09-4EE9-B062-BEEF1046D9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4F1680C-4CA8-4EC8-B3FD-D0B1375E2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349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349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6349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0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0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0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0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0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0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0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0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351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1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1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6351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51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51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351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1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1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2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2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2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2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2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6352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352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6353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6353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3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3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3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3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3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3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53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6354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404813"/>
            <a:ext cx="7772400" cy="93595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2"/>
                </a:solidFill>
              </a:rPr>
              <a:t>МБУ ДО ДОРОГОБУЖСКИЙ ДДТ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700213"/>
            <a:ext cx="7632700" cy="45370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accent2"/>
                </a:solidFill>
              </a:rPr>
              <a:t>Мастер-класс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Тема</a:t>
            </a:r>
            <a:r>
              <a:rPr lang="ru-RU" dirty="0" smtClean="0">
                <a:solidFill>
                  <a:schemeClr val="accent2"/>
                </a:solidFill>
              </a:rPr>
              <a:t>: </a:t>
            </a:r>
            <a:r>
              <a:rPr lang="ru-RU" sz="3600" b="1" i="1" dirty="0" smtClean="0">
                <a:solidFill>
                  <a:schemeClr val="accent2"/>
                </a:solidFill>
              </a:rPr>
              <a:t>«Обучение детей с ограниченными </a:t>
            </a:r>
            <a:r>
              <a:rPr lang="ru-RU" sz="3600" b="1" i="1" dirty="0" err="1" smtClean="0">
                <a:solidFill>
                  <a:schemeClr val="accent2"/>
                </a:solidFill>
              </a:rPr>
              <a:t>возможносятми</a:t>
            </a:r>
            <a:r>
              <a:rPr lang="ru-RU" sz="3600" b="1" i="1" dirty="0" smtClean="0">
                <a:solidFill>
                  <a:schemeClr val="accent2"/>
                </a:solidFill>
              </a:rPr>
              <a:t> здоровья».</a:t>
            </a:r>
          </a:p>
          <a:p>
            <a:pPr algn="r" eaLnBrk="1" hangingPunct="1">
              <a:defRPr/>
            </a:pPr>
            <a:endParaRPr lang="ru-RU" dirty="0" smtClean="0">
              <a:solidFill>
                <a:schemeClr val="accent2"/>
              </a:solidFill>
            </a:endParaRPr>
          </a:p>
          <a:p>
            <a:pPr algn="r" eaLnBrk="1" hangingPunct="1">
              <a:defRPr/>
            </a:pPr>
            <a:endParaRPr lang="ru-RU" dirty="0" smtClean="0">
              <a:solidFill>
                <a:schemeClr val="accent2"/>
              </a:solidFill>
            </a:endParaRPr>
          </a:p>
          <a:p>
            <a:pPr algn="r" eaLnBrk="1" hangingPunct="1">
              <a:defRPr/>
            </a:pPr>
            <a:r>
              <a:rPr lang="ru-RU" dirty="0" smtClean="0">
                <a:solidFill>
                  <a:schemeClr val="accent2"/>
                </a:solidFill>
              </a:rPr>
              <a:t>Учитель-логопед: </a:t>
            </a:r>
            <a:r>
              <a:rPr lang="ru-RU" dirty="0" err="1" smtClean="0">
                <a:solidFill>
                  <a:schemeClr val="accent2"/>
                </a:solidFill>
              </a:rPr>
              <a:t>О.А.Дорожкина</a:t>
            </a:r>
            <a:endParaRPr lang="ru-RU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r>
              <a:rPr lang="ru-RU" dirty="0" smtClean="0">
                <a:solidFill>
                  <a:schemeClr val="accent2"/>
                </a:solidFill>
              </a:rPr>
              <a:t>2018год</a:t>
            </a:r>
            <a:r>
              <a:rPr lang="ru-RU" dirty="0" smtClean="0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Тяжелое нарушение речи </a:t>
            </a:r>
            <a:r>
              <a:rPr lang="ru-RU" sz="4000" b="1" i="1" dirty="0" smtClean="0">
                <a:solidFill>
                  <a:schemeClr val="accent2"/>
                </a:solidFill>
                <a:latin typeface="Times New Roman" pitchFamily="18" charset="0"/>
              </a:rPr>
              <a:t>–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резко выраженная ограниченность средств речевого общения при нормальном слухе и сохранном интеллекте. Для тяжелого нарушения речи характерно логопедическое заключение ОНР 1-3 уровня у детей с алалией, афазией, </a:t>
            </a:r>
            <a:r>
              <a:rPr lang="ru-RU" sz="2400" dirty="0" err="1" smtClean="0">
                <a:solidFill>
                  <a:schemeClr val="accent2"/>
                </a:solidFill>
                <a:latin typeface="Times New Roman" pitchFamily="18" charset="0"/>
              </a:rPr>
              <a:t>ринолалией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, дизартрией.</a:t>
            </a:r>
          </a:p>
          <a:p>
            <a:pPr algn="just" eaLnBrk="1" hangingPunct="1">
              <a:buFontTx/>
              <a:buNone/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Общее недоразвитие речи –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специфическое проявление речевой патологии у детей с нормальным слухом и сохранным интеллектом, при котором грубо нарушено формирование основных компонентов речевой системы: звукопроизношение, фонематические процессы, лексика, грамматика, связная речь.</a:t>
            </a:r>
          </a:p>
          <a:p>
            <a:pPr algn="just" eaLnBrk="1" hangingPunct="1">
              <a:buFontTx/>
              <a:buNone/>
            </a:pPr>
            <a:r>
              <a:rPr lang="ru-RU" sz="2400" b="1" i="1" dirty="0" smtClean="0">
                <a:solidFill>
                  <a:schemeClr val="accent2"/>
                </a:solidFill>
                <a:latin typeface="Times New Roman" pitchFamily="18" charset="0"/>
              </a:rPr>
              <a:t>Дизартрия –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это нарушение </a:t>
            </a:r>
            <a:r>
              <a:rPr lang="ru-RU" sz="2400" dirty="0" err="1" smtClean="0">
                <a:solidFill>
                  <a:schemeClr val="accent2"/>
                </a:solidFill>
                <a:latin typeface="Times New Roman" pitchFamily="18" charset="0"/>
              </a:rPr>
              <a:t>звукопроизносительной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 и просодической стороны речи, связанное с органическим поражением центральной и периферической нервной системы, обусловленное недостаточной двигательной активностью мышц речевого аппарата.</a:t>
            </a:r>
            <a:endParaRPr lang="ru-RU" b="1" i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олян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545" b="4545"/>
          <a:stretch>
            <a:fillRect/>
          </a:stretch>
        </p:blipFill>
        <p:spPr>
          <a:xfrm>
            <a:off x="0" y="908720"/>
            <a:ext cx="9144000" cy="5949279"/>
          </a:xfrm>
        </p:spPr>
      </p:pic>
      <p:sp>
        <p:nvSpPr>
          <p:cNvPr id="6" name="Прямоугольник 5"/>
          <p:cNvSpPr/>
          <p:nvPr/>
        </p:nvSpPr>
        <p:spPr>
          <a:xfrm>
            <a:off x="2411760" y="0"/>
            <a:ext cx="511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kumimoji="0" lang="ru-RU" sz="4000" b="1" i="1" u="none" strike="noStrike" kern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Полянка коррекции</a:t>
            </a:r>
            <a:endParaRPr kumimoji="0" lang="ru-RU" sz="4000" b="1" i="1" u="none" strike="noStrike" kern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3717033"/>
            <a:ext cx="9144000" cy="267765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eaLnBrk="0" hangingPunct="0"/>
            <a:endParaRPr lang="ru-RU" sz="2800" b="1" kern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algn="ctr" eaLnBrk="0" hangingPunct="0"/>
            <a:r>
              <a:rPr lang="ru-RU" sz="28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Дыхательная гимнастика.</a:t>
            </a:r>
          </a:p>
          <a:p>
            <a:pPr lvl="0" algn="ctr" eaLnBrk="0" hangingPunct="0"/>
            <a:r>
              <a:rPr lang="ru-RU" sz="28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Артикуляционная гимнастика.</a:t>
            </a:r>
          </a:p>
          <a:p>
            <a:pPr lvl="0" algn="ctr" eaLnBrk="0" hangingPunct="0"/>
            <a:r>
              <a:rPr lang="ru-RU" sz="28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Логопедический массаж.</a:t>
            </a:r>
          </a:p>
          <a:p>
            <a:pPr lvl="0" algn="ctr" eaLnBrk="0" hangingPunct="0"/>
            <a:r>
              <a:rPr lang="ru-RU" sz="28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Мимическая гимнастика.</a:t>
            </a:r>
          </a:p>
          <a:p>
            <a:pPr lvl="0" algn="ctr" eaLnBrk="0" hangingPunct="0"/>
            <a:endParaRPr lang="ru-RU" sz="2800" b="1" kern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Рисунок 8" descr="корзинка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323529" y="1"/>
            <a:ext cx="5632214" cy="2564903"/>
          </a:xfrm>
        </p:spPr>
      </p:pic>
      <p:sp>
        <p:nvSpPr>
          <p:cNvPr id="4" name="Прямоугольник 3"/>
          <p:cNvSpPr/>
          <p:nvPr/>
        </p:nvSpPr>
        <p:spPr>
          <a:xfrm>
            <a:off x="1907704" y="2636912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lang="ru-RU" sz="2800" b="1" kern="0" dirty="0" smtClean="0">
                <a:ln w="12700">
                  <a:solidFill>
                    <a:srgbClr val="FF0000">
                      <a:satMod val="155000"/>
                    </a:srgbClr>
                  </a:solidFill>
                  <a:prstDash val="solid"/>
                </a:ln>
                <a:solidFill>
                  <a:srgbClr val="FFB8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 ПРОИЗНОШЕНИЯ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933056"/>
            <a:ext cx="9144000" cy="252028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lvl="0" algn="ctr"/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Пальчиковая гимнастика.</a:t>
            </a:r>
            <a:b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Подвижные игры.</a:t>
            </a:r>
            <a:b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упражнения.</a:t>
            </a:r>
            <a:endParaRPr lang="ru-RU" sz="28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орзинка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467544" y="1"/>
            <a:ext cx="5284593" cy="2780927"/>
          </a:xfrm>
        </p:spPr>
      </p:pic>
      <p:sp>
        <p:nvSpPr>
          <p:cNvPr id="4" name="Прямоугольник 3"/>
          <p:cNvSpPr/>
          <p:nvPr/>
        </p:nvSpPr>
        <p:spPr>
          <a:xfrm>
            <a:off x="971600" y="2708920"/>
            <a:ext cx="741682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kern="0" dirty="0" smtClean="0">
                <a:ln w="12700">
                  <a:solidFill>
                    <a:srgbClr val="FF0000">
                      <a:satMod val="155000"/>
                    </a:srgbClr>
                  </a:solidFill>
                  <a:prstDash val="solid"/>
                </a:ln>
                <a:solidFill>
                  <a:srgbClr val="FFB8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  ДВИГАТЕЛЬНОЙ СФЕРЫ</a:t>
            </a:r>
            <a:br>
              <a:rPr lang="ru-RU" sz="2800" b="1" kern="0" dirty="0" smtClean="0">
                <a:ln w="12700">
                  <a:solidFill>
                    <a:srgbClr val="FF0000">
                      <a:satMod val="155000"/>
                    </a:srgbClr>
                  </a:solidFill>
                  <a:prstDash val="solid"/>
                </a:ln>
                <a:solidFill>
                  <a:srgbClr val="FFB8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kern="0" dirty="0" smtClean="0">
                <a:ln w="12700">
                  <a:solidFill>
                    <a:srgbClr val="FF0000">
                      <a:satMod val="155000"/>
                    </a:srgbClr>
                  </a:solidFill>
                  <a:prstDash val="solid"/>
                </a:ln>
                <a:solidFill>
                  <a:srgbClr val="FFB8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kern="0" dirty="0" smtClean="0">
                <a:ln w="12700">
                  <a:solidFill>
                    <a:srgbClr val="FF0000">
                      <a:satMod val="155000"/>
                    </a:srgbClr>
                  </a:solidFill>
                  <a:prstDash val="solid"/>
                </a:ln>
                <a:solidFill>
                  <a:srgbClr val="FFB800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564904"/>
            <a:ext cx="7416824" cy="1152128"/>
          </a:xfrm>
        </p:spPr>
        <p:txBody>
          <a:bodyPr/>
          <a:lstStyle/>
          <a:p>
            <a:pPr algn="ctr"/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 ФОНЕМАТИЧЕСКИХ ФУНКЦИЙ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орзинка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179513" y="1"/>
            <a:ext cx="4864346" cy="26369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3645024"/>
            <a:ext cx="9144000" cy="321297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Узнай, что звучит.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Громко – тихо.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Поймай звук.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Определи место звука в слове.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Раздели слова на слоги.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Посчитай сколько слов в предложении.</a:t>
            </a: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212976"/>
            <a:ext cx="7488832" cy="1152128"/>
          </a:xfrm>
        </p:spPr>
        <p:txBody>
          <a:bodyPr/>
          <a:lstStyle/>
          <a:p>
            <a:pPr algn="ctr"/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КОРРЕКИЯ ЛЕКСИКО-ГРАММАТИЧЕСКОГО СТРОЯ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орзинка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0" y="0"/>
            <a:ext cx="5364088" cy="34840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293096"/>
            <a:ext cx="9144000" cy="2564904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РАСШИРЕНИЕ СЛОВАРЯ.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СЛОВООБРАЗОВАНИЕ.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СЛОВОИЗМЕНЕНИЕ.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СОСТАВЛЕНИЕ ПРЕДЛОЖЕНИЙ.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12976"/>
            <a:ext cx="8352928" cy="720080"/>
          </a:xfrm>
        </p:spPr>
        <p:txBody>
          <a:bodyPr/>
          <a:lstStyle/>
          <a:p>
            <a:pPr algn="ctr"/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 СВЯЗНОЙ РЕЧИ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орзинка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0" y="1"/>
            <a:ext cx="5168505" cy="33569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005064"/>
            <a:ext cx="9144000" cy="285293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ПЕРЕСКАЗ СКАЗОК.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СОСТАВЛЕНИЕ ПРЕДЛОЖЕНИЙ ПО КАРТИНКЕ.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СОСТАВЛЕНИЕ РАССКАЗА ПО КАРТИНКЕ.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СОСТАВЛЕНИЕ РАССКАЗА ПО СЕРИИ КАРТИНОК.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40968"/>
            <a:ext cx="9144000" cy="1080120"/>
          </a:xfrm>
        </p:spPr>
        <p:txBody>
          <a:bodyPr/>
          <a:lstStyle/>
          <a:p>
            <a:pPr algn="ctr"/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КОРРЕКЦИЯ ВЫСШИХ ПСИХИЧЕСКИХ ФУНКЦИЙ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орзинка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>
          <a:xfrm>
            <a:off x="179512" y="1"/>
            <a:ext cx="5071407" cy="33569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149080"/>
            <a:ext cx="9144000" cy="270892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ВНИМАНИЯ.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ПАМЯТИ.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ВОСПРИЯТИЯ.</a:t>
            </a: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РАЗВИТИЕ МЫШЛЕНИЯ.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84312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chemeClr val="accent2"/>
                </a:solidFill>
                <a:latin typeface="Times New Roman" pitchFamily="18" charset="0"/>
              </a:rPr>
              <a:t>РЕЧЕВОЕ ДЫХАНИЕ.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764704"/>
            <a:ext cx="8496944" cy="6093296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Упражнение 1</a:t>
            </a:r>
            <a:r>
              <a:rPr lang="ru-RU" sz="3600" dirty="0" smtClean="0">
                <a:solidFill>
                  <a:schemeClr val="accent2"/>
                </a:solidFill>
                <a:latin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И.п. – стоя (прямо), стопы параллельно. Поворачиваем корпус влево на 45</a:t>
            </a:r>
            <a:r>
              <a:rPr lang="en-US" sz="2400" dirty="0" smtClean="0">
                <a:solidFill>
                  <a:schemeClr val="accent2"/>
                </a:solidFill>
                <a:latin typeface="Times New Roman" pitchFamily="18" charset="0"/>
              </a:rPr>
              <a:t>`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, оставив стопы на месте, ладони собираем в горстку и теплым выдохом дышим на руки, как будто хотим их согреть. На выдохе беззвучно произносим гласные.</a:t>
            </a:r>
          </a:p>
          <a:p>
            <a:pPr algn="just" eaLnBrk="1" hangingPunct="1">
              <a:buFontTx/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Упражнение 2.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И.п. – стоя (прямо), ноги на ширине стопы. Представляем, что перед нами летает пушинка. Легким фиксированным выдохом «</a:t>
            </a:r>
            <a:r>
              <a:rPr lang="ru-RU" sz="2400" dirty="0" err="1" smtClean="0">
                <a:solidFill>
                  <a:schemeClr val="accent2"/>
                </a:solidFill>
                <a:latin typeface="Times New Roman" pitchFamily="18" charset="0"/>
              </a:rPr>
              <a:t>пффффф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» гоняем воображаемую пушинку, чтобы она «летала». Затем «раздуваем пламя костра» очень интенсивными фиксированным выдохом: </a:t>
            </a:r>
            <a:r>
              <a:rPr lang="ru-RU" sz="2400" dirty="0" err="1" smtClean="0">
                <a:solidFill>
                  <a:schemeClr val="accent2"/>
                </a:solidFill>
                <a:latin typeface="Times New Roman" pitchFamily="18" charset="0"/>
              </a:rPr>
              <a:t>пффф-пффф-пффф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. Чередуем легкие («пушинки») и интенсивные («костер») выдохи несколько раз.</a:t>
            </a:r>
          </a:p>
          <a:p>
            <a:pPr algn="just" eaLnBrk="1" hangingPunct="1">
              <a:buFontTx/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Упражнение 3.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И.п. – то же. Энергично поднимаем обе руки через стороны вверх и на опускание рук через стороны вниз 5-6 раз производим фиксированный выдох: </a:t>
            </a:r>
            <a:r>
              <a:rPr lang="ru-RU" sz="2400" dirty="0" err="1" smtClean="0">
                <a:solidFill>
                  <a:schemeClr val="accent2"/>
                </a:solidFill>
                <a:latin typeface="Times New Roman" pitchFamily="18" charset="0"/>
              </a:rPr>
              <a:t>пфффффф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568952" cy="5225752"/>
          </a:xfrm>
        </p:spPr>
        <p:txBody>
          <a:bodyPr/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Упражнение 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И.п. – то же. Делаем наклон вниз вместе с руками, как будто хотим «собрать пух с пола», одновременно производим фиксированный выдох: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пффффф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Упражнение 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И.п. – стоя (прямо), ноги на ширине плеч или немного меньше. Руки разводим в стороны и слегка назад («крылья самолета»), корпус одновременно слегка наклоняем вперед энергичным движением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полунаклон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сохраняя при этом абсолютно прямую спину. Медленно возвращаемся в и.п., производя 5-6 раз длинный выдох: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пффффф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229600" cy="1800225"/>
          </a:xfrm>
        </p:spPr>
        <p:txBody>
          <a:bodyPr/>
          <a:lstStyle/>
          <a:p>
            <a:pPr algn="just" eaLnBrk="1" hangingPunct="1"/>
            <a:r>
              <a:rPr lang="ru-RU" sz="4000" b="1" i="1" dirty="0" smtClean="0">
                <a:solidFill>
                  <a:schemeClr val="accent2"/>
                </a:solidFill>
                <a:latin typeface="Times New Roman" pitchFamily="18" charset="0"/>
              </a:rPr>
              <a:t>Цель</a:t>
            </a:r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</a:rPr>
              <a:t>: познакомить педагогов с логопедическими терминами и понятиями, с направлениями и приемами коррекции речевых нарушений.  </a:t>
            </a:r>
          </a:p>
        </p:txBody>
      </p:sp>
      <p:pic>
        <p:nvPicPr>
          <p:cNvPr id="4" name="Рисунок 3" descr="http://ped-kopilka.ru/upload/blogs2/2017/12/50617_a2b6b8942e688535cdf50dd8e40f9c5a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32856"/>
            <a:ext cx="706246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4"/>
            <a:ext cx="8229600" cy="6119961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</a:rPr>
              <a:t>АРТИКУЛЯЦИОННАЯ ГИМНАСТИКА.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«Рыбка»: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спокойное широкое открывание и закрывание рта. Выполняется ритмично, под счет.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«Поправились-похудели»: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поправились – надули щеки, удерживать до 5сек., похудели – втянуть щеки в рот.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«Лопаточка»: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рот открыт, губы в улыбке. Язык на нижней губе. Удерживать 5-10сек. Если язычок не хочет расслабиться, можно похлопать его верхней губой, произнося: «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пя-пя-пя-пя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Язык широкий, гладкий, получается лопатка.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И при этом я считаю:1,2,3,4,5.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00336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</a:rPr>
              <a:t>ПАЛЬЧИКОВАЯ ГИМНАСТИКА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975"/>
            <a:ext cx="7696200" cy="504031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Твоя ладошка – это пруд,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По ней кораблики плывут.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Твоя ладошка, как лужок,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А сверху падает снежок.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Твоя ладошка, как тетрадь,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В тетради можно рисовать.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Твоя ладошка, как окно,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Его помыть пора давно.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Твоя ладошка, как дорожка,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2800" i="1" dirty="0" smtClean="0">
                <a:solidFill>
                  <a:schemeClr val="accent2"/>
                </a:solidFill>
                <a:latin typeface="Times New Roman" pitchFamily="18" charset="0"/>
              </a:rPr>
              <a:t>А по дорожке ходят кошки.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229600" cy="593725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smtClean="0"/>
          </a:p>
          <a:p>
            <a:pPr algn="ctr" eaLnBrk="1" hangingPunct="1">
              <a:buFontTx/>
              <a:buNone/>
            </a:pPr>
            <a:endParaRPr lang="ru-RU" sz="3600" smtClean="0"/>
          </a:p>
          <a:p>
            <a:pPr algn="ctr" eaLnBrk="1" hangingPunct="1">
              <a:buFontTx/>
              <a:buNone/>
            </a:pPr>
            <a:endParaRPr lang="ru-RU" sz="3600" smtClean="0"/>
          </a:p>
          <a:p>
            <a:pPr algn="ctr" eaLnBrk="1" hangingPunct="1">
              <a:buFontTx/>
              <a:buNone/>
            </a:pPr>
            <a:endParaRPr lang="ru-RU" sz="3600" smtClean="0"/>
          </a:p>
          <a:p>
            <a:pPr algn="ctr" eaLnBrk="1" hangingPunct="1">
              <a:buFontTx/>
              <a:buNone/>
            </a:pPr>
            <a:r>
              <a:rPr lang="ru-RU" sz="4400" b="1" smtClean="0">
                <a:solidFill>
                  <a:schemeClr val="accent2"/>
                </a:solidFill>
                <a:latin typeface="Times New Roman" pitchFamily="18" charset="0"/>
              </a:rPr>
              <a:t>СПАСИБО ЗА ВНИМАНИЕ!!!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828328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Данетка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908720"/>
            <a:ext cx="7696200" cy="5328592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Крикните громко и хором, друзья!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Детей своих любите?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работы пришли, сил почти нет,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Вам хочется лекции слушать здесь?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Вас понимаю, как быть нам тогда?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Проблемы детей решать нужно нам?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Дайте тогда мне скорее ответ,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Детям помочь Вы откажитесь?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Последний вопрос Вам задам я друзья,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Активными будем сегодня все?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332656"/>
            <a:ext cx="7016824" cy="1080120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Жизненные ценности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484784"/>
            <a:ext cx="7920880" cy="3569816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Любовь;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Семья;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Здоровье;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Деньги;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Успех.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неб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sz="7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«Здоровье не купишь».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«Дал бы Бог здоровье, а счастье найдешь».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395536" y="260350"/>
            <a:ext cx="8352928" cy="6597650"/>
          </a:xfrm>
        </p:spPr>
        <p:txBody>
          <a:bodyPr/>
          <a:lstStyle/>
          <a:p>
            <a:pPr marL="0" algn="just" eaLnBrk="1" hangingPunct="1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с ОВЗ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обучающийся, в том числе инвалид, с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физическими, психическими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интеллектуальными, сенсорными или другими нарушениями, обуславливающими его особые образовательные потребности, подтвержденные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комиссией и препятствующие получению образования без создания специальных условий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 специальными условиями понимаются: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использование адаптированных образовательных программ;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применение специальных методов обучения и воспитания;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использование учебных материалов и технических средств в зависимости от вида нарушения;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проведение групповых и индивидуальных коррекционных занятий с учетом особенностей психофизического развития, индивидуальных возможностей и состояния здоровья таких детей.</a:t>
            </a:r>
          </a:p>
          <a:p>
            <a:pPr marL="0" algn="just" eaLnBrk="1" hangingPunct="1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973138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Категории детей с нарушениями развития: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67544" y="1052737"/>
            <a:ext cx="8280920" cy="5328592"/>
          </a:xfrm>
        </p:spPr>
        <p:txBody>
          <a:bodyPr/>
          <a:lstStyle/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нарушениями слуха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неслышащие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слабослышащие).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нарушениями зрения (незрячие, слабовидящие).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тяжелыми нарушениями речи, первичным дефектом является недоразвитие речи.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нарушением опорно-двигательного аппарата.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задержкой психического развития.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нарушениями интеллектуального развития.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нарушениями развития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аутистического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спектра.</a:t>
            </a:r>
          </a:p>
          <a:p>
            <a:pPr algn="just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 комплексными нарушениями развития, у которых сочетаются два и более первичных (сенсорное, двигательное, речевое, интеллектуальное)нарушение.</a:t>
            </a:r>
          </a:p>
          <a:p>
            <a:pPr algn="just" eaLnBrk="1" hangingPunct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сторов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489" r="6489"/>
          <a:stretch>
            <a:fillRect/>
          </a:stretch>
        </p:blipFill>
        <p:spPr>
          <a:xfrm>
            <a:off x="0" y="836712"/>
            <a:ext cx="9144000" cy="6021288"/>
          </a:xfrm>
        </p:spPr>
      </p:pic>
      <p:sp>
        <p:nvSpPr>
          <p:cNvPr id="6" name="Прямоугольник 5"/>
          <p:cNvSpPr/>
          <p:nvPr/>
        </p:nvSpPr>
        <p:spPr>
          <a:xfrm>
            <a:off x="1619672" y="188640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/>
            <a:r>
              <a:rPr kumimoji="0" lang="ru-RU" sz="3600" b="1" i="1" u="none" strike="noStrike" kern="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ОСТРОВОК ЗНАНИЙ</a:t>
            </a:r>
            <a:endParaRPr kumimoji="0" lang="ru-RU" sz="3600" b="1" i="1" u="none" strike="noStrike" kern="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401</TotalTime>
  <Words>857</Words>
  <Application>Microsoft Office PowerPoint</Application>
  <PresentationFormat>Экран (4:3)</PresentationFormat>
  <Paragraphs>107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Пастель</vt:lpstr>
      <vt:lpstr>МБУ ДО ДОРОГОБУЖСКИЙ ДДТ</vt:lpstr>
      <vt:lpstr>Цель: познакомить педагогов с логопедическими терминами и понятиями, с направлениями и приемами коррекции речевых нарушений.  </vt:lpstr>
      <vt:lpstr>Игра «Данетка» </vt:lpstr>
      <vt:lpstr>Жизненные ценности</vt:lpstr>
      <vt:lpstr>Слайд 5</vt:lpstr>
      <vt:lpstr>ЗДОРОВЬЕ</vt:lpstr>
      <vt:lpstr>Слайд 7</vt:lpstr>
      <vt:lpstr>Категории детей с нарушениями развития:</vt:lpstr>
      <vt:lpstr>Слайд 9</vt:lpstr>
      <vt:lpstr>Слайд 10</vt:lpstr>
      <vt:lpstr>Слайд 11</vt:lpstr>
      <vt:lpstr>Слайд 12</vt:lpstr>
      <vt:lpstr>  Пальчиковая гимнастика. Физминутки. Подвижные игры. Логоритмические упражнения.</vt:lpstr>
      <vt:lpstr>КОРРЕКЦИЯ ФОНЕМАТИЧЕСКИХ ФУНКЦИЙ</vt:lpstr>
      <vt:lpstr>КОРРЕКИЯ ЛЕКСИКО-ГРАММАТИЧЕСКОГО СТРОЯ</vt:lpstr>
      <vt:lpstr>КОРРЕКЦИЯ СВЯЗНОЙ РЕЧИ</vt:lpstr>
      <vt:lpstr>КОРРЕКЦИЯ ВЫСШИХ ПСИХИЧЕСКИХ ФУНКЦИЙ</vt:lpstr>
      <vt:lpstr>РЕЧЕВОЕ ДЫХАНИЕ.</vt:lpstr>
      <vt:lpstr>Слайд 19</vt:lpstr>
      <vt:lpstr>Слайд 20</vt:lpstr>
      <vt:lpstr>ПАЛЬЧИКОВАЯ ГИМНАСТИКА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ДОД ДОРОГОБУЖСКИЙ ДДТ</dc:title>
  <dc:creator>Admin</dc:creator>
  <cp:lastModifiedBy>Admin</cp:lastModifiedBy>
  <cp:revision>48</cp:revision>
  <dcterms:created xsi:type="dcterms:W3CDTF">2015-02-06T08:02:59Z</dcterms:created>
  <dcterms:modified xsi:type="dcterms:W3CDTF">2018-03-28T17:39:09Z</dcterms:modified>
</cp:coreProperties>
</file>