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6" r:id="rId5"/>
    <p:sldId id="257" r:id="rId6"/>
    <p:sldId id="258" r:id="rId7"/>
    <p:sldId id="269" r:id="rId8"/>
    <p:sldId id="266" r:id="rId9"/>
    <p:sldId id="268" r:id="rId10"/>
    <p:sldId id="262" r:id="rId11"/>
    <p:sldId id="263" r:id="rId12"/>
    <p:sldId id="265" r:id="rId13"/>
    <p:sldId id="270" r:id="rId14"/>
    <p:sldId id="271" r:id="rId15"/>
    <p:sldId id="264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20" autoAdjust="0"/>
    <p:restoredTop sz="94701" autoAdjust="0"/>
  </p:normalViewPr>
  <p:slideViewPr>
    <p:cSldViewPr snapToGrid="0" showGuides="1">
      <p:cViewPr varScale="1">
        <p:scale>
          <a:sx n="84" d="100"/>
          <a:sy n="84" d="100"/>
        </p:scale>
        <p:origin x="-80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0" d="100"/>
          <a:sy n="90" d="100"/>
        </p:scale>
        <p:origin x="3774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F097377B-7A80-4695-9311-7480A96BA5C2}" type="datetime1">
              <a:rPr lang="ru-RU" smtClean="0"/>
              <a:pPr algn="r" rtl="0"/>
              <a:t>24.12.2017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06834459-7356-44BF-850D-8B30C4FB3B6B}" type="slidenum">
              <a:rPr lang="ru-RU" smtClean="0"/>
              <a:pPr algn="r"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FAA1E4E1-DF6A-45D0-AB14-6A9A0B144578}" type="datetime1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4" name="Образ слайда 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0A3C37BE-C303-496D-B5CD-85F2937540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C522B8D-815E-429C-9EC2-505CEC215084}" type="datetime1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  <p:pic>
        <p:nvPicPr>
          <p:cNvPr id="11" name="Рисунок 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9756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 rtlCol="0">
            <a:normAutofit/>
          </a:bodyPr>
          <a:lstStyle>
            <a:lvl1pPr marL="0" indent="0" algn="ctr" rtl="0">
              <a:buNone/>
              <a:defRPr sz="20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80E4BC3-C763-48AA-8280-ACE59646066A}" type="datetime1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9637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6D72474-459C-42C4-A0ED-A9AD89867D22}" type="datetime1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2076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dirty="0" smtClean="0"/>
              <a:t>09.10.2016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 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4459271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008D2BC5-0E5D-4645-A815-DFCA1A04B5A6}" type="datetime1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6876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 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rtlCol="0" anchor="ctr">
            <a:normAutofit/>
          </a:bodyPr>
          <a:lstStyle>
            <a:lvl1pPr algn="l" rtl="0">
              <a:defRPr sz="4400" cap="all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8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0" name="Рисунок 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9" name="Пояснительный текст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0"/>
            <a:r>
              <a:rPr lang="ru-RU" sz="1100" b="1" i="1" dirty="0" smtClean="0">
                <a:latin typeface="Arial" pitchFamily="34" charset="0"/>
                <a:cs typeface="Arial" pitchFamily="34" charset="0"/>
              </a:rPr>
              <a:t>ПРИМЕЧАНИЕ</a:t>
            </a:r>
            <a:endParaRPr lang="ru-RU" sz="1200" b="1" i="1" dirty="0" smtClean="0">
              <a:latin typeface="Arial" pitchFamily="34" charset="0"/>
              <a:cs typeface="Arial" pitchFamily="34" charset="0"/>
            </a:endParaRPr>
          </a:p>
          <a:p>
            <a:pPr rtl="0"/>
            <a:r>
              <a:rPr lang="ru-RU" sz="1200" i="1" dirty="0" smtClean="0">
                <a:latin typeface="Arial" pitchFamily="34" charset="0"/>
                <a:cs typeface="Arial" pitchFamily="34" charset="0"/>
              </a:rPr>
              <a:t>Чтобы изменить изображение на этом слайде, выберите рисунок и удалите его. Затем нажмите значок "Рисунки" в заполнителе, чтобы вставить изображение.</a:t>
            </a:r>
            <a:endParaRPr lang="ru-RU" sz="12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3943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 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Группа 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рямоугольник 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grpSp>
          <p:nvGrpSpPr>
            <p:cNvPr id="11" name="Группа 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rtlCol="0" anchor="ctr">
            <a:normAutofit/>
          </a:bodyPr>
          <a:lstStyle>
            <a:lvl1pPr algn="l" rtl="0">
              <a:defRPr sz="440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F3049B1-F681-4AF5-B948-A3B940E9215A}" type="datetime1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  <p:pic>
        <p:nvPicPr>
          <p:cNvPr id="7" name="Рисунок 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026788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9071334-89C1-48F8-8089-E3D6AA3BB79C}" type="datetime1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27791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FDCDF3F-3D72-4F56-93A1-9DDD55AB6452}" type="datetime1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71016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5C11A32-C44A-4E32-8FFB-D057369B4F61}" type="datetime1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58111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E5ECC2E-6DAB-4717-9C53-38589639C202}" type="datetime1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2416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/>
          <a:lstStyle>
            <a:lvl1pPr algn="l" rtl="0">
              <a:defRPr sz="32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6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DC0002A-E6EF-4378-B5A3-22E20EA855B1}" type="datetime1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FF54DE5-C571-48E8-A5BC-B369434E2F44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69764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</a:p>
          <a:p>
            <a:pPr lvl="5" rtl="0"/>
            <a:r>
              <a:rPr lang="ru-RU" dirty="0" smtClean="0"/>
              <a:t>Шестой уровень</a:t>
            </a:r>
          </a:p>
          <a:p>
            <a:pPr lvl="6" rtl="0"/>
            <a:r>
              <a:rPr lang="ru-RU" dirty="0" smtClean="0"/>
              <a:t>Седьмой уровень</a:t>
            </a:r>
          </a:p>
          <a:p>
            <a:pPr lvl="7" rtl="0"/>
            <a:r>
              <a:rPr lang="ru-RU" dirty="0" smtClean="0"/>
              <a:t>Восьмой уровень</a:t>
            </a:r>
          </a:p>
          <a:p>
            <a:pPr lvl="8" rtl="0"/>
            <a:r>
              <a:rPr lang="ru-RU" dirty="0" smtClean="0"/>
              <a:t>Девятый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A42E0B6C-3F58-4527-A133-F91FB65EBC2F}" type="datetime1">
              <a:rPr lang="ru-RU" smtClean="0"/>
              <a:pPr/>
              <a:t>24.12.2017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rtl="0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968979" y="2980717"/>
            <a:ext cx="8545688" cy="2219691"/>
          </a:xfrm>
        </p:spPr>
        <p:txBody>
          <a:bodyPr rtlCol="0" anchor="ctr">
            <a:noAutofit/>
          </a:bodyPr>
          <a:lstStyle/>
          <a:p>
            <a:pPr marL="339725" indent="-339725">
              <a:spcBef>
                <a:spcPts val="8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ru-RU" sz="3200" b="1" dirty="0" smtClean="0"/>
              <a:t>«ИСПОЛЬЗОВАНИЕ АУДИТИВНЫХ И АУДИВИЗУАЛЬНЫХ СРЕДСТВ ДЛЯ ПОВЫШЕНИЯ КАЧЕСТВА ОБУЧЕНИЯ НА УРОКАХ АНГЛИЙСКОГО ЯЗЫКА В НАЧАЛЬНОЙ ШКОЛЕ»     </a:t>
            </a: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330222" y="1271874"/>
            <a:ext cx="9934222" cy="955565"/>
          </a:xfrm>
        </p:spPr>
        <p:txBody>
          <a:bodyPr rtlCol="0">
            <a:noAutofit/>
          </a:bodyPr>
          <a:lstStyle/>
          <a:p>
            <a:pPr rtl="0"/>
            <a:r>
              <a:rPr lang="ru-RU" sz="3600" dirty="0" smtClean="0"/>
              <a:t>ЗАГИТОВА МАРИНА ГАЛИМОВНА </a:t>
            </a:r>
          </a:p>
          <a:p>
            <a:pPr rtl="0"/>
            <a:endParaRPr lang="ru-RU" sz="3600" dirty="0" smtClean="0"/>
          </a:p>
          <a:p>
            <a:pPr rtl="0"/>
            <a:r>
              <a:rPr lang="ru-RU" sz="3600" dirty="0" smtClean="0"/>
              <a:t>                  Курсовая работа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93066" y="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Челябинской области</a:t>
            </a:r>
            <a:b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ГБОУ «Челябинский педагогический колледж №1»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59596" y="5761756"/>
            <a:ext cx="68082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Иваненко Н.С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23476" y="6488668"/>
            <a:ext cx="24801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Челябинск, 2017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2133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Аудиовизуальные средства образования на современном этапе включают в себя:</a:t>
            </a:r>
            <a:endParaRPr lang="ru-RU" sz="36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104900" y="1600200"/>
            <a:ext cx="10451794" cy="5053988"/>
          </a:xfrm>
        </p:spPr>
        <p:txBody>
          <a:bodyPr>
            <a:normAutofit fontScale="70000" lnSpcReduction="20000"/>
          </a:bodyPr>
          <a:lstStyle/>
          <a:p>
            <a:pPr>
              <a:buFont typeface="Arial" charset="0"/>
              <a:buNone/>
            </a:pPr>
            <a:r>
              <a:rPr lang="ru-RU" sz="4000" dirty="0" smtClean="0"/>
              <a:t>1. Фонограммы: все виды </a:t>
            </a:r>
            <a:r>
              <a:rPr lang="ru-RU" sz="4000" dirty="0" err="1" smtClean="0"/>
              <a:t>фоноупражнений</a:t>
            </a:r>
            <a:r>
              <a:rPr lang="ru-RU" sz="4000" dirty="0" smtClean="0"/>
              <a:t>, </a:t>
            </a:r>
            <a:r>
              <a:rPr lang="ru-RU" sz="4000" dirty="0" err="1" smtClean="0"/>
              <a:t>фонотесты</a:t>
            </a:r>
            <a:r>
              <a:rPr lang="ru-RU" sz="4000" dirty="0" smtClean="0"/>
              <a:t>, </a:t>
            </a:r>
            <a:r>
              <a:rPr lang="ru-RU" sz="4000" dirty="0" err="1" smtClean="0"/>
              <a:t>фонозаписи</a:t>
            </a:r>
            <a:r>
              <a:rPr lang="ru-RU" sz="4000" dirty="0" smtClean="0"/>
              <a:t> текстов, рассказов, </a:t>
            </a:r>
            <a:r>
              <a:rPr lang="ru-RU" sz="4000" dirty="0" err="1" smtClean="0"/>
              <a:t>аудиоуроки</a:t>
            </a:r>
            <a:r>
              <a:rPr lang="ru-RU" sz="4000" dirty="0" smtClean="0"/>
              <a:t> и </a:t>
            </a:r>
            <a:r>
              <a:rPr lang="ru-RU" sz="4000" dirty="0" err="1" smtClean="0"/>
              <a:t>аудиолекции</a:t>
            </a:r>
            <a:r>
              <a:rPr lang="ru-RU" sz="4000" dirty="0" smtClean="0"/>
              <a:t>.</a:t>
            </a:r>
          </a:p>
          <a:p>
            <a:pPr>
              <a:buFont typeface="Arial" charset="0"/>
              <a:buNone/>
            </a:pPr>
            <a:r>
              <a:rPr lang="ru-RU" sz="4000" dirty="0" smtClean="0"/>
              <a:t>2. Видеопродукция: видеофрагменты, </a:t>
            </a:r>
            <a:r>
              <a:rPr lang="ru-RU" sz="4000" dirty="0" err="1" smtClean="0"/>
              <a:t>видеоуроки</a:t>
            </a:r>
            <a:r>
              <a:rPr lang="ru-RU" sz="4000" dirty="0" smtClean="0"/>
              <a:t>, видеофильмы, </a:t>
            </a:r>
            <a:r>
              <a:rPr lang="ru-RU" sz="4000" dirty="0" err="1" smtClean="0"/>
              <a:t>видеолекции</a:t>
            </a:r>
            <a:r>
              <a:rPr lang="ru-RU" sz="4000" dirty="0" smtClean="0"/>
              <a:t>, тематические слайды и транспаранты.</a:t>
            </a:r>
          </a:p>
          <a:p>
            <a:pPr>
              <a:buFont typeface="Arial" charset="0"/>
              <a:buNone/>
            </a:pPr>
            <a:r>
              <a:rPr lang="ru-RU" sz="4000" dirty="0" smtClean="0"/>
              <a:t>3. Компьютерные учебные пособия: электронные учебники, самоучители, пособия, справочники, словари, прикладные обучающие, контролирующие программы, тесты и учебные игры.</a:t>
            </a:r>
          </a:p>
          <a:p>
            <a:pPr>
              <a:buFont typeface="Arial" charset="0"/>
              <a:buNone/>
            </a:pPr>
            <a:r>
              <a:rPr lang="ru-RU" sz="4000" dirty="0" smtClean="0"/>
              <a:t>4. Интернет: сетевые базы данных, видеоконференции, </a:t>
            </a:r>
            <a:r>
              <a:rPr lang="ru-RU" sz="4000" dirty="0" err="1" smtClean="0"/>
              <a:t>видеотрансляции</a:t>
            </a:r>
            <a:r>
              <a:rPr lang="ru-RU" sz="4000" dirty="0" smtClean="0"/>
              <a:t>, виртуальные семинары, телеконференции на специальных тематических форумах, телекоммуникационные проекты.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440675" y="2137272"/>
            <a:ext cx="10870894" cy="3448279"/>
          </a:xfrm>
        </p:spPr>
        <p:txBody>
          <a:bodyPr>
            <a:noAutofit/>
          </a:bodyPr>
          <a:lstStyle/>
          <a:p>
            <a:pPr marL="339725" indent="-339725">
              <a:spcBef>
                <a:spcPts val="8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ru-RU" sz="3200" b="1" dirty="0" smtClean="0">
                <a:solidFill>
                  <a:srgbClr val="000099"/>
                </a:solidFill>
              </a:rPr>
              <a:t/>
            </a:r>
            <a:br>
              <a:rPr lang="ru-RU" sz="3200" b="1" dirty="0" smtClean="0">
                <a:solidFill>
                  <a:srgbClr val="000099"/>
                </a:solidFill>
              </a:rPr>
            </a:br>
            <a:r>
              <a:rPr lang="ru-RU" sz="2400" b="1" dirty="0" smtClean="0"/>
              <a:t>- </a:t>
            </a:r>
            <a:r>
              <a:rPr lang="ru-RU" sz="2400" dirty="0" smtClean="0"/>
              <a:t>Методы </a:t>
            </a:r>
            <a:r>
              <a:rPr lang="ru-RU" sz="2400" dirty="0" smtClean="0"/>
              <a:t>и приемы работы с аудиовизуальными </a:t>
            </a:r>
            <a:r>
              <a:rPr lang="ru-RU" sz="2400" dirty="0" smtClean="0"/>
              <a:t>средствами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-</a:t>
            </a:r>
            <a:r>
              <a:rPr lang="ru-RU" sz="2400" dirty="0" smtClean="0"/>
              <a:t> Особенности </a:t>
            </a:r>
            <a:r>
              <a:rPr lang="ru-RU" sz="2400" dirty="0" smtClean="0"/>
              <a:t>процесса обучения английскому языку на начальном этапе с применением аудиовизуальных средств обучения в начальной </a:t>
            </a:r>
            <a:r>
              <a:rPr lang="ru-RU" sz="2400" dirty="0" smtClean="0"/>
              <a:t>школе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- </a:t>
            </a:r>
            <a:r>
              <a:rPr lang="ru-RU" sz="2400" dirty="0" smtClean="0"/>
              <a:t>Использование </a:t>
            </a:r>
            <a:r>
              <a:rPr lang="ru-RU" sz="2400" dirty="0" smtClean="0"/>
              <a:t>видеоматериалов как эффективного аудиовизуального средства на уроках английского языка в начальной </a:t>
            </a:r>
            <a:r>
              <a:rPr lang="ru-RU" sz="2400" dirty="0" smtClean="0"/>
              <a:t>школе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-</a:t>
            </a:r>
            <a:r>
              <a:rPr lang="ru-RU" sz="2400" dirty="0" smtClean="0"/>
              <a:t>Методика </a:t>
            </a:r>
            <a:r>
              <a:rPr lang="ru-RU" sz="2400" dirty="0" smtClean="0"/>
              <a:t>работы над </a:t>
            </a:r>
            <a:r>
              <a:rPr lang="ru-RU" sz="2400" dirty="0" smtClean="0"/>
              <a:t>видеофрагментом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53369" y="0"/>
            <a:ext cx="8780444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9725" indent="-339725">
              <a:spcBef>
                <a:spcPts val="800"/>
              </a:spcBef>
              <a:buClr>
                <a:srgbClr val="FF0000"/>
              </a:buClr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ru-RU" sz="2000" b="1" dirty="0" smtClean="0">
              <a:solidFill>
                <a:srgbClr val="FF0000"/>
              </a:solidFill>
            </a:endParaRPr>
          </a:p>
          <a:p>
            <a:pPr marL="339725" indent="-339725">
              <a:spcBef>
                <a:spcPts val="800"/>
              </a:spcBef>
              <a:buClr>
                <a:srgbClr val="FF0000"/>
              </a:buClr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ru-RU" sz="2000" b="1" dirty="0" smtClean="0">
                <a:solidFill>
                  <a:schemeClr val="bg1"/>
                </a:solidFill>
              </a:rPr>
              <a:t>Глава 2. ПРИМЕНЕНИЕ АУДИОВИЗУАЛЬНЫХ СРЕДСТВ ОБУЧЕНИЯ НА УРОКАХ АНГЛИЙСКОГО ЯЗЫКА В НАЧАЛЬНОЙ ШКОЛЕ</a:t>
            </a:r>
            <a:endParaRPr lang="ru-RU" sz="2000" dirty="0" smtClean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16641" y="1426551"/>
            <a:ext cx="50196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Рассмотрены вопросы:</a:t>
            </a:r>
            <a:endParaRPr lang="ru-RU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/>
              <a:t>Использование видео включает в себя три этапа: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 err="1" smtClean="0"/>
              <a:t>преддемонстрационный</a:t>
            </a:r>
            <a:r>
              <a:rPr lang="ru-RU" sz="5400" dirty="0" smtClean="0"/>
              <a:t> </a:t>
            </a:r>
            <a:endParaRPr lang="ru-RU" sz="5400" dirty="0" smtClean="0"/>
          </a:p>
          <a:p>
            <a:r>
              <a:rPr lang="ru-RU" sz="5400" dirty="0" smtClean="0"/>
              <a:t>демонстрационный </a:t>
            </a:r>
          </a:p>
          <a:p>
            <a:r>
              <a:rPr lang="ru-RU" sz="5400" dirty="0" err="1" smtClean="0"/>
              <a:t>последемонстрационный</a:t>
            </a:r>
            <a:endParaRPr lang="ru-RU" sz="5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003801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Работа с видеофрагментами состоит из следующих этапов: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Работа с незнакомыми </a:t>
            </a:r>
            <a:r>
              <a:rPr lang="ru-RU" sz="4400" dirty="0" smtClean="0"/>
              <a:t>словами</a:t>
            </a:r>
            <a:endParaRPr lang="ru-RU" sz="4400" dirty="0" smtClean="0"/>
          </a:p>
          <a:p>
            <a:r>
              <a:rPr lang="ru-RU" sz="4400" dirty="0" smtClean="0"/>
              <a:t>Вступительная </a:t>
            </a:r>
            <a:r>
              <a:rPr lang="ru-RU" sz="4400" dirty="0" smtClean="0"/>
              <a:t>беседа</a:t>
            </a:r>
            <a:endParaRPr lang="ru-RU" sz="4400" dirty="0" smtClean="0"/>
          </a:p>
          <a:p>
            <a:r>
              <a:rPr lang="ru-RU" sz="4400" dirty="0" smtClean="0"/>
              <a:t>Просмотр </a:t>
            </a:r>
            <a:r>
              <a:rPr lang="ru-RU" sz="4400" dirty="0" smtClean="0"/>
              <a:t>видеофрагмента</a:t>
            </a:r>
            <a:endParaRPr lang="ru-RU" sz="4400" dirty="0" smtClean="0"/>
          </a:p>
          <a:p>
            <a:r>
              <a:rPr lang="ru-RU" sz="4400" dirty="0" smtClean="0"/>
              <a:t>Проверка понимания видеофрагмента</a:t>
            </a:r>
            <a:endParaRPr lang="ru-RU" sz="4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Видеоматериалы служат на уроке: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900" dirty="0" smtClean="0"/>
              <a:t> основным источником знаний (заменяет устное изложение темы учителем или предварительную подготовку самих учащихся), </a:t>
            </a:r>
          </a:p>
          <a:p>
            <a:r>
              <a:rPr lang="ru-RU" sz="3900" dirty="0" smtClean="0"/>
              <a:t>дополнительным источником знаний (частичное знакомство с новым материалом),</a:t>
            </a:r>
          </a:p>
          <a:p>
            <a:r>
              <a:rPr lang="ru-RU" sz="3900" dirty="0" smtClean="0"/>
              <a:t> иллюстрацией текста учебника, подтверждением рассказа учителя (фрагментарное подтверждение положений учебника, наглядное подтверждение слов учителя), </a:t>
            </a:r>
          </a:p>
          <a:p>
            <a:r>
              <a:rPr lang="ru-RU" sz="3900" dirty="0" smtClean="0"/>
              <a:t>объектом для самостоятельного анализа (особый вид источника).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75980" y="971705"/>
            <a:ext cx="1022365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b="1" dirty="0" smtClean="0"/>
              <a:t>В выпускной квалификационной работе мы планируем создать сборник упражнений для формирования лексических навыков посредством использования видеофрагментов на уроках английского языка в начальных классах.</a:t>
            </a:r>
            <a:endParaRPr lang="ru-RU" sz="3200" b="1" dirty="0"/>
          </a:p>
        </p:txBody>
      </p:sp>
      <p:pic>
        <p:nvPicPr>
          <p:cNvPr id="7" name="Picture 3" descr="C:\Users\user\Desktop\человечек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24242" y="3867752"/>
            <a:ext cx="3173484" cy="2565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3720" y="1672763"/>
            <a:ext cx="9893147" cy="2254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9725" indent="-339725">
              <a:spcBef>
                <a:spcPts val="10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ru-RU" sz="4000" dirty="0" smtClean="0"/>
              <a:t> </a:t>
            </a:r>
            <a:r>
              <a:rPr lang="ru-RU" sz="4000" dirty="0" smtClean="0"/>
              <a:t>         </a:t>
            </a:r>
            <a:r>
              <a:rPr lang="ru-RU" sz="4800" b="1" i="1" dirty="0" smtClean="0"/>
              <a:t>Спасибо </a:t>
            </a:r>
            <a:r>
              <a:rPr lang="ru-RU" sz="4800" b="1" i="1" dirty="0" smtClean="0"/>
              <a:t>за внимание! </a:t>
            </a:r>
          </a:p>
          <a:p>
            <a:pPr marL="339725" indent="-339725">
              <a:spcBef>
                <a:spcPts val="800"/>
              </a:spcBef>
              <a:buClr>
                <a:srgbClr val="FF0000"/>
              </a:buCl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ru-RU" sz="4000" dirty="0" smtClean="0"/>
          </a:p>
          <a:p>
            <a:pPr marL="339725" indent="-339725"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ru-RU" sz="4000" dirty="0" smtClean="0">
                <a:solidFill>
                  <a:schemeClr val="tx1">
                    <a:lumMod val="50000"/>
                  </a:schemeClr>
                </a:solidFill>
              </a:rPr>
              <a:t>   </a:t>
            </a:r>
            <a:r>
              <a:rPr lang="ru-RU" sz="3600" b="1" dirty="0" smtClean="0">
                <a:solidFill>
                  <a:schemeClr val="tx1">
                    <a:lumMod val="50000"/>
                  </a:schemeClr>
                </a:solidFill>
              </a:rPr>
              <a:t>Мы готовы ответить на Ваши вопросы.</a:t>
            </a:r>
            <a:endParaRPr lang="ru-RU" sz="36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339725" indent="-339725">
              <a:spcBef>
                <a:spcPts val="800"/>
              </a:spcBef>
              <a:buClr>
                <a:srgbClr val="000099"/>
              </a:buClr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ru-RU" sz="3600" b="1" dirty="0" smtClean="0"/>
              <a:t>Актуальность проблемы исследования</a:t>
            </a:r>
            <a:r>
              <a:rPr lang="ru-RU" sz="3600" dirty="0" smtClean="0"/>
              <a:t> </a:t>
            </a:r>
            <a:r>
              <a:rPr lang="ru-RU" sz="3600" b="1" dirty="0" smtClean="0"/>
              <a:t>заключается в </a:t>
            </a:r>
            <a:r>
              <a:rPr lang="ru-RU" sz="3600" dirty="0" smtClean="0"/>
              <a:t>условиях современного образовательного пространства, концепция использования технических средств обучения требует новых подходов.</a:t>
            </a:r>
          </a:p>
          <a:p>
            <a:pPr marL="339725" indent="-339725">
              <a:spcBef>
                <a:spcPts val="8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ru-RU" sz="3600" dirty="0" smtClean="0"/>
          </a:p>
          <a:p>
            <a:pPr marL="339725" indent="-339725">
              <a:spcBef>
                <a:spcPts val="8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ru-RU" sz="3600" dirty="0" smtClean="0"/>
              <a:t> </a:t>
            </a:r>
            <a:r>
              <a:rPr lang="ru-RU" sz="3600" b="1" dirty="0" smtClean="0"/>
              <a:t>Проблемой исследования занимались: </a:t>
            </a:r>
            <a:r>
              <a:rPr lang="ru-RU" sz="3600" dirty="0" err="1" smtClean="0"/>
              <a:t>П.Губерина</a:t>
            </a:r>
            <a:r>
              <a:rPr lang="ru-RU" sz="3600" dirty="0" smtClean="0"/>
              <a:t>, </a:t>
            </a:r>
            <a:r>
              <a:rPr lang="ru-RU" sz="3600" dirty="0" err="1" smtClean="0"/>
              <a:t>П.Риван</a:t>
            </a:r>
            <a:r>
              <a:rPr lang="ru-RU" sz="3600" dirty="0" smtClean="0"/>
              <a:t>, </a:t>
            </a:r>
            <a:r>
              <a:rPr lang="ru-RU" sz="3600" dirty="0" err="1" smtClean="0"/>
              <a:t>Р.Мишеа</a:t>
            </a:r>
            <a:r>
              <a:rPr lang="ru-RU" sz="3600" dirty="0" smtClean="0"/>
              <a:t>, </a:t>
            </a:r>
            <a:r>
              <a:rPr lang="ru-RU" sz="3600" dirty="0" err="1" smtClean="0"/>
              <a:t>Ж.Гугенейм</a:t>
            </a:r>
            <a:r>
              <a:rPr lang="ru-RU" sz="3600" dirty="0" smtClean="0"/>
              <a:t>.</a:t>
            </a:r>
            <a:endParaRPr lang="ru-RU" sz="3600" b="1" dirty="0" smtClean="0"/>
          </a:p>
        </p:txBody>
      </p:sp>
    </p:spTree>
    <p:extLst>
      <p:ext uri="{BB962C8B-B14F-4D97-AF65-F5344CB8AC3E}">
        <p14:creationId xmlns:p14="http://schemas.microsoft.com/office/powerpoint/2010/main" xmlns="" val="1654255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082866" y="1324778"/>
            <a:ext cx="6915380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b="1" dirty="0" smtClean="0"/>
              <a:t>Цель </a:t>
            </a:r>
            <a:r>
              <a:rPr lang="ru-RU" sz="4000" b="1" dirty="0" smtClean="0"/>
              <a:t>исследования - </a:t>
            </a:r>
            <a:r>
              <a:rPr lang="ru-RU" sz="4000" dirty="0" smtClean="0"/>
              <a:t>выявить возможность использования </a:t>
            </a:r>
            <a:r>
              <a:rPr lang="ru-RU" sz="4000" dirty="0" err="1" smtClean="0"/>
              <a:t>аудитивных</a:t>
            </a:r>
            <a:r>
              <a:rPr lang="ru-RU" sz="4000" dirty="0" smtClean="0"/>
              <a:t> и аудиовизуальных средств на уроках английского языка в начальной школе, направленной на повышение качества обучения.</a:t>
            </a:r>
            <a:endParaRPr lang="ru-RU" sz="4000" b="1" dirty="0" smtClean="0"/>
          </a:p>
          <a:p>
            <a:endParaRPr lang="ru-RU" dirty="0"/>
          </a:p>
        </p:txBody>
      </p:sp>
      <p:pic>
        <p:nvPicPr>
          <p:cNvPr id="10242" name="Picture 2" descr="https://static4.depositphotos.com/1000899/391/i/950/depositphotos_3914245-stock-photo-aim-in-the-target-cen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19921" y="2071172"/>
            <a:ext cx="3307529" cy="33075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10278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/>
              <a:t>Задачи исследования: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06425" indent="-606425">
              <a:spcBef>
                <a:spcPts val="800"/>
              </a:spcBef>
              <a:buClr>
                <a:srgbClr val="FF0000"/>
              </a:buClr>
              <a:buNone/>
              <a:tabLst>
                <a:tab pos="712788" algn="l"/>
                <a:tab pos="1162050" algn="l"/>
                <a:tab pos="1611313" algn="l"/>
                <a:tab pos="2060575" algn="l"/>
                <a:tab pos="2509838" algn="l"/>
                <a:tab pos="2959100" algn="l"/>
                <a:tab pos="3408363" algn="l"/>
                <a:tab pos="3857625" algn="l"/>
                <a:tab pos="4306888" algn="l"/>
                <a:tab pos="4756150" algn="l"/>
                <a:tab pos="5205413" algn="l"/>
                <a:tab pos="5654675" algn="l"/>
                <a:tab pos="6103938" algn="l"/>
                <a:tab pos="6553200" algn="l"/>
                <a:tab pos="7002463" algn="l"/>
                <a:tab pos="7451725" algn="l"/>
                <a:tab pos="7900988" algn="l"/>
                <a:tab pos="8350250" algn="l"/>
                <a:tab pos="8799513" algn="l"/>
                <a:tab pos="9248775" algn="l"/>
              </a:tabLst>
              <a:defRPr/>
            </a:pPr>
            <a:endParaRPr lang="ru-RU" sz="2600" b="1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2600" dirty="0" smtClean="0"/>
              <a:t> Изучить и проанализировать методическую литературу, по возможности использования </a:t>
            </a:r>
            <a:r>
              <a:rPr lang="ru-RU" sz="2600" dirty="0" err="1" smtClean="0"/>
              <a:t>аудитивных</a:t>
            </a:r>
            <a:r>
              <a:rPr lang="ru-RU" sz="2600" dirty="0" smtClean="0"/>
              <a:t> и  аудиовизуальных средств </a:t>
            </a:r>
            <a:r>
              <a:rPr lang="ru-RU" sz="2600" dirty="0" smtClean="0"/>
              <a:t>обучения</a:t>
            </a:r>
            <a:endParaRPr lang="ru-RU" sz="26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ru-RU" sz="2600" dirty="0" smtClean="0"/>
              <a:t> Провести </a:t>
            </a:r>
            <a:r>
              <a:rPr lang="ru-RU" sz="2600" dirty="0" smtClean="0"/>
              <a:t>классификацию </a:t>
            </a:r>
            <a:r>
              <a:rPr lang="ru-RU" sz="2600" dirty="0" smtClean="0"/>
              <a:t>аудиовизуальных средств обучения; определить место АВСО в системе современных средств </a:t>
            </a:r>
            <a:r>
              <a:rPr lang="ru-RU" sz="2600" dirty="0" smtClean="0"/>
              <a:t>обучения</a:t>
            </a:r>
            <a:endParaRPr lang="ru-RU" sz="26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ru-RU" sz="2600" dirty="0" smtClean="0"/>
              <a:t> Раскрыть методы и приемы работы с аудиовизуальными </a:t>
            </a:r>
            <a:r>
              <a:rPr lang="ru-RU" sz="2600" dirty="0" smtClean="0"/>
              <a:t>средствами             </a:t>
            </a:r>
            <a:endParaRPr lang="ru-RU" sz="2600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ru-RU" sz="2600" dirty="0" smtClean="0"/>
              <a:t> Обобщить материал исследования для продолжения темы в дипломной работе, и наметить развитие темы для дипломной работы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b="1" dirty="0" smtClean="0"/>
              <a:t>Методы исследования</a:t>
            </a:r>
            <a:endParaRPr lang="ru-RU" b="1" dirty="0"/>
          </a:p>
        </p:txBody>
      </p:sp>
      <p:pic>
        <p:nvPicPr>
          <p:cNvPr id="5" name="Рисунок 4" descr="Книги на полках крупным планом и размытые книги на переднем и заднем планах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55" r="3155"/>
          <a:stretch>
            <a:fillRect/>
          </a:stretch>
        </p:blipFill>
        <p:spPr>
          <a:xfrm>
            <a:off x="6502106" y="1974773"/>
            <a:ext cx="5156353" cy="3665864"/>
          </a:xfrm>
        </p:spPr>
      </p:pic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259136" y="1280711"/>
            <a:ext cx="5450136" cy="4572000"/>
          </a:xfrm>
        </p:spPr>
        <p:txBody>
          <a:bodyPr rtlCol="0">
            <a:noAutofit/>
          </a:bodyPr>
          <a:lstStyle/>
          <a:p>
            <a:pPr marL="339725" indent="-339725">
              <a:spcBef>
                <a:spcPts val="800"/>
              </a:spcBef>
              <a:buClr>
                <a:srgbClr val="FF0000"/>
              </a:buClr>
              <a:buFont typeface="Arial" pitchFamily="34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  <a:defRPr/>
            </a:pPr>
            <a:r>
              <a:rPr lang="ru-RU" sz="3600" dirty="0" smtClean="0"/>
              <a:t> анализ методической литературы,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600" dirty="0" smtClean="0"/>
              <a:t>классификация</a:t>
            </a:r>
            <a:r>
              <a:rPr lang="ru-RU" sz="3600" dirty="0" smtClean="0"/>
              <a:t>,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600" dirty="0" smtClean="0"/>
              <a:t>систематизация</a:t>
            </a:r>
            <a:r>
              <a:rPr lang="ru-RU" sz="3600" dirty="0" smtClean="0"/>
              <a:t>,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600" dirty="0" smtClean="0"/>
              <a:t> обобщение.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683544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6343" y="1674564"/>
            <a:ext cx="10096500" cy="3536413"/>
          </a:xfrm>
        </p:spPr>
        <p:txBody>
          <a:bodyPr rtlCol="0">
            <a:normAutofit fontScale="90000"/>
          </a:bodyPr>
          <a:lstStyle/>
          <a:p>
            <a:pPr marL="339725" indent="-339725">
              <a:spcBef>
                <a:spcPts val="8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b="1" dirty="0" smtClean="0"/>
              <a:t>Рассмотрены вопросы</a:t>
            </a:r>
            <a:r>
              <a:rPr lang="ru-RU" sz="4000" b="1" dirty="0" smtClean="0"/>
              <a:t>:</a:t>
            </a:r>
            <a:br>
              <a:rPr lang="ru-RU" sz="4000" b="1" dirty="0" smtClean="0"/>
            </a:br>
            <a:r>
              <a:rPr lang="ru-RU" sz="3100" b="1" dirty="0" smtClean="0">
                <a:solidFill>
                  <a:srgbClr val="000099"/>
                </a:solidFill>
              </a:rPr>
              <a:t/>
            </a:r>
            <a:br>
              <a:rPr lang="ru-RU" sz="3100" b="1" dirty="0" smtClean="0">
                <a:solidFill>
                  <a:srgbClr val="000099"/>
                </a:solidFill>
              </a:rPr>
            </a:br>
            <a:r>
              <a:rPr lang="ru-RU" sz="3100" dirty="0" smtClean="0"/>
              <a:t>Понятие </a:t>
            </a:r>
            <a:r>
              <a:rPr lang="ru-RU" sz="3100" dirty="0" smtClean="0"/>
              <a:t>и значение аудиовизуальных, </a:t>
            </a:r>
            <a:r>
              <a:rPr lang="ru-RU" sz="3100" dirty="0" err="1" smtClean="0"/>
              <a:t>аудитивных</a:t>
            </a:r>
            <a:r>
              <a:rPr lang="ru-RU" sz="3100" dirty="0" smtClean="0"/>
              <a:t> средств обучения</a:t>
            </a:r>
            <a:r>
              <a:rPr lang="ru-RU" sz="3100" dirty="0" smtClean="0"/>
              <a:t>;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Классификация </a:t>
            </a:r>
            <a:r>
              <a:rPr lang="ru-RU" sz="3100" dirty="0" smtClean="0"/>
              <a:t>аудиовизуальных средств обучения</a:t>
            </a:r>
            <a:r>
              <a:rPr lang="ru-RU" sz="3100" dirty="0" smtClean="0"/>
              <a:t>;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Место </a:t>
            </a:r>
            <a:r>
              <a:rPr lang="ru-RU" sz="3100" dirty="0" smtClean="0"/>
              <a:t>АВСО в системе современных средств </a:t>
            </a:r>
            <a:r>
              <a:rPr lang="ru-RU" sz="3100" dirty="0" smtClean="0"/>
              <a:t>обучения.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75402" y="0"/>
            <a:ext cx="93165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Глава 1. ТЕОРЕТИЧЕСКИЕ ОСНОВЫ ИСПОЛЬЗОВАНИЯ АУДИОВИЗУАЛЬНЫХ СРЕДСТВ ДЛЯ ОБУЧЕНИЯ АНГЛИЙСКОМУ ЯЗЫКУ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5647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263487"/>
            <a:ext cx="9980682" cy="1096962"/>
          </a:xfrm>
        </p:spPr>
        <p:txBody>
          <a:bodyPr rtlCol="0">
            <a:noAutofit/>
          </a:bodyPr>
          <a:lstStyle/>
          <a:p>
            <a:r>
              <a:rPr lang="ru-RU" sz="4000" b="1" dirty="0" smtClean="0"/>
              <a:t>Основные понятия главы 1.</a:t>
            </a:r>
            <a:r>
              <a:rPr lang="ru-RU" sz="4000" b="1" dirty="0" smtClean="0">
                <a:solidFill>
                  <a:srgbClr val="000099"/>
                </a:solidFill>
              </a:rPr>
              <a:t/>
            </a:r>
            <a:br>
              <a:rPr lang="ru-RU" sz="4000" b="1" dirty="0" smtClean="0">
                <a:solidFill>
                  <a:srgbClr val="000099"/>
                </a:solidFill>
              </a:rPr>
            </a:b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 rtlCol="0">
            <a:noAutofit/>
          </a:bodyPr>
          <a:lstStyle/>
          <a:p>
            <a:r>
              <a:rPr lang="ru-RU" sz="3600" dirty="0" smtClean="0"/>
              <a:t>Аудиовизуальные средства обучения</a:t>
            </a: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 rtlCol="0">
            <a:normAutofit/>
          </a:bodyPr>
          <a:lstStyle/>
          <a:p>
            <a:pPr marL="339725" indent="-339725">
              <a:spcBef>
                <a:spcPts val="800"/>
              </a:spcBef>
              <a:buClr>
                <a:srgbClr val="000099"/>
              </a:buClr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ru-RU" sz="3200" b="1" dirty="0" smtClean="0">
                <a:solidFill>
                  <a:srgbClr val="000099"/>
                </a:solidFill>
              </a:rPr>
              <a:t> </a:t>
            </a:r>
            <a:r>
              <a:rPr lang="ru-RU" sz="3200" b="1" dirty="0" smtClean="0">
                <a:solidFill>
                  <a:srgbClr val="000099"/>
                </a:solidFill>
              </a:rPr>
              <a:t>   </a:t>
            </a:r>
            <a:r>
              <a:rPr lang="ru-RU" sz="3200" b="1" dirty="0" smtClean="0"/>
              <a:t>-</a:t>
            </a:r>
            <a:r>
              <a:rPr lang="ru-RU" sz="3200" b="1" dirty="0" smtClean="0">
                <a:solidFill>
                  <a:srgbClr val="000099"/>
                </a:solidFill>
              </a:rPr>
              <a:t> </a:t>
            </a:r>
            <a:r>
              <a:rPr lang="ru-RU" sz="3200" b="1" dirty="0" smtClean="0"/>
              <a:t>это </a:t>
            </a:r>
            <a:r>
              <a:rPr lang="ru-RU" sz="3200" dirty="0" smtClean="0"/>
              <a:t>современные </a:t>
            </a:r>
            <a:r>
              <a:rPr lang="ru-RU" sz="3200" dirty="0" smtClean="0"/>
              <a:t>технические средства обучения, включая учебное кино и диафильмы, диапозитивы, радио- и телепередачи, звукозапись. </a:t>
            </a:r>
          </a:p>
          <a:p>
            <a:pPr rtl="0"/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 rtlCol="0">
            <a:noAutofit/>
          </a:bodyPr>
          <a:lstStyle/>
          <a:p>
            <a:r>
              <a:rPr lang="ru-RU" sz="3600" dirty="0" err="1" smtClean="0"/>
              <a:t>Аудитивные</a:t>
            </a:r>
            <a:r>
              <a:rPr lang="ru-RU" sz="3600" dirty="0" smtClean="0"/>
              <a:t> средства обучения </a:t>
            </a:r>
            <a:endParaRPr lang="ru-RU" sz="3600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 rtlCol="0"/>
          <a:lstStyle/>
          <a:p>
            <a:pPr>
              <a:buNone/>
            </a:pPr>
            <a:r>
              <a:rPr lang="ru-RU" sz="3200" b="1" dirty="0" smtClean="0"/>
              <a:t>- это</a:t>
            </a:r>
            <a:r>
              <a:rPr lang="ru-RU" sz="3200" dirty="0" smtClean="0"/>
              <a:t> </a:t>
            </a:r>
            <a:r>
              <a:rPr lang="ru-RU" sz="3200" dirty="0" smtClean="0"/>
              <a:t>средства обучения предназначенные для передачи информации и восприятия ее с помощью слуха.</a:t>
            </a:r>
            <a:endParaRPr lang="ru-RU" sz="3200" b="1" dirty="0" smtClean="0">
              <a:solidFill>
                <a:srgbClr val="000099"/>
              </a:solidFill>
            </a:endParaRPr>
          </a:p>
          <a:p>
            <a:pPr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2449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r>
              <a:rPr lang="ru-RU" sz="4000" b="1" dirty="0" smtClean="0"/>
              <a:t>Классификация Михаила </a:t>
            </a:r>
            <a:r>
              <a:rPr lang="ru-RU" sz="4000" b="1" dirty="0" err="1" smtClean="0"/>
              <a:t>Ляховицкого</a:t>
            </a:r>
            <a:endParaRPr lang="ru-RU" sz="4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61012" y="1348800"/>
            <a:ext cx="1119313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 визуальные (зрительные) средства (</a:t>
            </a:r>
            <a:r>
              <a:rPr lang="ru-RU" sz="3200" dirty="0" err="1" smtClean="0"/>
              <a:t>видеограммы</a:t>
            </a:r>
            <a:r>
              <a:rPr lang="ru-RU" sz="3200" dirty="0" smtClean="0"/>
              <a:t>) – рисунки, таблицы, схемы, транспаранты, диафильмы, </a:t>
            </a:r>
            <a:r>
              <a:rPr lang="ru-RU" sz="3200" dirty="0" smtClean="0"/>
              <a:t>диапозитивы</a:t>
            </a:r>
          </a:p>
          <a:p>
            <a:pPr>
              <a:buFont typeface="Arial" pitchFamily="34" charset="0"/>
              <a:buChar char="•"/>
            </a:pPr>
            <a:endParaRPr lang="ru-RU" sz="3200" dirty="0" smtClean="0"/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 </a:t>
            </a:r>
            <a:r>
              <a:rPr lang="ru-RU" sz="3200" dirty="0" err="1" smtClean="0"/>
              <a:t>аудитивные</a:t>
            </a:r>
            <a:r>
              <a:rPr lang="ru-RU" sz="3200" dirty="0" smtClean="0"/>
              <a:t> (слуховые) средства (фонограммы) – грамзапись, </a:t>
            </a:r>
            <a:r>
              <a:rPr lang="ru-RU" sz="3200" dirty="0" err="1" smtClean="0"/>
              <a:t>магнитозапись</a:t>
            </a:r>
            <a:r>
              <a:rPr lang="ru-RU" sz="3200" dirty="0" smtClean="0"/>
              <a:t>, </a:t>
            </a:r>
            <a:r>
              <a:rPr lang="ru-RU" sz="3200" dirty="0" smtClean="0"/>
              <a:t>радиопередачи</a:t>
            </a:r>
          </a:p>
          <a:p>
            <a:pPr>
              <a:buFont typeface="Arial" pitchFamily="34" charset="0"/>
              <a:buChar char="•"/>
            </a:pPr>
            <a:endParaRPr lang="ru-RU" sz="3200" dirty="0" smtClean="0"/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 собственно аудиовизуальные (зрительно-слуховые) средства (видеофонограммы) – кино-, теле- и диафильмы со звуковым </a:t>
            </a:r>
            <a:r>
              <a:rPr lang="ru-RU" sz="3200" dirty="0" smtClean="0"/>
              <a:t>сопровождением</a:t>
            </a:r>
            <a:endParaRPr 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xmlns="" val="1527004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59984" y="241453"/>
            <a:ext cx="9980682" cy="1096962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/>
              <a:t>Классификация Алексея </a:t>
            </a:r>
            <a:r>
              <a:rPr lang="ru-RU" sz="4400" b="1" dirty="0" err="1" smtClean="0"/>
              <a:t>Барменикова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027781" y="2051891"/>
            <a:ext cx="9982200" cy="4572000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 smtClean="0"/>
              <a:t>1) учебными, специально предназначенными  для занятий языком и содержащими  методически обработанный учебный  материал (наглядные пособия</a:t>
            </a:r>
            <a:r>
              <a:rPr lang="ru-RU" sz="3600" dirty="0" smtClean="0"/>
              <a:t>)</a:t>
            </a:r>
            <a:endParaRPr lang="ru-RU" sz="3600" dirty="0" smtClean="0"/>
          </a:p>
          <a:p>
            <a:r>
              <a:rPr lang="ru-RU" sz="3600" dirty="0" smtClean="0"/>
              <a:t>    2) учебными, созданными для занятий  по другим дисциплинам, но привлекаемыми  в качестве учебных материалов по языку (средства наглядности</a:t>
            </a:r>
            <a:r>
              <a:rPr lang="ru-RU" sz="3600" dirty="0" smtClean="0"/>
              <a:t>)</a:t>
            </a:r>
            <a:endParaRPr lang="ru-RU" sz="3600" dirty="0" smtClean="0"/>
          </a:p>
          <a:p>
            <a:r>
              <a:rPr lang="ru-RU" sz="3600" dirty="0" smtClean="0"/>
              <a:t>    3) естественными средствами массовой  коммуникации, включаемыми в учебный  процесс 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80914" y="1371466"/>
            <a:ext cx="102059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u="sng" dirty="0" smtClean="0"/>
              <a:t> </a:t>
            </a:r>
            <a:r>
              <a:rPr lang="ru-RU" sz="3200" i="1" u="sng" dirty="0" smtClean="0"/>
              <a:t>Аудиовизуальные средства обучения могут быть: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3197023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f03431380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_9411662_TF03431380_TF03431380.potx" id="{3442B1B1-FE9E-4009-A7C4-AC049039973C}" vid="{B3BD9ACF-76CB-44DC-AA6B-25949BA0423D}"/>
    </a:ext>
  </a:extLst>
</a:theme>
</file>

<file path=ppt/theme/theme2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Description xmlns="4873beb7-5857-4685-be1f-d57550cc96cc" xsi:nil="true"/>
    <AssetExpire xmlns="4873beb7-5857-4685-be1f-d57550cc96cc">2029-01-01T08:00:00+00:00</AssetExpire>
    <CampaignTagsTaxHTField0 xmlns="4873beb7-5857-4685-be1f-d57550cc96cc">
      <Terms xmlns="http://schemas.microsoft.com/office/infopath/2007/PartnerControls"/>
    </CampaignTagsTaxHTField0>
    <IntlLangReviewDate xmlns="4873beb7-5857-4685-be1f-d57550cc96cc" xsi:nil="true"/>
    <TPFriendlyName xmlns="4873beb7-5857-4685-be1f-d57550cc96cc" xsi:nil="true"/>
    <IntlLangReview xmlns="4873beb7-5857-4685-be1f-d57550cc96cc">false</IntlLangReview>
    <LocLastLocAttemptVersionLookup xmlns="4873beb7-5857-4685-be1f-d57550cc96cc">855024</LocLastLocAttemptVersionLookup>
    <PolicheckWords xmlns="4873beb7-5857-4685-be1f-d57550cc96cc" xsi:nil="true"/>
    <SubmitterId xmlns="4873beb7-5857-4685-be1f-d57550cc96cc" xsi:nil="true"/>
    <AcquiredFrom xmlns="4873beb7-5857-4685-be1f-d57550cc96cc">Internal MS</AcquiredFrom>
    <EditorialStatus xmlns="4873beb7-5857-4685-be1f-d57550cc96cc">Complete</EditorialStatus>
    <Markets xmlns="4873beb7-5857-4685-be1f-d57550cc96cc"/>
    <OriginAsset xmlns="4873beb7-5857-4685-be1f-d57550cc96cc" xsi:nil="true"/>
    <AssetStart xmlns="4873beb7-5857-4685-be1f-d57550cc96cc">2012-08-31T08:50:00+00:00</AssetStart>
    <FriendlyTitle xmlns="4873beb7-5857-4685-be1f-d57550cc96cc" xsi:nil="true"/>
    <MarketSpecific xmlns="4873beb7-5857-4685-be1f-d57550cc96cc">false</MarketSpecific>
    <TPNamespace xmlns="4873beb7-5857-4685-be1f-d57550cc96cc" xsi:nil="true"/>
    <PublishStatusLookup xmlns="4873beb7-5857-4685-be1f-d57550cc96cc">
      <Value>1616423</Value>
    </PublishStatusLookup>
    <APAuthor xmlns="4873beb7-5857-4685-be1f-d57550cc96cc">
      <UserInfo>
        <DisplayName>REDMOND\kristaa</DisplayName>
        <AccountId>136</AccountId>
        <AccountType/>
      </UserInfo>
    </APAuthor>
    <TPCommandLine xmlns="4873beb7-5857-4685-be1f-d57550cc96cc" xsi:nil="true"/>
    <IntlLangReviewer xmlns="4873beb7-5857-4685-be1f-d57550cc96cc" xsi:nil="true"/>
    <OpenTemplate xmlns="4873beb7-5857-4685-be1f-d57550cc96cc">true</OpenTemplate>
    <CSXSubmissionDate xmlns="4873beb7-5857-4685-be1f-d57550cc96cc" xsi:nil="true"/>
    <TaxCatchAll xmlns="4873beb7-5857-4685-be1f-d57550cc96cc"/>
    <Manager xmlns="4873beb7-5857-4685-be1f-d57550cc96cc" xsi:nil="true"/>
    <NumericId xmlns="4873beb7-5857-4685-be1f-d57550cc96cc" xsi:nil="true"/>
    <ParentAssetId xmlns="4873beb7-5857-4685-be1f-d57550cc96cc" xsi:nil="true"/>
    <OriginalSourceMarket xmlns="4873beb7-5857-4685-be1f-d57550cc96cc" xsi:nil="true"/>
    <ApprovalStatus xmlns="4873beb7-5857-4685-be1f-d57550cc96cc">InProgress</ApprovalStatus>
    <TPComponent xmlns="4873beb7-5857-4685-be1f-d57550cc96cc" xsi:nil="true"/>
    <EditorialTags xmlns="4873beb7-5857-4685-be1f-d57550cc96cc" xsi:nil="true"/>
    <TPExecutable xmlns="4873beb7-5857-4685-be1f-d57550cc96cc" xsi:nil="true"/>
    <TPLaunchHelpLink xmlns="4873beb7-5857-4685-be1f-d57550cc96cc" xsi:nil="true"/>
    <LocComments xmlns="4873beb7-5857-4685-be1f-d57550cc96cc" xsi:nil="true"/>
    <LocRecommendedHandoff xmlns="4873beb7-5857-4685-be1f-d57550cc96cc" xsi:nil="true"/>
    <SourceTitle xmlns="4873beb7-5857-4685-be1f-d57550cc96cc" xsi:nil="true"/>
    <CSXUpdate xmlns="4873beb7-5857-4685-be1f-d57550cc96cc">false</CSXUpdate>
    <IntlLocPriority xmlns="4873beb7-5857-4685-be1f-d57550cc96cc" xsi:nil="true"/>
    <UAProjectedTotalWords xmlns="4873beb7-5857-4685-be1f-d57550cc96cc" xsi:nil="true"/>
    <AssetType xmlns="4873beb7-5857-4685-be1f-d57550cc96cc">TP</AssetType>
    <MachineTranslated xmlns="4873beb7-5857-4685-be1f-d57550cc96cc">false</MachineTranslated>
    <OutputCachingOn xmlns="4873beb7-5857-4685-be1f-d57550cc96cc">false</OutputCachingOn>
    <TemplateStatus xmlns="4873beb7-5857-4685-be1f-d57550cc96cc">Complete</TemplateStatus>
    <IsSearchable xmlns="4873beb7-5857-4685-be1f-d57550cc96cc">true</IsSearchable>
    <ContentItem xmlns="4873beb7-5857-4685-be1f-d57550cc96cc" xsi:nil="true"/>
    <HandoffToMSDN xmlns="4873beb7-5857-4685-be1f-d57550cc96cc" xsi:nil="true"/>
    <ShowIn xmlns="4873beb7-5857-4685-be1f-d57550cc96cc">Show everywhere</ShowIn>
    <ThumbnailAssetId xmlns="4873beb7-5857-4685-be1f-d57550cc96cc" xsi:nil="true"/>
    <UALocComments xmlns="4873beb7-5857-4685-be1f-d57550cc96cc" xsi:nil="true"/>
    <UALocRecommendation xmlns="4873beb7-5857-4685-be1f-d57550cc96cc">Localize</UALocRecommendation>
    <LastModifiedDateTime xmlns="4873beb7-5857-4685-be1f-d57550cc96cc" xsi:nil="true"/>
    <LegacyData xmlns="4873beb7-5857-4685-be1f-d57550cc96cc" xsi:nil="true"/>
    <LocManualTestRequired xmlns="4873beb7-5857-4685-be1f-d57550cc96cc">false</LocManualTestRequired>
    <LocMarketGroupTiers2 xmlns="4873beb7-5857-4685-be1f-d57550cc96cc" xsi:nil="true"/>
    <ClipArtFilename xmlns="4873beb7-5857-4685-be1f-d57550cc96cc" xsi:nil="true"/>
    <TPApplication xmlns="4873beb7-5857-4685-be1f-d57550cc96cc" xsi:nil="true"/>
    <CSXHash xmlns="4873beb7-5857-4685-be1f-d57550cc96cc" xsi:nil="true"/>
    <DirectSourceMarket xmlns="4873beb7-5857-4685-be1f-d57550cc96cc" xsi:nil="true"/>
    <PrimaryImageGen xmlns="4873beb7-5857-4685-be1f-d57550cc96cc">true</PrimaryImageGen>
    <PlannedPubDate xmlns="4873beb7-5857-4685-be1f-d57550cc96cc" xsi:nil="true"/>
    <CSXSubmissionMarket xmlns="4873beb7-5857-4685-be1f-d57550cc96cc" xsi:nil="true"/>
    <Downloads xmlns="4873beb7-5857-4685-be1f-d57550cc96cc">0</Downloads>
    <ArtSampleDocs xmlns="4873beb7-5857-4685-be1f-d57550cc96cc" xsi:nil="true"/>
    <TrustLevel xmlns="4873beb7-5857-4685-be1f-d57550cc96cc">1 Microsoft Managed Content</TrustLevel>
    <BlockPublish xmlns="4873beb7-5857-4685-be1f-d57550cc96cc">false</BlockPublish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BusinessGroup xmlns="4873beb7-5857-4685-be1f-d57550cc96cc" xsi:nil="true"/>
    <Providers xmlns="4873beb7-5857-4685-be1f-d57550cc96cc" xsi:nil="true"/>
    <TemplateTemplateType xmlns="4873beb7-5857-4685-be1f-d57550cc96cc">PowerPoint Presentation Template</TemplateTemplateType>
    <TimesCloned xmlns="4873beb7-5857-4685-be1f-d57550cc96cc" xsi:nil="true"/>
    <TPAppVersion xmlns="4873beb7-5857-4685-be1f-d57550cc96cc" xsi:nil="true"/>
    <VoteCount xmlns="4873beb7-5857-4685-be1f-d57550cc96cc" xsi:nil="true"/>
    <AverageRating xmlns="4873beb7-5857-4685-be1f-d57550cc96cc" xsi:nil="true"/>
    <FeatureTagsTaxHTField0 xmlns="4873beb7-5857-4685-be1f-d57550cc96cc">
      <Terms xmlns="http://schemas.microsoft.com/office/infopath/2007/PartnerControls"/>
    </FeatureTagsTaxHTField0>
    <Provider xmlns="4873beb7-5857-4685-be1f-d57550cc96cc" xsi:nil="true"/>
    <UACurrentWords xmlns="4873beb7-5857-4685-be1f-d57550cc96cc" xsi:nil="true"/>
    <AssetId xmlns="4873beb7-5857-4685-be1f-d57550cc96cc">TP103431361</AssetId>
    <TPClientViewer xmlns="4873beb7-5857-4685-be1f-d57550cc96cc" xsi:nil="true"/>
    <DSATActionTaken xmlns="4873beb7-5857-4685-be1f-d57550cc96cc" xsi:nil="true"/>
    <APEditor xmlns="4873beb7-5857-4685-be1f-d57550cc96cc">
      <UserInfo>
        <DisplayName/>
        <AccountId xsi:nil="true"/>
        <AccountType/>
      </UserInfo>
    </APEditor>
    <TPInstallLocation xmlns="4873beb7-5857-4685-be1f-d57550cc96cc" xsi:nil="true"/>
    <OOCacheId xmlns="4873beb7-5857-4685-be1f-d57550cc96cc" xsi:nil="true"/>
    <IsDeleted xmlns="4873beb7-5857-4685-be1f-d57550cc96cc">false</IsDeleted>
    <PublishTargets xmlns="4873beb7-5857-4685-be1f-d57550cc96cc">OfficeOnlineVNext</PublishTargets>
    <ApprovalLog xmlns="4873beb7-5857-4685-be1f-d57550cc96cc" xsi:nil="true"/>
    <BugNumber xmlns="4873beb7-5857-4685-be1f-d57550cc96cc" xsi:nil="true"/>
    <CrawlForDependencies xmlns="4873beb7-5857-4685-be1f-d57550cc96cc">false</CrawlForDependencies>
    <InternalTagsTaxHTField0 xmlns="4873beb7-5857-4685-be1f-d57550cc96cc">
      <Terms xmlns="http://schemas.microsoft.com/office/infopath/2007/PartnerControls"/>
    </InternalTagsTaxHTField0>
    <LastHandOff xmlns="4873beb7-5857-4685-be1f-d57550cc96cc" xsi:nil="true"/>
    <Milestone xmlns="4873beb7-5857-4685-be1f-d57550cc96cc" xsi:nil="true"/>
    <OriginalRelease xmlns="4873beb7-5857-4685-be1f-d57550cc96cc">15</OriginalRelease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UANotes xmlns="4873beb7-5857-4685-be1f-d57550cc96c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28C8B9CA-0273-4370-889A-FC05DA5C2FA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DDBB83-77C1-4099-A0AA-289882E745E2}">
  <ds:schemaRefs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dcmitype/"/>
    <ds:schemaRef ds:uri="http://purl.org/dc/terms/"/>
    <ds:schemaRef ds:uri="http://schemas.openxmlformats.org/package/2006/metadata/core-properties"/>
    <ds:schemaRef ds:uri="4873beb7-5857-4685-be1f-d57550cc96c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tf03431380</Template>
  <TotalTime>0</TotalTime>
  <Words>592</Words>
  <Application>Microsoft Office PowerPoint</Application>
  <PresentationFormat>Произвольный</PresentationFormat>
  <Paragraphs>68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tf03431380</vt:lpstr>
      <vt:lpstr>«ИСПОЛЬЗОВАНИЕ АУДИТИВНЫХ И АУДИВИЗУАЛЬНЫХ СРЕДСТВ ДЛЯ ПОВЫШЕНИЯ КАЧЕСТВА ОБУЧЕНИЯ НА УРОКАХ АНГЛИЙСКОГО ЯЗЫКА В НАЧАЛЬНОЙ ШКОЛЕ»     </vt:lpstr>
      <vt:lpstr>Слайд 2</vt:lpstr>
      <vt:lpstr>Слайд 3</vt:lpstr>
      <vt:lpstr>Задачи исследования: </vt:lpstr>
      <vt:lpstr>Методы исследования</vt:lpstr>
      <vt:lpstr> Рассмотрены вопросы:  Понятие и значение аудиовизуальных, аудитивных средств обучения;  Классификация аудиовизуальных средств обучения;  Место АВСО в системе современных средств обучения.  </vt:lpstr>
      <vt:lpstr>Основные понятия главы 1. </vt:lpstr>
      <vt:lpstr>Классификация Михаила Ляховицкого</vt:lpstr>
      <vt:lpstr>Классификация Алексея Барменикова </vt:lpstr>
      <vt:lpstr>Аудиовизуальные средства образования на современном этапе включают в себя:</vt:lpstr>
      <vt:lpstr> - Методы и приемы работы с аудиовизуальными средствами - Особенности процесса обучения английскому языку на начальном этапе с применением аудиовизуальных средств обучения в начальной школе - Использование видеоматериалов как эффективного аудиовизуального средства на уроках английского языка в начальной школе -Методика работы над видеофрагментом </vt:lpstr>
      <vt:lpstr>Использование видео включает в себя три этапа:</vt:lpstr>
      <vt:lpstr>Работа с видеофрагментами состоит из следующих этапов:</vt:lpstr>
      <vt:lpstr>Видеоматериалы служат на уроке: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2017-12-24T04:32:09Z</dcterms:created>
  <dcterms:modified xsi:type="dcterms:W3CDTF">2017-12-24T05:25:34Z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0x0101006EDDDB5EE6D98C44930B742096920B300400F5B6D36B3EF94B4E9A635CDF2A18F5B8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