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85" r:id="rId5"/>
    <p:sldId id="259" r:id="rId6"/>
    <p:sldId id="260" r:id="rId7"/>
    <p:sldId id="261" r:id="rId8"/>
    <p:sldId id="262" r:id="rId9"/>
    <p:sldId id="263" r:id="rId10"/>
    <p:sldId id="271" r:id="rId11"/>
    <p:sldId id="272" r:id="rId12"/>
    <p:sldId id="277" r:id="rId13"/>
    <p:sldId id="273" r:id="rId14"/>
    <p:sldId id="278" r:id="rId15"/>
    <p:sldId id="279" r:id="rId16"/>
    <p:sldId id="280" r:id="rId17"/>
    <p:sldId id="291" r:id="rId18"/>
    <p:sldId id="292" r:id="rId19"/>
    <p:sldId id="293" r:id="rId20"/>
    <p:sldId id="294" r:id="rId21"/>
    <p:sldId id="295" r:id="rId22"/>
    <p:sldId id="296" r:id="rId23"/>
    <p:sldId id="297" r:id="rId24"/>
    <p:sldId id="286" r:id="rId25"/>
    <p:sldId id="282" r:id="rId26"/>
    <p:sldId id="283" r:id="rId27"/>
    <p:sldId id="288" r:id="rId28"/>
    <p:sldId id="289" r:id="rId29"/>
    <p:sldId id="290" r:id="rId3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2588" autoAdjust="0"/>
  </p:normalViewPr>
  <p:slideViewPr>
    <p:cSldViewPr>
      <p:cViewPr varScale="1">
        <p:scale>
          <a:sx n="67" d="100"/>
          <a:sy n="67" d="100"/>
        </p:scale>
        <p:origin x="-85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5B106E36-FD25-4E2D-B0AA-010F637433A0}" type="datetimeFigureOut">
              <a:rPr lang="ru-RU" smtClean="0"/>
              <a:pPr/>
              <a:t>21.05.2019</a:t>
            </a:fld>
            <a:endParaRPr lang="ru-RU"/>
          </a:p>
        </p:txBody>
      </p:sp>
      <p:sp>
        <p:nvSpPr>
          <p:cNvPr id="16" name="Номер слайда 15"/>
          <p:cNvSpPr>
            <a:spLocks noGrp="1"/>
          </p:cNvSpPr>
          <p:nvPr>
            <p:ph type="sldNum" sz="quarter" idx="11"/>
          </p:nvPr>
        </p:nvSpPr>
        <p:spPr/>
        <p:txBody>
          <a:bodyPr/>
          <a:lstStyle/>
          <a:p>
            <a:fld id="{725C68B6-61C2-468F-89AB-4B9F7531AA68}"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21.05.2019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21.05.2019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5B106E36-FD25-4E2D-B0AA-010F637433A0}" type="datetimeFigureOut">
              <a:rPr lang="ru-RU" smtClean="0"/>
              <a:pPr/>
              <a:t>21.05.2019</a:t>
            </a:fld>
            <a:endParaRPr lang="ru-RU"/>
          </a:p>
        </p:txBody>
      </p:sp>
      <p:sp>
        <p:nvSpPr>
          <p:cNvPr id="15" name="Номер слайда 14"/>
          <p:cNvSpPr>
            <a:spLocks noGrp="1"/>
          </p:cNvSpPr>
          <p:nvPr>
            <p:ph type="sldNum" sz="quarter" idx="15"/>
          </p:nvPr>
        </p:nvSpPr>
        <p:spPr/>
        <p:txBody>
          <a:bodyPr/>
          <a:lstStyle>
            <a:lvl1pPr algn="ctr">
              <a:defRPr/>
            </a:lvl1pPr>
          </a:lstStyle>
          <a:p>
            <a:fld id="{725C68B6-61C2-468F-89AB-4B9F7531AA68}"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5B106E36-FD25-4E2D-B0AA-010F637433A0}" type="datetimeFigureOut">
              <a:rPr lang="ru-RU" smtClean="0"/>
              <a:pPr/>
              <a:t>21.05.2019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5B106E36-FD25-4E2D-B0AA-010F637433A0}" type="datetimeFigureOut">
              <a:rPr lang="ru-RU" smtClean="0"/>
              <a:pPr/>
              <a:t>21.05.2019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21.05.2019</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21.05.2019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21.05.2019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5B106E36-FD25-4E2D-B0AA-010F637433A0}" type="datetimeFigureOut">
              <a:rPr lang="ru-RU" smtClean="0"/>
              <a:pPr/>
              <a:t>21.05.2019</a:t>
            </a:fld>
            <a:endParaRPr lang="ru-RU"/>
          </a:p>
        </p:txBody>
      </p:sp>
      <p:sp>
        <p:nvSpPr>
          <p:cNvPr id="9" name="Номер слайда 8"/>
          <p:cNvSpPr>
            <a:spLocks noGrp="1"/>
          </p:cNvSpPr>
          <p:nvPr>
            <p:ph type="sldNum" sz="quarter" idx="15"/>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5B106E36-FD25-4E2D-B0AA-010F637433A0}" type="datetimeFigureOut">
              <a:rPr lang="ru-RU" smtClean="0"/>
              <a:pPr/>
              <a:t>21.05.2019</a:t>
            </a:fld>
            <a:endParaRPr lang="ru-RU"/>
          </a:p>
        </p:txBody>
      </p:sp>
      <p:sp>
        <p:nvSpPr>
          <p:cNvPr id="9" name="Номер слайда 8"/>
          <p:cNvSpPr>
            <a:spLocks noGrp="1"/>
          </p:cNvSpPr>
          <p:nvPr>
            <p:ph type="sldNum" sz="quarter" idx="11"/>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5B106E36-FD25-4E2D-B0AA-010F637433A0}" type="datetimeFigureOut">
              <a:rPr lang="ru-RU" smtClean="0"/>
              <a:pPr/>
              <a:t>21.05.2019</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725C68B6-61C2-468F-89AB-4B9F7531AA68}"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www.alfacon.ru/page3.html" TargetMode="Externa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www.ivd.ru/zoom.xgi?file=4299_kry7_b.jpg" TargetMode="Externa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6.xml"/><Relationship Id="rId6" Type="http://schemas.openxmlformats.org/officeDocument/2006/relationships/image" Target="../media/image21.jpeg"/><Relationship Id="rId5" Type="http://schemas.openxmlformats.org/officeDocument/2006/relationships/hyperlink" Target="javascript:openpic('img/dom_hata4_3.jpg',250,170)" TargetMode="External"/><Relationship Id="rId4" Type="http://schemas.openxmlformats.org/officeDocument/2006/relationships/image" Target="../media/image20.jpeg"/></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ivd.ru/zoom.xgi?file=4299_kry5_b.jp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4348" y="857232"/>
            <a:ext cx="7772400" cy="2428892"/>
          </a:xfrm>
        </p:spPr>
        <p:txBody>
          <a:bodyPr>
            <a:noAutofit/>
          </a:bodyPr>
          <a:lstStyle/>
          <a:p>
            <a:r>
              <a:rPr lang="ru-RU" dirty="0" smtClean="0">
                <a:solidFill>
                  <a:schemeClr val="tx1"/>
                </a:solidFill>
              </a:rPr>
              <a:t>ЛЕКЦИЯ №4</a:t>
            </a:r>
            <a:br>
              <a:rPr lang="ru-RU" dirty="0" smtClean="0">
                <a:solidFill>
                  <a:schemeClr val="tx1"/>
                </a:solidFill>
              </a:rPr>
            </a:br>
            <a:r>
              <a:rPr lang="ru-RU" dirty="0" smtClean="0">
                <a:solidFill>
                  <a:schemeClr val="tx1"/>
                </a:solidFill>
              </a:rPr>
              <a:t>Тема</a:t>
            </a:r>
            <a:r>
              <a:rPr lang="ru-RU" dirty="0" smtClean="0">
                <a:solidFill>
                  <a:schemeClr val="tx1"/>
                </a:solidFill>
              </a:rPr>
              <a:t>: «Крыши их виды и конструктивные схемы. Кровли и их виды»</a:t>
            </a:r>
            <a:endParaRPr lang="ru-RU" dirty="0">
              <a:solidFill>
                <a:schemeClr val="tx1"/>
              </a:solidFill>
            </a:endParaRPr>
          </a:p>
        </p:txBody>
      </p:sp>
      <p:sp>
        <p:nvSpPr>
          <p:cNvPr id="4" name="Подзаголовок 3"/>
          <p:cNvSpPr>
            <a:spLocks noGrp="1"/>
          </p:cNvSpPr>
          <p:nvPr>
            <p:ph type="subTitle" idx="1"/>
          </p:nvPr>
        </p:nvSpPr>
        <p:spPr>
          <a:xfrm>
            <a:off x="500034" y="3357562"/>
            <a:ext cx="8305800" cy="2928958"/>
          </a:xfrm>
        </p:spPr>
        <p:txBody>
          <a:bodyPr/>
          <a:lstStyle/>
          <a:p>
            <a:pPr algn="l"/>
            <a:r>
              <a:rPr lang="ru-RU" sz="2800" dirty="0" smtClean="0">
                <a:solidFill>
                  <a:srgbClr val="FFFF00"/>
                </a:solidFill>
              </a:rPr>
              <a:t>Цель: рассмотреть разновидности ограждающих конструкций; определить их различия и варианты использования.</a:t>
            </a:r>
            <a:endParaRPr lang="ru-RU" sz="2800" dirty="0">
              <a:solidFill>
                <a:srgbClr val="FFFF00"/>
              </a:solidFill>
            </a:endParaRPr>
          </a:p>
        </p:txBody>
      </p:sp>
      <p:sp>
        <p:nvSpPr>
          <p:cNvPr id="5" name="TextBox 4"/>
          <p:cNvSpPr txBox="1"/>
          <p:nvPr/>
        </p:nvSpPr>
        <p:spPr>
          <a:xfrm>
            <a:off x="4429124" y="5357826"/>
            <a:ext cx="4143404" cy="646331"/>
          </a:xfrm>
          <a:prstGeom prst="rect">
            <a:avLst/>
          </a:prstGeom>
          <a:noFill/>
        </p:spPr>
        <p:txBody>
          <a:bodyPr wrap="square" rtlCol="0">
            <a:spAutoFit/>
          </a:bodyPr>
          <a:lstStyle/>
          <a:p>
            <a:r>
              <a:rPr lang="ru-RU" dirty="0" smtClean="0"/>
              <a:t>Преподаватель ОГАПОУ «БСК» </a:t>
            </a:r>
            <a:r>
              <a:rPr lang="ru-RU" dirty="0" err="1" smtClean="0"/>
              <a:t>Тарасенко</a:t>
            </a:r>
            <a:r>
              <a:rPr lang="ru-RU" dirty="0" smtClean="0"/>
              <a:t> Н.В.</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wipe(down)">
                                      <p:cBhvr>
                                        <p:cTn id="12"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285720" y="214290"/>
            <a:ext cx="8572560" cy="6357982"/>
          </a:xfrm>
        </p:spPr>
        <p:txBody>
          <a:bodyPr>
            <a:normAutofit lnSpcReduction="10000"/>
          </a:bodyPr>
          <a:lstStyle/>
          <a:p>
            <a:pPr algn="ctr">
              <a:buNone/>
            </a:pPr>
            <a:r>
              <a:rPr lang="ru-RU" b="1" dirty="0" smtClean="0"/>
              <a:t>Основание под кровлю</a:t>
            </a:r>
            <a:r>
              <a:rPr lang="ru-RU" dirty="0" smtClean="0"/>
              <a:t>  </a:t>
            </a:r>
          </a:p>
          <a:p>
            <a:r>
              <a:rPr lang="ru-RU" dirty="0" smtClean="0"/>
              <a:t>Основание под кровлю из штучных или рулонных материалов может быть выполнено в виде обрешетки или сплошного настила. В первом случае для его изготовления используются деревянные бруски, во втором — деревянные бруски и доски.  </a:t>
            </a:r>
          </a:p>
          <a:p>
            <a:r>
              <a:rPr lang="ru-RU" b="1" dirty="0" smtClean="0"/>
              <a:t>Сплошной настил</a:t>
            </a:r>
            <a:r>
              <a:rPr lang="ru-RU" dirty="0" smtClean="0"/>
              <a:t> делается в том случае, когда в качестве покрытия используются асбестоцементные плитки, черепицу или рулонный материал. Под плитки доски настила выкладывают с небольшим зазором (не более 10 мм) в один слой, под рулонный материал — в два слоя: рабочий и защитный.  </a:t>
            </a:r>
            <a:br>
              <a:rPr lang="ru-RU" dirty="0" smtClean="0"/>
            </a:br>
            <a:r>
              <a:rPr lang="ru-RU" dirty="0" smtClean="0"/>
              <a:t>Узкие доски защитного слоя должны находиться под углом 45 градусов к рабочему. Между настилами помещают противоветровую прокладку из  полиэтиленовой пленки.</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down)">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142844" y="214290"/>
            <a:ext cx="8715436" cy="6357982"/>
          </a:xfrm>
        </p:spPr>
        <p:txBody>
          <a:bodyPr>
            <a:normAutofit lnSpcReduction="10000"/>
          </a:bodyPr>
          <a:lstStyle/>
          <a:p>
            <a:r>
              <a:rPr lang="ru-RU" b="1" dirty="0" smtClean="0"/>
              <a:t>Обрешетка</a:t>
            </a:r>
            <a:r>
              <a:rPr lang="ru-RU" dirty="0" smtClean="0"/>
              <a:t> применяется в том случае, когда кровельное покрытие делается из волнистых асбестоцементных листов ВО (шифера), листовой стали, черепицы или дерева.  При изготовлении основания необходимо соблюдать два основных требования: все его элементы должны быть плотно закреплены на несущих конструкциях, а их стыки над стропилами располагаться в разбежку.  Кроме того, заданное расстояние между досками или брусками — </a:t>
            </a:r>
            <a:r>
              <a:rPr lang="ru-RU" b="1" dirty="0" smtClean="0"/>
              <a:t>обрешетинами</a:t>
            </a:r>
            <a:r>
              <a:rPr lang="ru-RU" dirty="0" smtClean="0"/>
              <a:t> — должно строго соблюдаться по всей поверхности основания. </a:t>
            </a:r>
          </a:p>
          <a:p>
            <a:r>
              <a:rPr lang="ru-RU" dirty="0" smtClean="0"/>
              <a:t>Расстояние называют шагом обрешетки. Шаги могут быть разными в зависимости от вида кровельного материала, например, для асбестоцементных листов-500мм или 750мм если размер листов позволяет. Для </a:t>
            </a:r>
            <a:r>
              <a:rPr lang="ru-RU" dirty="0" err="1" smtClean="0"/>
              <a:t>металлочерепицы</a:t>
            </a:r>
            <a:r>
              <a:rPr lang="ru-RU" dirty="0" smtClean="0"/>
              <a:t> 350мм, для </a:t>
            </a:r>
            <a:r>
              <a:rPr lang="ru-RU" dirty="0" err="1" smtClean="0"/>
              <a:t>оцинковоной</a:t>
            </a:r>
            <a:r>
              <a:rPr lang="ru-RU" dirty="0" smtClean="0"/>
              <a:t> стали 250мм.</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0" y="0"/>
            <a:ext cx="8929718" cy="6858000"/>
          </a:xfrm>
        </p:spPr>
        <p:txBody>
          <a:bodyPr>
            <a:normAutofit fontScale="85000" lnSpcReduction="10000"/>
          </a:bodyPr>
          <a:lstStyle/>
          <a:p>
            <a:r>
              <a:rPr lang="ru-RU" dirty="0" smtClean="0"/>
              <a:t>Обрешетку под асбестоцементные плитки чаще всего делают сплошной из досок толщиной от 25 мм и шириной до 320 мм (более широкие доски при короблении могут разорвать плитку), но можно оставлять зазоры между досками в 5 мм.</a:t>
            </a:r>
          </a:p>
          <a:p>
            <a:r>
              <a:rPr lang="ru-RU" dirty="0" smtClean="0"/>
              <a:t>Обрешетку под черепицу при однослойном покрытии стелют из обрезных брусков сечением 50×50 или 50×60 мм, при двухслойном или тяжелой штампованной черепицей сечением 60×60 мм. </a:t>
            </a:r>
          </a:p>
          <a:p>
            <a:r>
              <a:rPr lang="ru-RU" dirty="0" smtClean="0"/>
              <a:t>Обрешетку под асбестоцементные волнистые листы выполняют чаще всего из мерных брусков сечением 60×60 мм. Вообще обрешетку надо выполнять так, чтобы продольная нахлестка листов была плотной и листы прочно лежали на ней.</a:t>
            </a:r>
          </a:p>
          <a:p>
            <a:r>
              <a:rPr lang="ru-RU" dirty="0" smtClean="0"/>
              <a:t>Обрешетку под стальную кровлю выполняют сплошной или разреженной. Разреженную обрешетку делают из брусков сечением 50×50 мм, досок —50×120—140 мм, сплошную для экономии древесины из досок толщиной 30—40 мм. Обрешетка под кровлю должна быть ровной — без выступов и углублений. От правильности устройства обрешетки зависит и долговечность кровли, так как небольшой прогиб листов ослабляет плотность ее фальцев. Бруски располагают через 200—250 мм друг от друга. </a:t>
            </a:r>
          </a:p>
          <a:p>
            <a:r>
              <a:rPr lang="ru-RU" dirty="0" smtClean="0"/>
              <a:t>Верх крыши—конек сбивают из досок шириной 200 мм.</a:t>
            </a:r>
          </a:p>
          <a:p>
            <a:endParaRPr lang="ru-RU" dirty="0" smtClean="0"/>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down)">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wipe(down)">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wipe(down)">
                                      <p:cBhvr>
                                        <p:cTn id="27"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nvSpPr>
        <p:spPr bwMode="auto">
          <a:xfrm>
            <a:off x="357158" y="357166"/>
            <a:ext cx="8358246" cy="55707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800" b="0" i="0" u="none" strike="noStrike" cap="none" normalizeH="0" baseline="0" dirty="0" smtClean="0">
                <a:ln>
                  <a:noFill/>
                </a:ln>
                <a:effectLst/>
                <a:cs typeface="Times New Roman" pitchFamily="18" charset="0"/>
              </a:rPr>
              <a:t>Обрешетка стропил необходима для настила кровли. В зависимости от вида кровли обрешетку выполняют из досок, теса, брусков-жердей, укладываемых вплотную или вразрядку.</a:t>
            </a:r>
            <a:endParaRPr kumimoji="0" lang="ru-RU" sz="2800" b="0" i="0" u="none" strike="noStrike" cap="none" normalizeH="0" baseline="0" dirty="0" smtClean="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800" b="0" i="0" u="none" strike="noStrike" cap="none" normalizeH="0" baseline="0" dirty="0" smtClean="0">
                <a:ln>
                  <a:noFill/>
                </a:ln>
                <a:effectLst/>
                <a:cs typeface="Times New Roman" pitchFamily="18" charset="0"/>
              </a:rPr>
              <a:t>При сплошной обрешетке –настиле, доски (тес) обычно укладывают на стропила горизонтально коньку. Однако лучше, если сначала на стропила горизонтально коньку уложить через 500—1000 мм бруски (доски), а на них настелить сплошным слоем доски или тес вдоль спуска, от конька к свесу.</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1505">
                                            <p:txEl>
                                              <p:pRg st="0" end="0"/>
                                            </p:txEl>
                                          </p:spTgt>
                                        </p:tgtEl>
                                        <p:attrNameLst>
                                          <p:attrName>style.visibility</p:attrName>
                                        </p:attrNameLst>
                                      </p:cBhvr>
                                      <p:to>
                                        <p:strVal val="visible"/>
                                      </p:to>
                                    </p:set>
                                    <p:animEffect transition="in" filter="wipe(down)">
                                      <p:cBhvr>
                                        <p:cTn id="7" dur="500"/>
                                        <p:tgtEl>
                                          <p:spTgt spid="21505">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1505">
                                            <p:txEl>
                                              <p:pRg st="1" end="1"/>
                                            </p:txEl>
                                          </p:spTgt>
                                        </p:tgtEl>
                                        <p:attrNameLst>
                                          <p:attrName>style.visibility</p:attrName>
                                        </p:attrNameLst>
                                      </p:cBhvr>
                                      <p:to>
                                        <p:strVal val="visible"/>
                                      </p:to>
                                    </p:set>
                                    <p:animEffect transition="in" filter="wipe(down)">
                                      <p:cBhvr>
                                        <p:cTn id="10" dur="500"/>
                                        <p:tgtEl>
                                          <p:spTgt spid="2150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5" grpId="0" build="allAtOnce"/>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noChangeArrowheads="1"/>
          </p:cNvSpPr>
          <p:nvPr/>
        </p:nvSpPr>
        <p:spPr bwMode="auto">
          <a:xfrm>
            <a:off x="214282" y="0"/>
            <a:ext cx="8643998" cy="61863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200" b="1" i="0" u="none" strike="noStrike" cap="none" normalizeH="0" baseline="0" dirty="0" smtClean="0">
                <a:ln>
                  <a:noFill/>
                </a:ln>
                <a:effectLst/>
                <a:cs typeface="Times New Roman" pitchFamily="18" charset="0"/>
              </a:rPr>
              <a:t>Штучная кровля - черепица</a:t>
            </a:r>
            <a:endParaRPr kumimoji="0" lang="ru-RU" sz="2200" b="0" i="0" u="none" strike="noStrike" cap="none" normalizeH="0" baseline="0" dirty="0" smtClean="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200" b="0" i="0" u="none" strike="noStrike" cap="none" normalizeH="0" baseline="0" dirty="0" smtClean="0">
                <a:ln>
                  <a:noFill/>
                </a:ln>
                <a:effectLst/>
                <a:cs typeface="Times New Roman" pitchFamily="18" charset="0"/>
              </a:rPr>
              <a:t>Черепичная кровля относится к разряду долговечных: минимальный срок ее эксплуатации составляет 50 лет. Сегодня в продаже имеется пазовая штампованная, пазовая ленточная, плоская ленточная и коньковая черепица.</a:t>
            </a:r>
            <a:endParaRPr kumimoji="0" lang="ru-RU" sz="2200" b="0" i="0" u="none" strike="noStrike" cap="none" normalizeH="0" baseline="0" dirty="0" smtClean="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200" b="0" i="0" u="none" strike="noStrike" cap="none" normalizeH="0" baseline="0" dirty="0" smtClean="0">
                <a:ln>
                  <a:noFill/>
                </a:ln>
                <a:effectLst/>
                <a:cs typeface="Times New Roman" pitchFamily="18" charset="0"/>
              </a:rPr>
              <a:t>При устройстве обрешетки под черепичную кровлю следует учесть, что расстояние между брусками должно составлять около 2/</a:t>
            </a:r>
            <a:r>
              <a:rPr kumimoji="0" lang="ru-RU" sz="2200" b="0" i="0" u="none" strike="noStrike" cap="none" normalizeH="0" baseline="0" dirty="0" err="1" smtClean="0">
                <a:ln>
                  <a:noFill/>
                </a:ln>
                <a:effectLst/>
                <a:cs typeface="Times New Roman" pitchFamily="18" charset="0"/>
              </a:rPr>
              <a:t>з</a:t>
            </a:r>
            <a:r>
              <a:rPr kumimoji="0" lang="ru-RU" sz="2200" b="0" i="0" u="none" strike="noStrike" cap="none" normalizeH="0" baseline="0" dirty="0" smtClean="0">
                <a:ln>
                  <a:noFill/>
                </a:ln>
                <a:effectLst/>
                <a:cs typeface="Times New Roman" pitchFamily="18" charset="0"/>
              </a:rPr>
              <a:t> от длины черепка.</a:t>
            </a:r>
          </a:p>
          <a:p>
            <a:pPr lvl="0" eaLnBrk="0" fontAlgn="base" hangingPunct="0">
              <a:spcBef>
                <a:spcPct val="0"/>
              </a:spcBef>
              <a:spcAft>
                <a:spcPct val="0"/>
              </a:spcAft>
            </a:pPr>
            <a:r>
              <a:rPr lang="ru-RU" sz="2200" dirty="0" smtClean="0"/>
              <a:t>Пазовую штампованную черепицу укладывают в один слой. Укладку начинают с карнизного ряда. В пределах одного ряда черепки укладывают внахлест на ширину одного продольного паза. Если последний в ряду черепок не подходит по ширине, то его откалывают и подтесывают. Карнизный ряд черепицы крепится к обрешетке проволокой, пропускаемой в поперечные пазы черепков и закрепляемой на гвозди, вбитые в обрешетку. Операция перевязки повторяется через ряд, то есть вяжутся все нечетные ряды: 1-й, 3-й и т. д. Каждый следующий ряд нахлестывается на предыдущий на ширину поперечного паза. </a:t>
            </a:r>
            <a:endParaRPr kumimoji="0" lang="ru-RU" sz="2200" b="0" i="0" u="none" strike="noStrike" cap="none" normalizeH="0" baseline="0" dirty="0" smtClean="0">
              <a:ln>
                <a:noFill/>
              </a:ln>
              <a:effectLst/>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3793">
                                            <p:txEl>
                                              <p:pRg st="0" end="0"/>
                                            </p:txEl>
                                          </p:spTgt>
                                        </p:tgtEl>
                                        <p:attrNameLst>
                                          <p:attrName>style.visibility</p:attrName>
                                        </p:attrNameLst>
                                      </p:cBhvr>
                                      <p:to>
                                        <p:strVal val="visible"/>
                                      </p:to>
                                    </p:set>
                                    <p:animEffect transition="in" filter="wipe(down)">
                                      <p:cBhvr>
                                        <p:cTn id="7" dur="500"/>
                                        <p:tgtEl>
                                          <p:spTgt spid="33793">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3793">
                                            <p:txEl>
                                              <p:pRg st="1" end="1"/>
                                            </p:txEl>
                                          </p:spTgt>
                                        </p:tgtEl>
                                        <p:attrNameLst>
                                          <p:attrName>style.visibility</p:attrName>
                                        </p:attrNameLst>
                                      </p:cBhvr>
                                      <p:to>
                                        <p:strVal val="visible"/>
                                      </p:to>
                                    </p:set>
                                    <p:animEffect transition="in" filter="wipe(down)">
                                      <p:cBhvr>
                                        <p:cTn id="10" dur="500"/>
                                        <p:tgtEl>
                                          <p:spTgt spid="33793">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3793">
                                            <p:txEl>
                                              <p:pRg st="2" end="2"/>
                                            </p:txEl>
                                          </p:spTgt>
                                        </p:tgtEl>
                                        <p:attrNameLst>
                                          <p:attrName>style.visibility</p:attrName>
                                        </p:attrNameLst>
                                      </p:cBhvr>
                                      <p:to>
                                        <p:strVal val="visible"/>
                                      </p:to>
                                    </p:set>
                                    <p:animEffect transition="in" filter="wipe(down)">
                                      <p:cBhvr>
                                        <p:cTn id="13" dur="500"/>
                                        <p:tgtEl>
                                          <p:spTgt spid="33793">
                                            <p:txEl>
                                              <p:pRg st="2" end="2"/>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3793">
                                            <p:txEl>
                                              <p:pRg st="3" end="3"/>
                                            </p:txEl>
                                          </p:spTgt>
                                        </p:tgtEl>
                                        <p:attrNameLst>
                                          <p:attrName>style.visibility</p:attrName>
                                        </p:attrNameLst>
                                      </p:cBhvr>
                                      <p:to>
                                        <p:strVal val="visible"/>
                                      </p:to>
                                    </p:set>
                                    <p:animEffect transition="in" filter="wipe(down)">
                                      <p:cBhvr>
                                        <p:cTn id="16" dur="500"/>
                                        <p:tgtEl>
                                          <p:spTgt spid="3379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3" grpId="0" build="allAtOnce"/>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142844" y="0"/>
            <a:ext cx="8786874" cy="683264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Verdana" pitchFamily="34" charset="0"/>
                <a:cs typeface="Times New Roman" pitchFamily="18" charset="0"/>
              </a:rPr>
              <a:t>  </a:t>
            </a:r>
            <a:endParaRPr kumimoji="0" lang="ru-RU" sz="1100" b="0" i="0" u="none" strike="noStrike" cap="none" normalizeH="0" baseline="0" dirty="0" smtClean="0">
              <a:ln>
                <a:noFill/>
              </a:ln>
              <a:solidFill>
                <a:schemeClr val="tx1"/>
              </a:solidFill>
              <a:effectLst/>
              <a:latin typeface="Arial" pitchFamily="34" charset="0"/>
            </a:endParaRPr>
          </a:p>
          <a:p>
            <a:pPr lvl="0" eaLnBrk="0" fontAlgn="base" hangingPunct="0">
              <a:spcBef>
                <a:spcPct val="0"/>
              </a:spcBef>
              <a:spcAft>
                <a:spcPct val="0"/>
              </a:spcAft>
            </a:pPr>
            <a:r>
              <a:rPr kumimoji="0" lang="ru-RU" sz="2400" b="0" i="0" u="none" strike="noStrike" cap="none" normalizeH="0" baseline="0" dirty="0" smtClean="0">
                <a:ln>
                  <a:noFill/>
                </a:ln>
                <a:effectLst/>
                <a:cs typeface="Times New Roman" pitchFamily="18" charset="0"/>
              </a:rPr>
              <a:t>Плоскую ленточную черепицу, как и пазовую, укладывают снизу вверх в виде чешуйчатого покрытия, чтобы вышележащие ряды перекрывали нижележащие. При укладке кровли черепки как бы подвешиваются верхними приливами к бруску обрешетки. Каждую черепицу нижних рядов обязательно закрепляют. В средних и верхних рядах можно крепить каждую вторую-третью черепицу, но если крыша имеет большой уклон, то крепить рекомендуется каждую черепицу. Такую черепицу крепят либо специальными </a:t>
            </a:r>
            <a:r>
              <a:rPr lang="ru-RU" sz="2400" dirty="0" err="1" smtClean="0">
                <a:cs typeface="Times New Roman" pitchFamily="18" charset="0"/>
              </a:rPr>
              <a:t>гвоздями-кляммерами</a:t>
            </a:r>
            <a:r>
              <a:rPr lang="ru-RU" sz="2400" dirty="0" smtClean="0">
                <a:cs typeface="Times New Roman" pitchFamily="18" charset="0"/>
              </a:rPr>
              <a:t>. </a:t>
            </a:r>
            <a:r>
              <a:rPr kumimoji="0" lang="ru-RU" sz="2400" b="0" i="0" u="none" strike="noStrike" cap="none" normalizeH="0" baseline="0" dirty="0" smtClean="0">
                <a:ln>
                  <a:noFill/>
                </a:ln>
                <a:effectLst/>
                <a:cs typeface="Times New Roman" pitchFamily="18" charset="0"/>
              </a:rPr>
              <a:t>После настилки черепицы швы с внутренней стороны промазывают известково-глиняным раствором.</a:t>
            </a:r>
            <a:endParaRPr kumimoji="0" lang="ru-RU" sz="2400" b="0" i="0" u="none" strike="noStrike" cap="none" normalizeH="0" baseline="0" dirty="0" smtClean="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effectLst/>
                <a:cs typeface="Times New Roman" pitchFamily="18" charset="0"/>
              </a:rPr>
              <a:t>Конек крыши кроется коньковой черепицей: черепки укладывают внахлест по направлению господствующих ветров; через один их привязывают к гвоздям, вбитым в коньковый брусок; все щели заделывают раствором (правда, здесь будет более уместен цементно-известковый раствор).</a:t>
            </a:r>
            <a:endParaRPr kumimoji="0" lang="ru-RU" sz="2400" b="0" i="0" u="none" strike="noStrike" cap="none" normalizeH="0" baseline="0" dirty="0" smtClean="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7889">
                                            <p:txEl>
                                              <p:pRg st="0" end="0"/>
                                            </p:txEl>
                                          </p:spTgt>
                                        </p:tgtEl>
                                        <p:attrNameLst>
                                          <p:attrName>style.visibility</p:attrName>
                                        </p:attrNameLst>
                                      </p:cBhvr>
                                      <p:to>
                                        <p:strVal val="visible"/>
                                      </p:to>
                                    </p:set>
                                    <p:animEffect transition="in" filter="wipe(down)">
                                      <p:cBhvr>
                                        <p:cTn id="7" dur="500"/>
                                        <p:tgtEl>
                                          <p:spTgt spid="3788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7889">
                                            <p:txEl>
                                              <p:pRg st="1" end="1"/>
                                            </p:txEl>
                                          </p:spTgt>
                                        </p:tgtEl>
                                        <p:attrNameLst>
                                          <p:attrName>style.visibility</p:attrName>
                                        </p:attrNameLst>
                                      </p:cBhvr>
                                      <p:to>
                                        <p:strVal val="visible"/>
                                      </p:to>
                                    </p:set>
                                    <p:animEffect transition="in" filter="wipe(down)">
                                      <p:cBhvr>
                                        <p:cTn id="12" dur="500"/>
                                        <p:tgtEl>
                                          <p:spTgt spid="3788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7889">
                                            <p:txEl>
                                              <p:pRg st="2" end="2"/>
                                            </p:txEl>
                                          </p:spTgt>
                                        </p:tgtEl>
                                        <p:attrNameLst>
                                          <p:attrName>style.visibility</p:attrName>
                                        </p:attrNameLst>
                                      </p:cBhvr>
                                      <p:to>
                                        <p:strVal val="visible"/>
                                      </p:to>
                                    </p:set>
                                    <p:animEffect transition="in" filter="wipe(down)">
                                      <p:cBhvr>
                                        <p:cTn id="17" dur="500"/>
                                        <p:tgtEl>
                                          <p:spTgt spid="3788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89"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1"/>
          <p:cNvSpPr>
            <a:spLocks noChangeArrowheads="1"/>
          </p:cNvSpPr>
          <p:nvPr/>
        </p:nvSpPr>
        <p:spPr bwMode="auto">
          <a:xfrm>
            <a:off x="285720" y="214290"/>
            <a:ext cx="8572560" cy="59400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effectLst/>
                <a:cs typeface="Times New Roman" pitchFamily="18" charset="0"/>
              </a:rPr>
              <a:t>Мягкая кровля</a:t>
            </a:r>
            <a:endParaRPr kumimoji="0" lang="ru-RU" sz="2000" b="0" i="0" u="none" strike="noStrike" cap="none" normalizeH="0" baseline="0" dirty="0" smtClean="0">
              <a:ln>
                <a:noFill/>
              </a:ln>
              <a:effectLst/>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effectLst/>
                <a:ea typeface="Times New Roman" pitchFamily="18" charset="0"/>
                <a:cs typeface="Times New Roman" pitchFamily="18" charset="0"/>
              </a:rPr>
              <a:t>Представление о том, что мягкая кровля — это кровля из рубероида или толя, остались в прошлом. Сегодня производители стройматериалов предлагают огромное количество мягких кровельных материалов, которые по прочности, долговечности, гидроизоляционным качествам не уступают некоторым видам жестких кровель, а по декоративным качествам даже превосходят их . </a:t>
            </a:r>
          </a:p>
          <a:p>
            <a:r>
              <a:rPr lang="ru-RU" sz="2000" dirty="0" smtClean="0"/>
              <a:t>Листы с самоклеящимся слоем после удаления защитной пленки просто настилаются на основание и плотно </a:t>
            </a:r>
            <a:r>
              <a:rPr lang="ru-RU" sz="2000" dirty="0" err="1" smtClean="0"/>
              <a:t>припрессовываются</a:t>
            </a:r>
            <a:r>
              <a:rPr lang="ru-RU" sz="2000" dirty="0" smtClean="0"/>
              <a:t>. При этом настилка производится с </a:t>
            </a:r>
            <a:r>
              <a:rPr lang="ru-RU" sz="2000" dirty="0" err="1" smtClean="0"/>
              <a:t>нахлестом</a:t>
            </a:r>
            <a:r>
              <a:rPr lang="ru-RU" sz="2000" dirty="0" smtClean="0"/>
              <a:t> в 10 см. При отсутствии самоклеящегося слоя укладку кровли ведут в два перпендикулярных друг другу слоя на мастике.</a:t>
            </a:r>
          </a:p>
          <a:p>
            <a:r>
              <a:rPr lang="ru-RU" sz="2000" dirty="0" smtClean="0"/>
              <a:t>Для нижнего слоя используется материал без посыпки, а настилка ведется вертикальными рядами (от конька к карнизному свесу). На чистое сухое основание по ширине полосы кровельного материала наносится мастика слоем не более 2 мм, настилается первая полоса (при этом по фронтонным свесам обоих скатов крыши оставляется припуск 10 — 15 см, такие же припуски необходимо сделать по карнизному свесу крыши) и плотно </a:t>
            </a:r>
            <a:r>
              <a:rPr lang="ru-RU" sz="2000" dirty="0" err="1" smtClean="0"/>
              <a:t>припрессовывается</a:t>
            </a:r>
            <a:r>
              <a:rPr lang="ru-RU" sz="2000" dirty="0" smtClean="0"/>
              <a:t>. </a:t>
            </a:r>
            <a:endParaRPr kumimoji="0" lang="ru-RU" sz="2000" b="0" i="0" u="none" strike="noStrike" cap="none" normalizeH="0" baseline="0" dirty="0" smtClean="0">
              <a:ln>
                <a:noFill/>
              </a:ln>
              <a:effectLst/>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11.jpg"/>
          <p:cNvPicPr>
            <a:picLocks noChangeAspect="1" noChangeArrowheads="1"/>
          </p:cNvPicPr>
          <p:nvPr/>
        </p:nvPicPr>
        <p:blipFill>
          <a:blip r:embed="rId2"/>
          <a:srcRect/>
          <a:stretch>
            <a:fillRect/>
          </a:stretch>
        </p:blipFill>
        <p:spPr bwMode="auto">
          <a:xfrm>
            <a:off x="357158" y="214290"/>
            <a:ext cx="8429684" cy="6389702"/>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image12.jpg"/>
          <p:cNvPicPr/>
          <p:nvPr/>
        </p:nvPicPr>
        <p:blipFill>
          <a:blip r:embed="rId2"/>
          <a:srcRect/>
          <a:stretch>
            <a:fillRect/>
          </a:stretch>
        </p:blipFill>
        <p:spPr bwMode="auto">
          <a:xfrm>
            <a:off x="285720" y="214290"/>
            <a:ext cx="8501122" cy="6357982"/>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image13.jpg"/>
          <p:cNvPicPr/>
          <p:nvPr/>
        </p:nvPicPr>
        <p:blipFill>
          <a:blip r:embed="rId2"/>
          <a:srcRect/>
          <a:stretch>
            <a:fillRect/>
          </a:stretch>
        </p:blipFill>
        <p:spPr bwMode="auto">
          <a:xfrm>
            <a:off x="214282" y="285728"/>
            <a:ext cx="8643998" cy="6143668"/>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0" y="214290"/>
            <a:ext cx="9144000" cy="6429420"/>
          </a:xfrm>
        </p:spPr>
        <p:txBody>
          <a:bodyPr>
            <a:noAutofit/>
          </a:bodyPr>
          <a:lstStyle/>
          <a:p>
            <a:r>
              <a:rPr lang="ru-RU" sz="2200" b="1" dirty="0" smtClean="0"/>
              <a:t>Крыша </a:t>
            </a:r>
            <a:r>
              <a:rPr lang="ru-RU" sz="2200" dirty="0" smtClean="0"/>
              <a:t> – это верхняя ограждающая конструкция здания, выполняющая несущие, гидроизолирующие и, при </a:t>
            </a:r>
            <a:r>
              <a:rPr lang="ru-RU" sz="2200" dirty="0" err="1" smtClean="0"/>
              <a:t>бесчердачных</a:t>
            </a:r>
            <a:r>
              <a:rPr lang="ru-RU" sz="2200" dirty="0" smtClean="0"/>
              <a:t> (совмещенных) крышах и теплых чердаках, теплоизолирующие функции. </a:t>
            </a:r>
          </a:p>
          <a:p>
            <a:r>
              <a:rPr lang="ru-RU" sz="2200" b="1" dirty="0" smtClean="0"/>
              <a:t>Кровля </a:t>
            </a:r>
            <a:r>
              <a:rPr lang="ru-RU" sz="2200" dirty="0" smtClean="0"/>
              <a:t> – это верхний элемент крыши (покрытие), предохраняющий здания от всех видов атмосферных воздействий. </a:t>
            </a:r>
          </a:p>
          <a:p>
            <a:r>
              <a:rPr lang="ru-RU" sz="2200" dirty="0" smtClean="0"/>
              <a:t>Современные крыши – это, прежде всего, новые материалы и технические решения, улучшающие такие показатели, как надежность, долговечность и эстетический вид. Выбор материалов кровельной системы должен быть основан на принципе согласования сроков службы всех составляющих. Главным экономическим показателем при выборе кровельного материала является не стоимость за единицу площади конкретного кровельного покрытия, а стоимость всей кровельной системы при заданных сроке службы и эксплуатационных характеристиках. Надежность и долговечность крыши обеспечивается также правильным выполнением работ по монтажу (обустройству) всей кровельной системы. </a:t>
            </a:r>
          </a:p>
          <a:p>
            <a:endParaRPr lang="ru-RU" sz="2000" dirty="0">
              <a:solidFill>
                <a:srgbClr val="FFFF0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image14.jpg"/>
          <p:cNvPicPr/>
          <p:nvPr/>
        </p:nvPicPr>
        <p:blipFill>
          <a:blip r:embed="rId2"/>
          <a:srcRect/>
          <a:stretch>
            <a:fillRect/>
          </a:stretch>
        </p:blipFill>
        <p:spPr bwMode="auto">
          <a:xfrm>
            <a:off x="428596" y="214290"/>
            <a:ext cx="8358246" cy="6215106"/>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image15.jpg"/>
          <p:cNvPicPr/>
          <p:nvPr/>
        </p:nvPicPr>
        <p:blipFill>
          <a:blip r:embed="rId2"/>
          <a:srcRect/>
          <a:stretch>
            <a:fillRect/>
          </a:stretch>
        </p:blipFill>
        <p:spPr bwMode="auto">
          <a:xfrm>
            <a:off x="357158" y="214290"/>
            <a:ext cx="8501122" cy="6286544"/>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image16.jpg"/>
          <p:cNvPicPr/>
          <p:nvPr/>
        </p:nvPicPr>
        <p:blipFill>
          <a:blip r:embed="rId2"/>
          <a:srcRect/>
          <a:stretch>
            <a:fillRect/>
          </a:stretch>
        </p:blipFill>
        <p:spPr bwMode="auto">
          <a:xfrm>
            <a:off x="428596" y="214290"/>
            <a:ext cx="8429684" cy="6286544"/>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image17.jpg"/>
          <p:cNvPicPr/>
          <p:nvPr/>
        </p:nvPicPr>
        <p:blipFill>
          <a:blip r:embed="rId2"/>
          <a:srcRect/>
          <a:stretch>
            <a:fillRect/>
          </a:stretch>
        </p:blipFill>
        <p:spPr bwMode="auto">
          <a:xfrm>
            <a:off x="357158" y="142852"/>
            <a:ext cx="8501122" cy="6429420"/>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solidFill>
                  <a:srgbClr val="FF0000"/>
                </a:solidFill>
              </a:rPr>
              <a:t>Закрепляем материал</a:t>
            </a:r>
            <a:endParaRPr lang="ru-RU" dirty="0">
              <a:solidFill>
                <a:srgbClr val="FF0000"/>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lightboxImage" descr="http://www.alfacon.ru/assets/images/roof/318.jpeg">
            <a:hlinkClick r:id="rId2" tooltip="&quot;Click to close&quot;"/>
          </p:cNvPr>
          <p:cNvPicPr/>
          <p:nvPr/>
        </p:nvPicPr>
        <p:blipFill>
          <a:blip r:embed="rId3">
            <a:lum contrast="20000"/>
          </a:blip>
          <a:srcRect/>
          <a:stretch>
            <a:fillRect/>
          </a:stretch>
        </p:blipFill>
        <p:spPr bwMode="auto">
          <a:xfrm>
            <a:off x="642910" y="357166"/>
            <a:ext cx="8072494" cy="607223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крыша, надстройка мансард"/>
          <p:cNvPicPr/>
          <p:nvPr/>
        </p:nvPicPr>
        <p:blipFill>
          <a:blip r:embed="rId2">
            <a:lum contrast="10000"/>
          </a:blip>
          <a:srcRect r="46788"/>
          <a:stretch>
            <a:fillRect/>
          </a:stretch>
        </p:blipFill>
        <p:spPr bwMode="auto">
          <a:xfrm>
            <a:off x="1236345" y="714356"/>
            <a:ext cx="6978993" cy="54292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Когда используют сплошной настил?</a:t>
            </a:r>
            <a:endParaRPr lang="ru-RU" dirty="0"/>
          </a:p>
        </p:txBody>
      </p:sp>
      <p:sp>
        <p:nvSpPr>
          <p:cNvPr id="3" name="Заголовок 1"/>
          <p:cNvSpPr txBox="1">
            <a:spLocks/>
          </p:cNvSpPr>
          <p:nvPr/>
        </p:nvSpPr>
        <p:spPr>
          <a:xfrm>
            <a:off x="500034" y="2285992"/>
            <a:ext cx="8229600" cy="1219200"/>
          </a:xfrm>
          <a:prstGeom prst="rect">
            <a:avLst/>
          </a:prstGeom>
          <a:ln w="6350" cap="rnd">
            <a:noFill/>
          </a:ln>
        </p:spPr>
        <p:txBody>
          <a:bodyPr vert="horz" anchor="b" anchorCtr="0">
            <a:normAutofit fontScale="900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ru-RU" sz="4200" b="0" i="0" u="none" strike="noStrike" kern="1200" cap="none" spc="-100" normalizeH="0" baseline="0" noProof="0" dirty="0" smtClean="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uLnTx/>
                <a:uFillTx/>
                <a:latin typeface="+mj-lt"/>
                <a:ea typeface="+mj-ea"/>
                <a:cs typeface="+mj-cs"/>
              </a:rPr>
              <a:t>Когда используют разряженный настил? Как называют такой настил?</a:t>
            </a:r>
            <a:endParaRPr kumimoji="0" lang="ru-RU" sz="4200" b="0" i="0" u="none" strike="noStrike" kern="1200" cap="none" spc="-100" normalizeH="0" baseline="0" noProof="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uLnTx/>
              <a:uFillTx/>
              <a:latin typeface="+mj-lt"/>
              <a:ea typeface="+mj-ea"/>
              <a:cs typeface="+mj-cs"/>
            </a:endParaRPr>
          </a:p>
        </p:txBody>
      </p:sp>
      <p:sp>
        <p:nvSpPr>
          <p:cNvPr id="4" name="Заголовок 1"/>
          <p:cNvSpPr txBox="1">
            <a:spLocks/>
          </p:cNvSpPr>
          <p:nvPr/>
        </p:nvSpPr>
        <p:spPr>
          <a:xfrm>
            <a:off x="500034" y="4500570"/>
            <a:ext cx="8229600" cy="1219200"/>
          </a:xfrm>
          <a:prstGeom prst="rect">
            <a:avLst/>
          </a:prstGeom>
          <a:ln w="6350" cap="rnd">
            <a:noFill/>
          </a:ln>
        </p:spPr>
        <p:txBody>
          <a:bodyPr vert="horz" anchor="b" anchorCtr="0">
            <a:normAutofit fontScale="975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ru-RU" sz="4200" b="0" i="0" u="none" strike="noStrike" kern="1200" cap="none" spc="-100" normalizeH="0" baseline="0" noProof="0" dirty="0" smtClean="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uLnTx/>
                <a:uFillTx/>
                <a:latin typeface="+mj-lt"/>
                <a:ea typeface="+mj-ea"/>
                <a:cs typeface="+mj-cs"/>
              </a:rPr>
              <a:t>Какова конструктивная длина стропил и почему она ограничена?</a:t>
            </a:r>
            <a:endParaRPr kumimoji="0" lang="ru-RU" sz="4200" b="0" i="0" u="none" strike="noStrike" kern="1200" cap="none" spc="-100" normalizeH="0" baseline="0" noProof="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 calcmode="lin" valueType="num">
                                      <p:cBhvr additive="base">
                                        <p:cTn id="1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Нажмите, чтобы закрыть окно">
            <a:hlinkClick r:id="rId2"/>
          </p:cNvPr>
          <p:cNvPicPr/>
          <p:nvPr/>
        </p:nvPicPr>
        <p:blipFill>
          <a:blip r:embed="rId3">
            <a:lum bright="-10000" contrast="20000"/>
          </a:blip>
          <a:srcRect/>
          <a:stretch>
            <a:fillRect/>
          </a:stretch>
        </p:blipFill>
        <p:spPr bwMode="auto">
          <a:xfrm>
            <a:off x="500034" y="785794"/>
            <a:ext cx="8001056" cy="5715039"/>
          </a:xfrm>
          <a:prstGeom prst="rect">
            <a:avLst/>
          </a:prstGeom>
          <a:noFill/>
          <a:ln w="9525">
            <a:noFill/>
            <a:miter lim="800000"/>
            <a:headEnd/>
            <a:tailEnd/>
          </a:ln>
        </p:spPr>
      </p:pic>
      <p:sp>
        <p:nvSpPr>
          <p:cNvPr id="2" name="Заголовок 1"/>
          <p:cNvSpPr>
            <a:spLocks noGrp="1"/>
          </p:cNvSpPr>
          <p:nvPr>
            <p:ph type="title"/>
          </p:nvPr>
        </p:nvSpPr>
        <p:spPr>
          <a:xfrm>
            <a:off x="2643174" y="214290"/>
            <a:ext cx="3543296" cy="490518"/>
          </a:xfrm>
        </p:spPr>
        <p:txBody>
          <a:bodyPr>
            <a:normAutofit fontScale="90000"/>
          </a:bodyPr>
          <a:lstStyle/>
          <a:p>
            <a:pPr algn="ctr"/>
            <a:r>
              <a:rPr lang="ru-RU" sz="2800" dirty="0" smtClean="0">
                <a:solidFill>
                  <a:schemeClr val="bg1"/>
                </a:solidFill>
              </a:rPr>
              <a:t>Объясните рисунок</a:t>
            </a:r>
            <a:endParaRPr lang="ru-RU" sz="2800"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down)">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Соломенные крыши не являются первичными, поскольку…</a:t>
            </a:r>
            <a:endParaRPr lang="ru-RU" dirty="0"/>
          </a:p>
        </p:txBody>
      </p:sp>
      <p:pic>
        <p:nvPicPr>
          <p:cNvPr id="39939" name="Рисунок 122" descr="Дом под соломенной крышей - Хата"/>
          <p:cNvPicPr>
            <a:picLocks noChangeAspect="1" noChangeArrowheads="1"/>
          </p:cNvPicPr>
          <p:nvPr/>
        </p:nvPicPr>
        <p:blipFill>
          <a:blip r:embed="rId2">
            <a:lum contrast="20000"/>
          </a:blip>
          <a:srcRect/>
          <a:stretch>
            <a:fillRect/>
          </a:stretch>
        </p:blipFill>
        <p:spPr bwMode="auto">
          <a:xfrm>
            <a:off x="1500166" y="1500174"/>
            <a:ext cx="2776662" cy="1928826"/>
          </a:xfrm>
          <a:prstGeom prst="rect">
            <a:avLst/>
          </a:prstGeom>
          <a:noFill/>
        </p:spPr>
      </p:pic>
      <p:pic>
        <p:nvPicPr>
          <p:cNvPr id="39938" name="Рисунок 123" descr="Дом под тростниковой крышей "/>
          <p:cNvPicPr>
            <a:picLocks noChangeAspect="1" noChangeArrowheads="1"/>
          </p:cNvPicPr>
          <p:nvPr/>
        </p:nvPicPr>
        <p:blipFill>
          <a:blip r:embed="rId3">
            <a:lum contrast="20000"/>
          </a:blip>
          <a:srcRect/>
          <a:stretch>
            <a:fillRect/>
          </a:stretch>
        </p:blipFill>
        <p:spPr bwMode="auto">
          <a:xfrm>
            <a:off x="5000628" y="1714488"/>
            <a:ext cx="2955277" cy="2143140"/>
          </a:xfrm>
          <a:prstGeom prst="rect">
            <a:avLst/>
          </a:prstGeom>
          <a:noFill/>
        </p:spPr>
      </p:pic>
      <p:pic>
        <p:nvPicPr>
          <p:cNvPr id="39937" name="Рисунок 124" descr="Дом под тростниковой крышей "/>
          <p:cNvPicPr>
            <a:picLocks noChangeAspect="1" noChangeArrowheads="1"/>
          </p:cNvPicPr>
          <p:nvPr/>
        </p:nvPicPr>
        <p:blipFill>
          <a:blip r:embed="rId4">
            <a:lum contrast="20000"/>
          </a:blip>
          <a:srcRect/>
          <a:stretch>
            <a:fillRect/>
          </a:stretch>
        </p:blipFill>
        <p:spPr bwMode="auto">
          <a:xfrm>
            <a:off x="500034" y="3357562"/>
            <a:ext cx="2850039" cy="1914530"/>
          </a:xfrm>
          <a:prstGeom prst="rect">
            <a:avLst/>
          </a:prstGeom>
          <a:noFill/>
        </p:spPr>
      </p:pic>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sp>
        <p:nvSpPr>
          <p:cNvPr id="39941" name="Rectangle 5"/>
          <p:cNvSpPr>
            <a:spLocks noChangeArrowheads="1"/>
          </p:cNvSpPr>
          <p:nvPr/>
        </p:nvSpPr>
        <p:spPr bwMode="auto">
          <a:xfrm>
            <a:off x="0" y="13239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333333"/>
                </a:solidFill>
                <a:effectLst/>
                <a:latin typeface="Verdana" pitchFamily="34" charset="0"/>
                <a:ea typeface="Times New Roman" pitchFamily="18" charset="0"/>
                <a:cs typeface="Times New Roman" pitchFamily="18" charset="0"/>
              </a:rPr>
              <a:t>      </a:t>
            </a:r>
            <a:endParaRPr kumimoji="0" lang="ru-RU" sz="1800" b="0" i="0" u="none" strike="noStrike" cap="none" normalizeH="0" baseline="0" smtClean="0">
              <a:ln>
                <a:noFill/>
              </a:ln>
              <a:solidFill>
                <a:schemeClr val="tx1"/>
              </a:solidFill>
              <a:effectLst/>
              <a:latin typeface="Arial" pitchFamily="34" charset="0"/>
            </a:endParaRPr>
          </a:p>
        </p:txBody>
      </p:sp>
      <p:sp>
        <p:nvSpPr>
          <p:cNvPr id="39942" name="Rectangle 6"/>
          <p:cNvSpPr>
            <a:spLocks noChangeArrowheads="1"/>
          </p:cNvSpPr>
          <p:nvPr/>
        </p:nvSpPr>
        <p:spPr bwMode="auto">
          <a:xfrm>
            <a:off x="0" y="22288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333333"/>
                </a:solidFill>
                <a:effectLst/>
                <a:latin typeface="Verdana" pitchFamily="34" charset="0"/>
                <a:ea typeface="Times New Roman" pitchFamily="18" charset="0"/>
                <a:cs typeface="Times New Roman" pitchFamily="18" charset="0"/>
              </a:rPr>
              <a:t>     </a:t>
            </a:r>
            <a:endParaRPr kumimoji="0" lang="ru-RU" sz="1800" b="0" i="0" u="none" strike="noStrike" cap="none" normalizeH="0" baseline="0" smtClean="0">
              <a:ln>
                <a:noFill/>
              </a:ln>
              <a:solidFill>
                <a:schemeClr val="tx1"/>
              </a:solidFill>
              <a:effectLst/>
              <a:latin typeface="Arial" pitchFamily="34" charset="0"/>
            </a:endParaRPr>
          </a:p>
        </p:txBody>
      </p:sp>
      <p:sp>
        <p:nvSpPr>
          <p:cNvPr id="39943" name="Rectangle 7"/>
          <p:cNvSpPr>
            <a:spLocks noChangeArrowheads="1"/>
          </p:cNvSpPr>
          <p:nvPr/>
        </p:nvSpPr>
        <p:spPr bwMode="auto">
          <a:xfrm>
            <a:off x="0" y="30670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rgbClr val="333333"/>
                </a:solidFill>
                <a:effectLst/>
                <a:latin typeface="Verdana" pitchFamily="34" charset="0"/>
                <a:ea typeface="Times New Roman" pitchFamily="18" charset="0"/>
                <a:cs typeface="Times New Roman" pitchFamily="18" charset="0"/>
              </a:rPr>
              <a:t>   </a:t>
            </a:r>
            <a:endParaRPr kumimoji="0" lang="ru-RU" sz="1800" b="0" i="0" u="none" strike="noStrike" cap="none" normalizeH="0" baseline="0" smtClean="0">
              <a:ln>
                <a:noFill/>
              </a:ln>
              <a:solidFill>
                <a:schemeClr val="tx1"/>
              </a:solidFill>
              <a:effectLst/>
              <a:latin typeface="Arial" pitchFamily="34" charset="0"/>
            </a:endParaRPr>
          </a:p>
        </p:txBody>
      </p:sp>
      <p:pic>
        <p:nvPicPr>
          <p:cNvPr id="10" name="Рисунок 9" descr="Дом под тростниковой крышей ">
            <a:hlinkClick r:id="rId5"/>
          </p:cNvPr>
          <p:cNvPicPr/>
          <p:nvPr/>
        </p:nvPicPr>
        <p:blipFill>
          <a:blip r:embed="rId6">
            <a:lum contrast="20000"/>
          </a:blip>
          <a:srcRect/>
          <a:stretch>
            <a:fillRect/>
          </a:stretch>
        </p:blipFill>
        <p:spPr bwMode="auto">
          <a:xfrm>
            <a:off x="4000496" y="3929066"/>
            <a:ext cx="3340119" cy="24996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http://www.goodgoods.ru/pages/img/big/8212.jpg"/>
          <p:cNvPicPr>
            <a:picLocks noGrp="1"/>
          </p:cNvPicPr>
          <p:nvPr>
            <p:ph idx="1"/>
          </p:nvPr>
        </p:nvPicPr>
        <p:blipFill>
          <a:blip r:embed="rId2"/>
          <a:srcRect/>
          <a:stretch>
            <a:fillRect/>
          </a:stretch>
        </p:blipFill>
        <p:spPr bwMode="auto">
          <a:xfrm>
            <a:off x="571472" y="428604"/>
            <a:ext cx="3929090" cy="4714908"/>
          </a:xfrm>
          <a:prstGeom prst="rect">
            <a:avLst/>
          </a:prstGeom>
          <a:noFill/>
          <a:ln w="9525">
            <a:noFill/>
            <a:miter lim="800000"/>
            <a:headEnd/>
            <a:tailEnd/>
          </a:ln>
        </p:spPr>
      </p:pic>
      <p:graphicFrame>
        <p:nvGraphicFramePr>
          <p:cNvPr id="5" name="Таблица 4"/>
          <p:cNvGraphicFramePr>
            <a:graphicFrameLocks noGrp="1"/>
          </p:cNvGraphicFramePr>
          <p:nvPr/>
        </p:nvGraphicFramePr>
        <p:xfrm>
          <a:off x="4714876" y="357166"/>
          <a:ext cx="4143404" cy="6030345"/>
        </p:xfrm>
        <a:graphic>
          <a:graphicData uri="http://schemas.openxmlformats.org/drawingml/2006/table">
            <a:tbl>
              <a:tblPr/>
              <a:tblGrid>
                <a:gridCol w="4143404"/>
              </a:tblGrid>
              <a:tr h="6030345">
                <a:tc>
                  <a:txBody>
                    <a:bodyPr/>
                    <a:lstStyle/>
                    <a:p>
                      <a:pPr>
                        <a:lnSpc>
                          <a:spcPct val="115000"/>
                        </a:lnSpc>
                        <a:spcAft>
                          <a:spcPts val="0"/>
                        </a:spcAft>
                      </a:pPr>
                      <a:r>
                        <a:rPr lang="ru-RU" sz="2400" b="1" dirty="0">
                          <a:solidFill>
                            <a:schemeClr val="tx1"/>
                          </a:solidFill>
                          <a:latin typeface="Verdana"/>
                          <a:ea typeface="Times New Roman"/>
                          <a:cs typeface="Tahoma"/>
                        </a:rPr>
                        <a:t>Виды скатных крыш :</a:t>
                      </a:r>
                      <a:r>
                        <a:rPr lang="ru-RU" sz="2400" dirty="0">
                          <a:solidFill>
                            <a:schemeClr val="tx1"/>
                          </a:solidFill>
                          <a:latin typeface="Verdana"/>
                          <a:ea typeface="Times New Roman"/>
                          <a:cs typeface="Tahoma"/>
                        </a:rPr>
                        <a:t>  </a:t>
                      </a:r>
                      <a:br>
                        <a:rPr lang="ru-RU" sz="2400" dirty="0">
                          <a:solidFill>
                            <a:schemeClr val="tx1"/>
                          </a:solidFill>
                          <a:latin typeface="Verdana"/>
                          <a:ea typeface="Times New Roman"/>
                          <a:cs typeface="Tahoma"/>
                        </a:rPr>
                      </a:br>
                      <a:r>
                        <a:rPr lang="ru-RU" sz="2400" dirty="0">
                          <a:solidFill>
                            <a:schemeClr val="tx1"/>
                          </a:solidFill>
                          <a:latin typeface="Verdana"/>
                          <a:ea typeface="Times New Roman"/>
                          <a:cs typeface="Tahoma"/>
                        </a:rPr>
                        <a:t>А - пологая двухскатная  </a:t>
                      </a:r>
                      <a:br>
                        <a:rPr lang="ru-RU" sz="2400" dirty="0">
                          <a:solidFill>
                            <a:schemeClr val="tx1"/>
                          </a:solidFill>
                          <a:latin typeface="Verdana"/>
                          <a:ea typeface="Times New Roman"/>
                          <a:cs typeface="Tahoma"/>
                        </a:rPr>
                      </a:br>
                      <a:r>
                        <a:rPr lang="ru-RU" sz="2400" dirty="0">
                          <a:solidFill>
                            <a:schemeClr val="tx1"/>
                          </a:solidFill>
                          <a:latin typeface="Verdana"/>
                          <a:ea typeface="Times New Roman"/>
                          <a:cs typeface="Tahoma"/>
                        </a:rPr>
                        <a:t>Б  - крутая двухскатная  </a:t>
                      </a:r>
                      <a:br>
                        <a:rPr lang="ru-RU" sz="2400" dirty="0">
                          <a:solidFill>
                            <a:schemeClr val="tx1"/>
                          </a:solidFill>
                          <a:latin typeface="Verdana"/>
                          <a:ea typeface="Times New Roman"/>
                          <a:cs typeface="Tahoma"/>
                        </a:rPr>
                      </a:br>
                      <a:r>
                        <a:rPr lang="ru-RU" sz="2400" dirty="0">
                          <a:solidFill>
                            <a:schemeClr val="tx1"/>
                          </a:solidFill>
                          <a:latin typeface="Verdana"/>
                          <a:ea typeface="Times New Roman"/>
                          <a:cs typeface="Tahoma"/>
                        </a:rPr>
                        <a:t>В - вальмовая четырехскатная  </a:t>
                      </a:r>
                      <a:br>
                        <a:rPr lang="ru-RU" sz="2400" dirty="0">
                          <a:solidFill>
                            <a:schemeClr val="tx1"/>
                          </a:solidFill>
                          <a:latin typeface="Verdana"/>
                          <a:ea typeface="Times New Roman"/>
                          <a:cs typeface="Tahoma"/>
                        </a:rPr>
                      </a:br>
                      <a:r>
                        <a:rPr lang="ru-RU" sz="2400" dirty="0">
                          <a:solidFill>
                            <a:schemeClr val="tx1"/>
                          </a:solidFill>
                          <a:latin typeface="Verdana"/>
                          <a:ea typeface="Times New Roman"/>
                          <a:cs typeface="Tahoma"/>
                        </a:rPr>
                        <a:t>Г - односкатная  </a:t>
                      </a:r>
                      <a:br>
                        <a:rPr lang="ru-RU" sz="2400" dirty="0">
                          <a:solidFill>
                            <a:schemeClr val="tx1"/>
                          </a:solidFill>
                          <a:latin typeface="Verdana"/>
                          <a:ea typeface="Times New Roman"/>
                          <a:cs typeface="Tahoma"/>
                        </a:rPr>
                      </a:br>
                      <a:r>
                        <a:rPr lang="ru-RU" sz="2400" dirty="0">
                          <a:solidFill>
                            <a:schemeClr val="tx1"/>
                          </a:solidFill>
                          <a:latin typeface="Verdana"/>
                          <a:ea typeface="Times New Roman"/>
                          <a:cs typeface="Tahoma"/>
                        </a:rPr>
                        <a:t>Д - ломаная (мансардная) двухскатная  </a:t>
                      </a:r>
                      <a:br>
                        <a:rPr lang="ru-RU" sz="2400" dirty="0">
                          <a:solidFill>
                            <a:schemeClr val="tx1"/>
                          </a:solidFill>
                          <a:latin typeface="Verdana"/>
                          <a:ea typeface="Times New Roman"/>
                          <a:cs typeface="Tahoma"/>
                        </a:rPr>
                      </a:br>
                      <a:r>
                        <a:rPr lang="ru-RU" sz="2400" dirty="0">
                          <a:solidFill>
                            <a:schemeClr val="tx1"/>
                          </a:solidFill>
                          <a:latin typeface="Verdana"/>
                          <a:ea typeface="Times New Roman"/>
                          <a:cs typeface="Tahoma"/>
                        </a:rPr>
                        <a:t>Е - шатровая четырехскатная  </a:t>
                      </a:r>
                      <a:br>
                        <a:rPr lang="ru-RU" sz="2400" dirty="0">
                          <a:solidFill>
                            <a:schemeClr val="tx1"/>
                          </a:solidFill>
                          <a:latin typeface="Verdana"/>
                          <a:ea typeface="Times New Roman"/>
                          <a:cs typeface="Tahoma"/>
                        </a:rPr>
                      </a:br>
                      <a:r>
                        <a:rPr lang="ru-RU" sz="2400" dirty="0">
                          <a:solidFill>
                            <a:schemeClr val="tx1"/>
                          </a:solidFill>
                          <a:latin typeface="Verdana"/>
                          <a:ea typeface="Times New Roman"/>
                          <a:cs typeface="Tahoma"/>
                        </a:rPr>
                        <a:t>Ж,З,И - </a:t>
                      </a:r>
                      <a:r>
                        <a:rPr lang="ru-RU" sz="2400" dirty="0" err="1">
                          <a:solidFill>
                            <a:schemeClr val="tx1"/>
                          </a:solidFill>
                          <a:latin typeface="Verdana"/>
                          <a:ea typeface="Times New Roman"/>
                          <a:cs typeface="Tahoma"/>
                        </a:rPr>
                        <a:t>полувальмовые</a:t>
                      </a:r>
                      <a:r>
                        <a:rPr lang="ru-RU" sz="2400" dirty="0">
                          <a:solidFill>
                            <a:schemeClr val="tx1"/>
                          </a:solidFill>
                          <a:latin typeface="Verdana"/>
                          <a:ea typeface="Times New Roman"/>
                          <a:cs typeface="Tahoma"/>
                        </a:rPr>
                        <a:t> четырехскатные</a:t>
                      </a:r>
                      <a:endParaRPr lang="ru-RU" sz="2400" dirty="0">
                        <a:solidFill>
                          <a:schemeClr val="tx1"/>
                        </a:solidFill>
                        <a:latin typeface="Calibri"/>
                        <a:ea typeface="Times New Roman"/>
                        <a:cs typeface="Times New Roman"/>
                      </a:endParaRPr>
                    </a:p>
                  </a:txBody>
                  <a:tcPr marL="9525" marR="9525" marT="9525" marB="9525">
                    <a:lnL>
                      <a:noFill/>
                    </a:lnL>
                    <a:lnR>
                      <a:noFill/>
                    </a:lnR>
                    <a:lnT>
                      <a:noFill/>
                    </a:lnT>
                    <a:lnB>
                      <a:noFill/>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endParaRPr lang="ru-RU"/>
          </a:p>
        </p:txBody>
      </p:sp>
      <p:pic>
        <p:nvPicPr>
          <p:cNvPr id="4" name="Содержимое 3" descr="Нажмите, чтобы закрыть окно">
            <a:hlinkClick r:id="rId2"/>
          </p:cNvPr>
          <p:cNvPicPr>
            <a:picLocks noGrp="1"/>
          </p:cNvPicPr>
          <p:nvPr>
            <p:ph idx="1"/>
          </p:nvPr>
        </p:nvPicPr>
        <p:blipFill>
          <a:blip r:embed="rId3"/>
          <a:srcRect/>
          <a:stretch>
            <a:fillRect/>
          </a:stretch>
        </p:blipFill>
        <p:spPr bwMode="auto">
          <a:xfrm>
            <a:off x="571472" y="571480"/>
            <a:ext cx="8215370" cy="53578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2"/>
          <p:cNvSpPr>
            <a:spLocks noGrp="1"/>
          </p:cNvSpPr>
          <p:nvPr>
            <p:ph idx="1"/>
          </p:nvPr>
        </p:nvSpPr>
        <p:spPr>
          <a:xfrm>
            <a:off x="0" y="285728"/>
            <a:ext cx="8929718" cy="6215106"/>
          </a:xfrm>
        </p:spPr>
        <p:txBody>
          <a:bodyPr>
            <a:normAutofit fontScale="70000" lnSpcReduction="20000"/>
          </a:bodyPr>
          <a:lstStyle/>
          <a:p>
            <a:pPr algn="ctr"/>
            <a:r>
              <a:rPr lang="ru-RU" sz="3400" b="1" dirty="0" smtClean="0">
                <a:solidFill>
                  <a:schemeClr val="bg1"/>
                </a:solidFill>
              </a:rPr>
              <a:t>Разновидности форм крыши</a:t>
            </a:r>
          </a:p>
          <a:p>
            <a:r>
              <a:rPr lang="ru-RU" sz="2900" i="1" dirty="0" smtClean="0">
                <a:solidFill>
                  <a:srgbClr val="FFFF00"/>
                </a:solidFill>
              </a:rPr>
              <a:t>Двускатная крыша </a:t>
            </a:r>
            <a:r>
              <a:rPr lang="ru-RU" sz="2900" dirty="0" smtClean="0"/>
              <a:t>является самой распространённой классической конструкцией. Существуют варианты крыш с висячими стропильными формами или с наклонными стропилами. К многочисленным вариантам данного типа надо отнести крыши с равномерным или неравномерным углом наклона ската или же размером карнизного свеса.</a:t>
            </a:r>
            <a:endParaRPr lang="ru-RU" sz="2900" b="1" dirty="0" smtClean="0"/>
          </a:p>
          <a:p>
            <a:r>
              <a:rPr lang="ru-RU" sz="2900" i="1" dirty="0" smtClean="0">
                <a:solidFill>
                  <a:srgbClr val="FFFF00"/>
                </a:solidFill>
              </a:rPr>
              <a:t>Односкатная крыша</a:t>
            </a:r>
            <a:r>
              <a:rPr lang="ru-RU" sz="2900" i="1" dirty="0" smtClean="0"/>
              <a:t>.</a:t>
            </a:r>
            <a:r>
              <a:rPr lang="ru-RU" sz="2900" dirty="0" smtClean="0"/>
              <a:t> Скат крыши, как правило, обращен к наветренной стороне и представляет собой защиту от ветра, дождя и снега. Основная область применения данного типа крыши  – вспомогательные здания, сооружения простой конструкции, производственные или складские корпуса.</a:t>
            </a:r>
            <a:endParaRPr lang="ru-RU" sz="2900" b="1" dirty="0" smtClean="0"/>
          </a:p>
          <a:p>
            <a:r>
              <a:rPr lang="ru-RU" sz="2900" i="1" dirty="0" smtClean="0">
                <a:solidFill>
                  <a:srgbClr val="FFFF00"/>
                </a:solidFill>
              </a:rPr>
              <a:t>Шатровая крыша</a:t>
            </a:r>
            <a:r>
              <a:rPr lang="ru-RU" sz="2900" i="1" dirty="0" smtClean="0"/>
              <a:t>.</a:t>
            </a:r>
            <a:r>
              <a:rPr lang="ru-RU" sz="2900" dirty="0" smtClean="0"/>
              <a:t> Симметричность является определяющим элементом: чистые и однозначные формы и линии, объединяющиеся на вершине.</a:t>
            </a:r>
            <a:endParaRPr lang="ru-RU" sz="2900" b="1" dirty="0" smtClean="0"/>
          </a:p>
          <a:p>
            <a:r>
              <a:rPr lang="ru-RU" sz="2900" i="1" dirty="0" smtClean="0">
                <a:solidFill>
                  <a:srgbClr val="FFFF00"/>
                </a:solidFill>
              </a:rPr>
              <a:t>Вальмовая крыша</a:t>
            </a:r>
            <a:r>
              <a:rPr lang="ru-RU" sz="2900" i="1" dirty="0" smtClean="0"/>
              <a:t>.</a:t>
            </a:r>
            <a:r>
              <a:rPr lang="ru-RU" sz="2900" dirty="0" smtClean="0"/>
              <a:t> Подчеркивает защитную функцию крыши и придает зданию представительный вид. Характерные черты вальмовой крыши акцентируются наличием слуховых окон. Разновидностью вальмовой крыши является </a:t>
            </a:r>
            <a:r>
              <a:rPr lang="ru-RU" sz="2900" dirty="0" err="1" smtClean="0"/>
              <a:t>полувальмовая</a:t>
            </a:r>
            <a:r>
              <a:rPr lang="ru-RU" sz="2900" dirty="0" smtClean="0"/>
              <a:t>.</a:t>
            </a:r>
            <a:endParaRPr lang="ru-RU" sz="2900" b="1" dirty="0" smtClean="0"/>
          </a:p>
          <a:p>
            <a:r>
              <a:rPr lang="ru-RU" sz="2900" i="1" dirty="0" smtClean="0">
                <a:solidFill>
                  <a:srgbClr val="FFFF00"/>
                </a:solidFill>
              </a:rPr>
              <a:t>Мансардная крыша </a:t>
            </a:r>
            <a:r>
              <a:rPr lang="ru-RU" sz="2900" dirty="0" smtClean="0"/>
              <a:t>является результатом стремления превратить чердачное пространство в полноценный жилой этаж. Данный тип конструкции крыши очень популярен при современном строительстве, т.к. обеспечивается эффективное использование жилой площади мансардного этажа.</a:t>
            </a:r>
            <a:endParaRPr lang="ru-RU" sz="2900" b="1" dirty="0" smtClean="0"/>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 calcmode="lin" valueType="num">
                                      <p:cBhvr additive="base">
                                        <p:cTn id="37"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285720" y="285728"/>
            <a:ext cx="8643998" cy="6357982"/>
          </a:xfrm>
        </p:spPr>
        <p:txBody>
          <a:bodyPr>
            <a:normAutofit fontScale="85000" lnSpcReduction="10000"/>
          </a:bodyPr>
          <a:lstStyle/>
          <a:p>
            <a:r>
              <a:rPr lang="ru-RU" dirty="0" smtClean="0"/>
              <a:t>Самыми экономичными и удобными являются односкатные крыши с уклоном не более 5% - они позволяют максимально использовать внутреннее пространство здания и могут служить потолком в хозяйственных постройках (гаражах, сараях, банях и т. д.), не требующих его строгой горизонтальности.  При необходимости использования чердачного помещения для сушки белья, хранения домашней утвари или устройства мансарды крышу жилого дома делают двухскатной или ломаной.  Вальмовая крыша лучше, чем все остальные, выдерживает ветровые нагрузки, но она очень трудоемка, и ее строительство требует определенных профессиональных навыков.  При выборе того или иного типа крыши необходимо учитывать не только ее эксплуатационные, но и декоративно-художественные характеристики.  Так, высокая крыша на одноэтажном доме, с одной стороны, делает его внешний вид более внушительным и привлекательным, а с другой стороны, позволяет использовать дополнительный объем чердачного помещения. Кроме того, на крутых скатах крыши почти не задерживается снег. </a:t>
            </a:r>
          </a:p>
          <a:p>
            <a:r>
              <a:rPr lang="ru-RU" b="1" dirty="0" smtClean="0"/>
              <a:t> </a:t>
            </a:r>
          </a:p>
          <a:p>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214290"/>
            <a:ext cx="8229600" cy="5881710"/>
          </a:xfrm>
        </p:spPr>
        <p:txBody>
          <a:bodyPr>
            <a:normAutofit/>
          </a:bodyPr>
          <a:lstStyle/>
          <a:p>
            <a:pPr algn="ctr">
              <a:buNone/>
            </a:pPr>
            <a:r>
              <a:rPr lang="ru-RU" b="1" dirty="0" smtClean="0">
                <a:solidFill>
                  <a:schemeClr val="bg1"/>
                </a:solidFill>
              </a:rPr>
              <a:t>СОСТАВНЫЕ ЭЛЕМЕНТЫ КРЫШИ</a:t>
            </a:r>
            <a:r>
              <a:rPr lang="ru-RU" dirty="0" smtClean="0">
                <a:solidFill>
                  <a:schemeClr val="bg1"/>
                </a:solidFill>
              </a:rPr>
              <a:t> </a:t>
            </a:r>
          </a:p>
          <a:p>
            <a:r>
              <a:rPr lang="ru-RU" dirty="0" smtClean="0"/>
              <a:t>  Крыша состоит из основных элементов:  </a:t>
            </a:r>
          </a:p>
          <a:p>
            <a:pPr lvl="0"/>
            <a:r>
              <a:rPr lang="ru-RU" dirty="0" smtClean="0"/>
              <a:t>несущей конструкции, состоящей из деревянных балок, стропил или сборных ферм, состоящих из верхнего и нижнего поясов и заключенной между ними решетки из скосов и подкосов;  </a:t>
            </a:r>
          </a:p>
          <a:p>
            <a:pPr lvl="0"/>
            <a:r>
              <a:rPr lang="ru-RU" dirty="0" smtClean="0"/>
              <a:t>основания под кровлю –настила или обрешетки;  </a:t>
            </a:r>
          </a:p>
          <a:p>
            <a:pPr lvl="0"/>
            <a:r>
              <a:rPr lang="ru-RU" dirty="0" err="1" smtClean="0"/>
              <a:t>гидро</a:t>
            </a:r>
            <a:r>
              <a:rPr lang="ru-RU" dirty="0" smtClean="0"/>
              <a:t>- и теплоизоляционного слоя;  </a:t>
            </a:r>
          </a:p>
          <a:p>
            <a:pPr lvl="0"/>
            <a:r>
              <a:rPr lang="ru-RU" dirty="0" smtClean="0"/>
              <a:t>собственно кровли.  </a:t>
            </a:r>
          </a:p>
          <a:p>
            <a:r>
              <a:rPr lang="ru-RU" dirty="0" smtClean="0"/>
              <a:t>Балочная конструкция крыши применяется при длине пролета менее 4,5 м, а фермы — 5-10 м и более.  </a:t>
            </a:r>
          </a:p>
          <a:p>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571472" y="3571876"/>
            <a:ext cx="8072494" cy="2928958"/>
          </a:xfrm>
        </p:spPr>
        <p:txBody>
          <a:bodyPr>
            <a:normAutofit fontScale="85000" lnSpcReduction="20000"/>
          </a:bodyPr>
          <a:lstStyle/>
          <a:p>
            <a:endParaRPr lang="ru-RU" dirty="0" smtClean="0"/>
          </a:p>
          <a:p>
            <a:r>
              <a:rPr lang="ru-RU" sz="2800" dirty="0" smtClean="0"/>
              <a:t>В качестве составного элемента крыши стропила выполняют очень важную функцию, поддерживая обрешетку и тем самым принимая на себя вес кровли, давление снега и ветра. </a:t>
            </a:r>
          </a:p>
          <a:p>
            <a:r>
              <a:rPr lang="ru-RU" sz="2800" dirty="0" smtClean="0"/>
              <a:t>По конструкции они делятся на </a:t>
            </a:r>
            <a:r>
              <a:rPr lang="ru-RU" sz="2800" dirty="0" err="1" smtClean="0"/>
              <a:t>наслонные</a:t>
            </a:r>
            <a:r>
              <a:rPr lang="ru-RU" sz="2800" dirty="0" smtClean="0"/>
              <a:t> и висячие.  </a:t>
            </a:r>
            <a:br>
              <a:rPr lang="ru-RU" sz="2800" dirty="0" smtClean="0"/>
            </a:br>
            <a:r>
              <a:rPr lang="ru-RU" sz="2800" dirty="0" smtClean="0"/>
              <a:t>Если пролет крыши (расстояние между опорами) не превышает 6,5 м, а при дополнительной опоре — 10-12 м, то используются </a:t>
            </a:r>
            <a:r>
              <a:rPr lang="ru-RU" sz="2800" dirty="0" err="1" smtClean="0"/>
              <a:t>наслонные</a:t>
            </a:r>
            <a:r>
              <a:rPr lang="ru-RU" sz="2800" dirty="0" smtClean="0"/>
              <a:t> стропила  </a:t>
            </a:r>
          </a:p>
          <a:p>
            <a:endParaRPr lang="ru-RU" dirty="0"/>
          </a:p>
        </p:txBody>
      </p:sp>
      <p:pic>
        <p:nvPicPr>
          <p:cNvPr id="6" name="Рисунок 5" descr="m-mistigri-1241617691.jpg"/>
          <p:cNvPicPr>
            <a:picLocks noChangeAspect="1"/>
          </p:cNvPicPr>
          <p:nvPr/>
        </p:nvPicPr>
        <p:blipFill>
          <a:blip r:embed="rId2"/>
          <a:srcRect l="2343" t="6101" r="2343" b="1355"/>
          <a:stretch>
            <a:fillRect/>
          </a:stretch>
        </p:blipFill>
        <p:spPr>
          <a:xfrm>
            <a:off x="1714480" y="285728"/>
            <a:ext cx="5643602" cy="360820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285720" y="3857628"/>
            <a:ext cx="8572560" cy="2500330"/>
          </a:xfrm>
        </p:spPr>
        <p:txBody>
          <a:bodyPr>
            <a:normAutofit/>
          </a:bodyPr>
          <a:lstStyle/>
          <a:p>
            <a:r>
              <a:rPr lang="ru-RU" sz="2400" dirty="0" smtClean="0"/>
              <a:t>Висячие стропила используются в том случае, когда пролет крыши составляет 7-12 м и нет дополнительных опор. В отличие от </a:t>
            </a:r>
            <a:r>
              <a:rPr lang="ru-RU" sz="2400" dirty="0" err="1" smtClean="0"/>
              <a:t>наслонных</a:t>
            </a:r>
            <a:r>
              <a:rPr lang="ru-RU" sz="2400" dirty="0" smtClean="0"/>
              <a:t> они передают на мауэрлат только вертикальное давление.  </a:t>
            </a:r>
            <a:br>
              <a:rPr lang="ru-RU" sz="2400" dirty="0" smtClean="0"/>
            </a:br>
            <a:r>
              <a:rPr lang="ru-RU" sz="2400" dirty="0" smtClean="0"/>
              <a:t>Основными элементами висячих стропил являются стропильные ноги и затяжки нижнего пояса.  </a:t>
            </a:r>
          </a:p>
        </p:txBody>
      </p:sp>
      <p:pic>
        <p:nvPicPr>
          <p:cNvPr id="5" name="Рисунок 4" descr="http://best-stroy.ru/partner/data/img/a20.gif"/>
          <p:cNvPicPr/>
          <p:nvPr/>
        </p:nvPicPr>
        <p:blipFill>
          <a:blip r:embed="rId2">
            <a:lum bright="-30000"/>
          </a:blip>
          <a:srcRect/>
          <a:stretch>
            <a:fillRect/>
          </a:stretch>
        </p:blipFill>
        <p:spPr bwMode="auto">
          <a:xfrm>
            <a:off x="357158" y="1285860"/>
            <a:ext cx="4500594" cy="2357430"/>
          </a:xfrm>
          <a:prstGeom prst="rect">
            <a:avLst/>
          </a:prstGeom>
          <a:noFill/>
          <a:ln w="9525">
            <a:noFill/>
            <a:miter lim="800000"/>
            <a:headEnd/>
            <a:tailEnd/>
          </a:ln>
        </p:spPr>
      </p:pic>
      <p:pic>
        <p:nvPicPr>
          <p:cNvPr id="6" name="Рисунок 5" descr="http://best-stroy.ru/partner/data/img/a21.gif"/>
          <p:cNvPicPr/>
          <p:nvPr/>
        </p:nvPicPr>
        <p:blipFill>
          <a:blip r:embed="rId3">
            <a:lum bright="-30000"/>
          </a:blip>
          <a:srcRect/>
          <a:stretch>
            <a:fillRect/>
          </a:stretch>
        </p:blipFill>
        <p:spPr bwMode="auto">
          <a:xfrm>
            <a:off x="4357686" y="285728"/>
            <a:ext cx="4429124" cy="2214554"/>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Обычная">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202</TotalTime>
  <Words>803</Words>
  <PresentationFormat>Экран (4:3)</PresentationFormat>
  <Paragraphs>58</Paragraphs>
  <Slides>29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29</vt:i4>
      </vt:variant>
    </vt:vector>
  </HeadingPairs>
  <TitlesOfParts>
    <vt:vector size="30" baseType="lpstr">
      <vt:lpstr>Бумажная</vt:lpstr>
      <vt:lpstr>ЛЕКЦИЯ №4 Тема: «Крыши их виды и конструктивные схемы. Кровли и их виды»</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Закрепляем материал</vt:lpstr>
      <vt:lpstr>Слайд 25</vt:lpstr>
      <vt:lpstr>Слайд 26</vt:lpstr>
      <vt:lpstr>Когда используют сплошной настил?</vt:lpstr>
      <vt:lpstr>Объясните рисунок</vt:lpstr>
      <vt:lpstr>Соломенные крыши не являются первичными, поскольку…</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 «Проектирование ограждающих конструкций из дерева и пластмасс»</dc:title>
  <cp:lastModifiedBy>Гыук</cp:lastModifiedBy>
  <cp:revision>24</cp:revision>
  <dcterms:modified xsi:type="dcterms:W3CDTF">2019-05-21T18:56:06Z</dcterms:modified>
</cp:coreProperties>
</file>