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1" r:id="rId4"/>
    <p:sldId id="267" r:id="rId5"/>
    <p:sldId id="266" r:id="rId6"/>
    <p:sldId id="268" r:id="rId7"/>
    <p:sldId id="269" r:id="rId8"/>
    <p:sldId id="280" r:id="rId9"/>
    <p:sldId id="271" r:id="rId10"/>
    <p:sldId id="272" r:id="rId11"/>
    <p:sldId id="283" r:id="rId12"/>
    <p:sldId id="273" r:id="rId13"/>
    <p:sldId id="270" r:id="rId14"/>
    <p:sldId id="281" r:id="rId15"/>
    <p:sldId id="27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312" autoAdjust="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svetofor4pq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150" y="214313"/>
            <a:ext cx="879951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E7475-BDD6-4FA4-98C8-0D247BAE61B2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42598-D5A3-49E0-A143-CA90E8D76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F65F5-AD92-4C15-BCC4-B320A7C67883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E6A8A-8708-405B-829C-B52D57D373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AEB1D5-B8A0-4AC2-8055-828D63907FBC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CD083-ACC1-4666-B686-E7B7695322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F7A7-A978-4F65-B047-6411AB81B1B6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1FF4B-7226-43C9-82C7-B5B52860F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26E8-7203-494B-8A46-8043B57CFAA6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60C2C-5203-404F-BAE6-A3D8A0EFF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773AB-79D8-42F0-8912-BA8329E51C1C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F9B3C-FA28-489C-9712-B9288659E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EFD81-F327-47DC-AA78-4F9365471F86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9FDCF-0451-4C16-AF71-B9A7E0533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76264-2589-4BC7-9F6D-E44E75B135B4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34398-2E76-4950-AEB4-A7D1CDB19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7C2D5-2C5C-4F26-B3F1-00CC89D30E60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5BE4F-63E9-4964-86A2-00770ACCF1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492B-28A4-41C0-92A7-7B871A49CC57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30CE9-FC8C-44BD-BE11-38B556FE3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5E303-5053-40DB-9899-FEC8CBC1B7C8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C0C3D-E5B4-4AF4-B52F-B6F61124FC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D31EABB-33BB-4D7F-A986-A446E6CEF65E}" type="datetimeFigureOut">
              <a:rPr lang="ru-RU"/>
              <a:pPr>
                <a:defRPr/>
              </a:pPr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D03546-ED1E-40C6-8240-AFAEDDF2E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2369575" y="817139"/>
            <a:ext cx="4572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ПЕРВЫЕ ШАГИ                                  В СТРАНУ                  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МАТЕМАТИКА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</a:t>
            </a: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1младшая группа                                         МАДОУ Детский сад №3                   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воспитатель: </a:t>
            </a:r>
            <a:r>
              <a:rPr lang="ru-RU" sz="1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Балахонова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itchFamily="34" charset="0"/>
              </a:rPr>
              <a:t> Е.В</a:t>
            </a:r>
          </a:p>
          <a:p>
            <a:pPr algn="ctr">
              <a:buNone/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714356"/>
            <a:ext cx="1219567" cy="121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:\Documents and Settings\Home\Рабочий стол\математика-820x4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357430"/>
            <a:ext cx="3714776" cy="1428760"/>
          </a:xfrm>
          <a:prstGeom prst="rect">
            <a:avLst/>
          </a:prstGeom>
          <a:noFill/>
        </p:spPr>
      </p:pic>
      <p:pic>
        <p:nvPicPr>
          <p:cNvPr id="2057" name="Picture 9" descr="C:\Documents and Settings\Home\Рабочий стол\9ecc08ab3efe349e61f3f8f13f4bfd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4714884"/>
            <a:ext cx="1714512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Arial Black" pitchFamily="34" charset="0"/>
              </a:rPr>
              <a:t/>
            </a:r>
            <a:br>
              <a:rPr lang="ru-RU" sz="4000" dirty="0" smtClean="0">
                <a:latin typeface="Arial Black" pitchFamily="34" charset="0"/>
              </a:rPr>
            </a:br>
            <a:r>
              <a:rPr lang="ru-RU" sz="4000" dirty="0" smtClean="0">
                <a:latin typeface="Arial Black" pitchFamily="34" charset="0"/>
              </a:rPr>
              <a:t>Уголок «</a:t>
            </a:r>
            <a:r>
              <a:rPr lang="ru-RU" sz="4000" dirty="0" err="1" smtClean="0">
                <a:latin typeface="Arial Black" pitchFamily="34" charset="0"/>
              </a:rPr>
              <a:t>Развивайка</a:t>
            </a:r>
            <a:r>
              <a:rPr lang="ru-RU" sz="4000" dirty="0" smtClean="0">
                <a:latin typeface="Arial Black" pitchFamily="34" charset="0"/>
              </a:rPr>
              <a:t>»</a:t>
            </a:r>
            <a:endParaRPr lang="ru-RU" sz="4000" dirty="0">
              <a:latin typeface="Arial Black" pitchFamily="34" charset="0"/>
            </a:endParaRPr>
          </a:p>
        </p:txBody>
      </p:sp>
      <p:pic>
        <p:nvPicPr>
          <p:cNvPr id="3" name="Picture 2" descr="C:\Documents and Settings\Home\Рабочий стол\2017 год\DSC04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00174"/>
            <a:ext cx="3571900" cy="43951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3504" y="1428736"/>
            <a:ext cx="3071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Математическое лото.</a:t>
            </a:r>
          </a:p>
          <a:p>
            <a:r>
              <a:rPr lang="ru-RU" sz="1400" dirty="0" smtClean="0"/>
              <a:t>Логические кубики-вкладыши.</a:t>
            </a:r>
          </a:p>
          <a:p>
            <a:r>
              <a:rPr lang="ru-RU" sz="1400" dirty="0" smtClean="0"/>
              <a:t>Пирамидки.</a:t>
            </a:r>
          </a:p>
          <a:p>
            <a:r>
              <a:rPr lang="ru-RU" sz="1400" dirty="0" smtClean="0"/>
              <a:t>Мозаики, игры-шнуровки. </a:t>
            </a:r>
          </a:p>
          <a:p>
            <a:r>
              <a:rPr lang="ru-RU" sz="1400" dirty="0" smtClean="0"/>
              <a:t>Кубики.</a:t>
            </a:r>
          </a:p>
          <a:p>
            <a:r>
              <a:rPr lang="ru-RU" sz="1400" dirty="0" smtClean="0"/>
              <a:t>Игры на составление целого из частей. </a:t>
            </a:r>
          </a:p>
          <a:p>
            <a:r>
              <a:rPr lang="ru-RU" sz="1400" dirty="0" smtClean="0"/>
              <a:t>Пазлы математического содержания. «Один –много»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71480"/>
            <a:ext cx="6786610" cy="846158"/>
          </a:xfrm>
        </p:spPr>
        <p:txBody>
          <a:bodyPr/>
          <a:lstStyle/>
          <a:p>
            <a:r>
              <a:rPr lang="ru-RU" sz="2800" b="1" dirty="0" smtClean="0">
                <a:latin typeface="Arial Black" pitchFamily="34" charset="0"/>
              </a:rPr>
              <a:t>Геометрия для малышей</a:t>
            </a:r>
            <a:endParaRPr lang="ru-RU" sz="2800" b="1" dirty="0">
              <a:latin typeface="Arial Black" pitchFamily="34" charset="0"/>
            </a:endParaRPr>
          </a:p>
        </p:txBody>
      </p:sp>
      <p:pic>
        <p:nvPicPr>
          <p:cNvPr id="3" name="Picture 3" descr="C:\Documents and Settings\Home\Рабочий стол\935412_html_7b9b44f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4572008"/>
            <a:ext cx="1755734" cy="13103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785927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Геометрия для малышей учит ребёнка различать различные геометрические фигуры и даёт информацию по тому как они называются. Также ребёнок получит навык начертания различных геометрических фигур. Разберётся с таким понятием как углы и ,как следствие, поймёт как эти геометрические фигуры образуются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Home\Рабочий стол\Новая папка (7)\DSC043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714356"/>
            <a:ext cx="3143272" cy="2102425"/>
          </a:xfrm>
          <a:prstGeom prst="rect">
            <a:avLst/>
          </a:prstGeom>
          <a:noFill/>
        </p:spPr>
      </p:pic>
      <p:pic>
        <p:nvPicPr>
          <p:cNvPr id="6149" name="Picture 5" descr="C:\Documents and Settings\Home\Рабочий стол\Новая папка (7)\DSC044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14356"/>
            <a:ext cx="3365024" cy="2143140"/>
          </a:xfrm>
          <a:prstGeom prst="rect">
            <a:avLst/>
          </a:prstGeom>
          <a:noFill/>
        </p:spPr>
      </p:pic>
      <p:pic>
        <p:nvPicPr>
          <p:cNvPr id="5" name="Picture 3" descr="C:\Documents and Settings\Home\Рабочий стол\Новая папка (7)\DSC04396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357290" y="3429000"/>
            <a:ext cx="3023672" cy="2354641"/>
          </a:xfrm>
          <a:prstGeom prst="rect">
            <a:avLst/>
          </a:prstGeom>
          <a:noFill/>
        </p:spPr>
      </p:pic>
      <p:pic>
        <p:nvPicPr>
          <p:cNvPr id="6" name="Picture 3" descr="C:\Documents and Settings\Home\Рабочий стол\Новая папка (7)\DSC04396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857752" y="3429000"/>
            <a:ext cx="3143272" cy="22629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43174" y="857232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Геометрия из теста и песка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8194" name="Picture 2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714620"/>
            <a:ext cx="3521223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1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500174"/>
            <a:ext cx="3071834" cy="2224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566678"/>
            <a:ext cx="607223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solidFill>
                  <a:srgbClr val="7030A0"/>
                </a:solidFill>
              </a:rPr>
              <a:t>Математика-это серьезно!</a:t>
            </a:r>
          </a:p>
          <a:p>
            <a:pPr lvl="0" algn="ctr"/>
            <a:r>
              <a:rPr lang="ru-RU" sz="2000" b="1" dirty="0" smtClean="0">
                <a:solidFill>
                  <a:srgbClr val="7030A0"/>
                </a:solidFill>
              </a:rPr>
              <a:t>Нужна ли малышу - дошкольнику математика?!</a:t>
            </a:r>
          </a:p>
          <a:p>
            <a:pPr lvl="0" algn="ctr"/>
            <a:r>
              <a:rPr lang="ru-RU" sz="2000" b="1" dirty="0" smtClean="0">
                <a:solidFill>
                  <a:srgbClr val="7030A0"/>
                </a:solidFill>
              </a:rPr>
              <a:t>Да – бесспорно!</a:t>
            </a:r>
          </a:p>
          <a:p>
            <a:pPr lvl="0" algn="ctr"/>
            <a:endParaRPr lang="ru-RU" sz="2000" b="1" dirty="0" smtClean="0">
              <a:solidFill>
                <a:srgbClr val="7030A0"/>
              </a:solidFill>
            </a:endParaRPr>
          </a:p>
          <a:p>
            <a:pPr lvl="0" algn="just"/>
            <a:r>
              <a:rPr lang="ru-RU" b="1" dirty="0" smtClean="0">
                <a:solidFill>
                  <a:srgbClr val="CC3300"/>
                </a:solidFill>
              </a:rPr>
              <a:t>         Начальные математические представления малышу - дошкольнику просто необходимы. Это и способность ориентироваться в пространстве и такие понятия, как размер и форма, и простейшие логические и арифметические операции. </a:t>
            </a:r>
          </a:p>
          <a:p>
            <a:pPr lvl="0" algn="just"/>
            <a:r>
              <a:rPr lang="ru-RU" b="1" dirty="0" smtClean="0">
                <a:solidFill>
                  <a:srgbClr val="7030A0"/>
                </a:solidFill>
              </a:rPr>
              <a:t>         Без этих первых эталонов малыш не сможет полноценно осваивать окружающий мир </a:t>
            </a:r>
          </a:p>
          <a:p>
            <a:pPr lvl="0" algn="just"/>
            <a:r>
              <a:rPr lang="ru-RU" b="1" dirty="0" smtClean="0">
                <a:solidFill>
                  <a:srgbClr val="800000"/>
                </a:solidFill>
              </a:rPr>
              <a:t>         Математика как нельзя лучше развивает интеллект малыша, учит его думать и анализировать.     </a:t>
            </a:r>
          </a:p>
          <a:p>
            <a:pPr lvl="0" algn="just"/>
            <a:r>
              <a:rPr lang="ru-RU" b="1" dirty="0" smtClean="0">
                <a:solidFill>
                  <a:srgbClr val="7030A0"/>
                </a:solidFill>
              </a:rPr>
              <a:t>        Только вот развивать детский интеллект тоже нужно с умом. И делать это лучше всего в повседневных играх и образовательной деятельности, играя занимательно и интересно!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9122" y="1214422"/>
            <a:ext cx="674575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</a:p>
        </p:txBody>
      </p:sp>
      <p:pic>
        <p:nvPicPr>
          <p:cNvPr id="9218" name="Picture 2" descr="C:\Documents and Settings\Home\Рабочий стол\ya-scit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773703"/>
            <a:ext cx="2500330" cy="1873324"/>
          </a:xfrm>
          <a:prstGeom prst="rect">
            <a:avLst/>
          </a:prstGeom>
          <a:noFill/>
        </p:spPr>
      </p:pic>
      <p:pic>
        <p:nvPicPr>
          <p:cNvPr id="9219" name="Picture 3" descr="C:\Documents and Settings\Home\Рабочий стол\935412_html_7b9b44f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4572008"/>
            <a:ext cx="1755734" cy="1310309"/>
          </a:xfrm>
          <a:prstGeom prst="rect">
            <a:avLst/>
          </a:prstGeom>
          <a:noFill/>
        </p:spPr>
      </p:pic>
      <p:pic>
        <p:nvPicPr>
          <p:cNvPr id="9220" name="Picture 4" descr="C:\Documents and Settings\Home\Рабочий стол\geometrisheskie_figuri_igri14-150x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4572008"/>
            <a:ext cx="1428750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214546" y="1428736"/>
            <a:ext cx="5500726" cy="3357586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49263"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Математика –                     это мощный фактор интеллектуального развития ребенка, формирования его познавательных и творческих способностей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. </a:t>
            </a:r>
            <a:endParaRPr lang="en-US" b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</a:endParaRPr>
          </a:p>
        </p:txBody>
      </p:sp>
      <p:pic>
        <p:nvPicPr>
          <p:cNvPr id="7" name="Picture 4" descr="http://school.xvatit.com/images/3/33/0021-021-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142984"/>
            <a:ext cx="1214447" cy="910835"/>
          </a:xfrm>
          <a:prstGeom prst="rect">
            <a:avLst/>
          </a:prstGeom>
          <a:noFill/>
        </p:spPr>
      </p:pic>
      <p:pic>
        <p:nvPicPr>
          <p:cNvPr id="8" name="Picture 8" descr="http://s55.radikal.ru/i149/1206/95/f9ab2e46604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4714884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000108"/>
            <a:ext cx="45720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b="1" dirty="0" smtClean="0"/>
              <a:t>Развитие элементарных математических представлений - это исключительно важная часть интеллектуального и личностного развития дошкольника.                                     В соответствии с ФГОС дошкольное образовательное учреждение является первой образовательной ступенью и детский сад выполняет важную функцию подготовки детей к школе. И оттого, насколько качественно и своевременно будет подготовлен ребенок                                                                                                              к школе, во многом зависит успешность его дальнейшего обучения.</a:t>
            </a:r>
            <a:endParaRPr lang="ru-RU" dirty="0"/>
          </a:p>
        </p:txBody>
      </p:sp>
      <p:pic>
        <p:nvPicPr>
          <p:cNvPr id="3074" name="Picture 2" descr="C:\Documents and Settings\Home\Рабочий стол\stupenk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412648"/>
            <a:ext cx="1500198" cy="1445243"/>
          </a:xfrm>
          <a:prstGeom prst="rect">
            <a:avLst/>
          </a:prstGeom>
          <a:noFill/>
        </p:spPr>
      </p:pic>
      <p:pic>
        <p:nvPicPr>
          <p:cNvPr id="3075" name="Picture 3" descr="C:\Documents and Settings\Home\Рабочий стол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71480"/>
            <a:ext cx="1285884" cy="1031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6040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Актуальность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2000240"/>
            <a:ext cx="6286544" cy="3500462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Формирование начальных математических знаний у детей дошкольного возраста должно осуществляться так, чтобы обучение давало не только непосредственный практический результат , но и широкий развивающий эффект. В настоящее время методы обучения дошкольников реализуют далеко не все возможности заложенные в математике. Разрешить это противоречие возможно путем внедрения новых более эффективных методов и разнообразных форм обучения математике. Одной из таких форм является обучение детей с помощью дидактических игр и упражнений с математическим  содержанием.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Блок-схема: решение 10"/>
          <p:cNvSpPr/>
          <p:nvPr/>
        </p:nvSpPr>
        <p:spPr>
          <a:xfrm>
            <a:off x="2214546" y="642918"/>
            <a:ext cx="4643470" cy="1000132"/>
          </a:xfrm>
          <a:prstGeom prst="flowChartDecisio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Теоретическое обоснование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9" name="Блок-схема: перфолента 18"/>
          <p:cNvSpPr/>
          <p:nvPr/>
        </p:nvSpPr>
        <p:spPr>
          <a:xfrm>
            <a:off x="1357290" y="1857364"/>
            <a:ext cx="1928826" cy="4214842"/>
          </a:xfrm>
          <a:prstGeom prst="flowChartPunchedTap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 smtClean="0">
                <a:solidFill>
                  <a:schemeClr val="tx1"/>
                </a:solidFill>
              </a:rPr>
              <a:t>А.А. Столяр отметил, что особая роль математики в умственном воспитании, в развитии интеллекта. Он объясняет это тем, что результатами обучения математики являются не только знания, но и определенный стиль мышления.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0" name="Блок-схема: перфолента 19"/>
          <p:cNvSpPr/>
          <p:nvPr/>
        </p:nvSpPr>
        <p:spPr>
          <a:xfrm>
            <a:off x="5929322" y="857232"/>
            <a:ext cx="2000264" cy="5000660"/>
          </a:xfrm>
          <a:prstGeom prst="flowChartPunchedTap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100" dirty="0" smtClean="0">
              <a:solidFill>
                <a:schemeClr val="tx1"/>
              </a:solidFill>
            </a:endParaRPr>
          </a:p>
          <a:p>
            <a:r>
              <a:rPr lang="ru-RU" sz="1100" dirty="0" smtClean="0">
                <a:solidFill>
                  <a:schemeClr val="tx1"/>
                </a:solidFill>
              </a:rPr>
              <a:t>Б.П. Никитин отмечал, что развивающие игры развивают разные интеллектуальные качества: внимание, память, умение находить зависимости и закономерности; классифицировать и систематизировать материал; умение находить ошибки и недостатки; пространственное представление и воображение. В совокупности эти качества и представляют то, что называется сообразительностью, творческим складом мышления.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2" name="Блок-схема: перфолента 21"/>
          <p:cNvSpPr/>
          <p:nvPr/>
        </p:nvSpPr>
        <p:spPr>
          <a:xfrm>
            <a:off x="3643306" y="2214554"/>
            <a:ext cx="2000264" cy="3786214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З.А. Михайлова считает, что обучение математике детей дошкольного возраста немыслимо без использования занимательных игр, задач, развлечений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Стрелка вниз 26"/>
          <p:cNvSpPr/>
          <p:nvPr/>
        </p:nvSpPr>
        <p:spPr>
          <a:xfrm>
            <a:off x="2428860" y="1285860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4429124" y="1714488"/>
            <a:ext cx="21431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6429388" y="1285860"/>
            <a:ext cx="214314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вырезанными соседними углами 3"/>
          <p:cNvSpPr/>
          <p:nvPr/>
        </p:nvSpPr>
        <p:spPr>
          <a:xfrm>
            <a:off x="3500430" y="785794"/>
            <a:ext cx="2000264" cy="642942"/>
          </a:xfrm>
          <a:prstGeom prst="snip2Same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/>
                </a:solidFill>
              </a:rPr>
              <a:t>Цель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1785926"/>
            <a:ext cx="6286544" cy="985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Организовать работу по ФЭМП детей младшего дошкольного возраста в соответствии с современными требованиями с использованием развивающих, дидактических игр для развития памяти, внимания, воображения, логического мышления.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8204273">
            <a:off x="5557711" y="3117118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с двумя вырезанными соседними углами 18"/>
          <p:cNvSpPr/>
          <p:nvPr/>
        </p:nvSpPr>
        <p:spPr>
          <a:xfrm>
            <a:off x="3428992" y="2857496"/>
            <a:ext cx="2000264" cy="571504"/>
          </a:xfrm>
          <a:prstGeom prst="snip2Same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Задачи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1142976" y="3071810"/>
            <a:ext cx="1857388" cy="1000132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</a:rPr>
              <a:t>Развитие интереса к играм, требующим умственного напряжения.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1571604" y="4214818"/>
            <a:ext cx="2428892" cy="928694"/>
          </a:xfrm>
          <a:prstGeom prst="hexag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Активизировать умственную деятельность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7" name="Шестиугольник 26"/>
          <p:cNvSpPr/>
          <p:nvPr/>
        </p:nvSpPr>
        <p:spPr>
          <a:xfrm>
            <a:off x="4714876" y="4143380"/>
            <a:ext cx="2643206" cy="1000132"/>
          </a:xfrm>
          <a:prstGeom prst="hexago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Закреплять полученные знания и умения в дидактических играх.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29" name="Шестиугольник 28"/>
          <p:cNvSpPr/>
          <p:nvPr/>
        </p:nvSpPr>
        <p:spPr>
          <a:xfrm>
            <a:off x="3214678" y="5786454"/>
            <a:ext cx="71438" cy="7143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1643042" y="5214950"/>
            <a:ext cx="6000792" cy="9144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Воспитывать у дошкольника потребность испытывать интерес к самому процессу познания, к самостоятельному поиску решений и достижению поставленной цели через игру.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1" name="Стрелка вниз 30"/>
          <p:cNvSpPr/>
          <p:nvPr/>
        </p:nvSpPr>
        <p:spPr>
          <a:xfrm>
            <a:off x="4286248" y="3500438"/>
            <a:ext cx="142876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Шестиугольник 72"/>
          <p:cNvSpPr/>
          <p:nvPr/>
        </p:nvSpPr>
        <p:spPr>
          <a:xfrm>
            <a:off x="6143636" y="2928934"/>
            <a:ext cx="2000264" cy="1000132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Заинтересовать занимательным материалом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6" name="Стрелка вниз 75"/>
          <p:cNvSpPr/>
          <p:nvPr/>
        </p:nvSpPr>
        <p:spPr>
          <a:xfrm>
            <a:off x="5000628" y="3571876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Стрелка вниз 76"/>
          <p:cNvSpPr/>
          <p:nvPr/>
        </p:nvSpPr>
        <p:spPr>
          <a:xfrm>
            <a:off x="3428992" y="3571876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Стрелка вниз 77"/>
          <p:cNvSpPr/>
          <p:nvPr/>
        </p:nvSpPr>
        <p:spPr>
          <a:xfrm>
            <a:off x="4202302" y="1455761"/>
            <a:ext cx="484632" cy="2587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Стрелка вниз 78"/>
          <p:cNvSpPr/>
          <p:nvPr/>
        </p:nvSpPr>
        <p:spPr>
          <a:xfrm rot="3203274">
            <a:off x="2897671" y="3122388"/>
            <a:ext cx="48463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Овал 15"/>
          <p:cNvSpPr/>
          <p:nvPr/>
        </p:nvSpPr>
        <p:spPr>
          <a:xfrm>
            <a:off x="3214678" y="2714620"/>
            <a:ext cx="2428892" cy="135732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Формы работы по ФЭМП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286380" y="3571876"/>
            <a:ext cx="2857520" cy="157163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Самостоятельная деятельность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5429256" y="1571612"/>
            <a:ext cx="2714644" cy="164307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Индивидуальная работа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3428992" y="785794"/>
            <a:ext cx="2357454" cy="1500198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ООД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142976" y="1643050"/>
            <a:ext cx="2428892" cy="142876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Дидактические игры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071538" y="3429000"/>
            <a:ext cx="2428892" cy="157163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Досуг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6" name="Picture 24" descr="http://ped-kopilka.ru/images/1(5)(2)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4500570"/>
            <a:ext cx="1845230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571604" y="785794"/>
            <a:ext cx="2357454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Познавательно-исследовательская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357554" y="2643182"/>
            <a:ext cx="2357454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математика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43504" y="785794"/>
            <a:ext cx="2286016" cy="142876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Двигательная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643042" y="4357694"/>
            <a:ext cx="2286016" cy="142876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Музыкальная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357290" y="2643182"/>
            <a:ext cx="1500198" cy="142876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Трудовая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214942" y="4357694"/>
            <a:ext cx="2428892" cy="142876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Продуктивная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43636" y="2428868"/>
            <a:ext cx="1500198" cy="142876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Игровая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трелка вправо 19"/>
          <p:cNvSpPr/>
          <p:nvPr/>
        </p:nvSpPr>
        <p:spPr>
          <a:xfrm>
            <a:off x="5715008" y="2857496"/>
            <a:ext cx="214314" cy="642942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0800000">
            <a:off x="3143240" y="2928934"/>
            <a:ext cx="214314" cy="642942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 rot="5400000">
            <a:off x="5286380" y="3929066"/>
            <a:ext cx="357190" cy="357190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5400000">
            <a:off x="3428992" y="3929066"/>
            <a:ext cx="357190" cy="357190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16200000">
            <a:off x="5286380" y="2285992"/>
            <a:ext cx="357190" cy="357190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16200000">
            <a:off x="3500430" y="2285992"/>
            <a:ext cx="357190" cy="357190"/>
          </a:xfrm>
          <a:prstGeom prst="rightArrow">
            <a:avLst>
              <a:gd name="adj1" fmla="val 50000"/>
              <a:gd name="adj2" fmla="val 220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928694"/>
          </a:xfrm>
        </p:spPr>
        <p:txBody>
          <a:bodyPr/>
          <a:lstStyle/>
          <a:p>
            <a:r>
              <a:rPr lang="ru-RU" sz="2000" dirty="0" smtClean="0">
                <a:latin typeface="Arial Black" pitchFamily="34" charset="0"/>
              </a:rPr>
              <a:t>Этапы формирования математических                представлений 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>
                <a:latin typeface="Arial Black" pitchFamily="34" charset="0"/>
              </a:rPr>
              <a:t>в младшем дошкольном возрасте</a:t>
            </a:r>
            <a:endParaRPr lang="ru-RU" sz="2000" b="1" dirty="0"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1785926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+mn-lt"/>
              </a:rPr>
              <a:t>*Знакомство с формой и названием геометрических фигур, основными цветами величиной, сравнение двух предметов;</a:t>
            </a:r>
          </a:p>
          <a:p>
            <a:r>
              <a:rPr lang="ru-RU" dirty="0" smtClean="0">
                <a:latin typeface="+mn-lt"/>
              </a:rPr>
              <a:t>*Обучение способом обследования предметов (наложение, приложение), подбор предметов одинаковых и разных по форме, размеру (большой, поменьше, маленький);</a:t>
            </a:r>
          </a:p>
          <a:p>
            <a:r>
              <a:rPr lang="ru-RU" dirty="0" smtClean="0">
                <a:latin typeface="+mn-lt"/>
              </a:rPr>
              <a:t>*Количество: много- мало, один, ни одного;</a:t>
            </a:r>
          </a:p>
          <a:p>
            <a:r>
              <a:rPr lang="ru-RU" dirty="0" smtClean="0">
                <a:latin typeface="+mn-lt"/>
              </a:rPr>
              <a:t>*Выделение пространственных отношений (</a:t>
            </a:r>
            <a:r>
              <a:rPr lang="ru-RU" dirty="0" err="1" smtClean="0">
                <a:latin typeface="+mn-lt"/>
              </a:rPr>
              <a:t>верх-вниз</a:t>
            </a:r>
            <a:r>
              <a:rPr lang="ru-RU" dirty="0" smtClean="0">
                <a:latin typeface="+mn-lt"/>
              </a:rPr>
              <a:t>, </a:t>
            </a:r>
            <a:r>
              <a:rPr lang="ru-RU" dirty="0" err="1" smtClean="0">
                <a:latin typeface="+mn-lt"/>
              </a:rPr>
              <a:t>направо-налево</a:t>
            </a:r>
            <a:r>
              <a:rPr lang="ru-RU" dirty="0" smtClean="0">
                <a:latin typeface="+mn-lt"/>
              </a:rPr>
              <a:t>, </a:t>
            </a:r>
            <a:r>
              <a:rPr lang="ru-RU" dirty="0" err="1" smtClean="0">
                <a:latin typeface="+mn-lt"/>
              </a:rPr>
              <a:t>назад-вперед</a:t>
            </a:r>
            <a:r>
              <a:rPr lang="ru-RU" dirty="0" smtClean="0">
                <a:latin typeface="+mn-lt"/>
              </a:rPr>
              <a:t>);</a:t>
            </a:r>
          </a:p>
          <a:p>
            <a:r>
              <a:rPr lang="ru-RU" dirty="0" smtClean="0">
                <a:latin typeface="+mn-lt"/>
              </a:rPr>
              <a:t>*Способствовать появлению интереса к участию в игровой деятельности;</a:t>
            </a:r>
          </a:p>
          <a:p>
            <a:r>
              <a:rPr lang="ru-RU" dirty="0" smtClean="0">
                <a:latin typeface="+mn-lt"/>
              </a:rPr>
              <a:t>*Учить реализовать цели, которые ставит перед ребенком взрослый</a:t>
            </a:r>
            <a:r>
              <a:rPr lang="ru-RU" sz="1600" dirty="0" smtClean="0"/>
              <a:t>.</a:t>
            </a:r>
          </a:p>
        </p:txBody>
      </p:sp>
      <p:pic>
        <p:nvPicPr>
          <p:cNvPr id="5122" name="Picture 2" descr="C:\Documents and Settings\Home\Рабочий стол\80315264_bel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3214686"/>
            <a:ext cx="1071570" cy="1077386"/>
          </a:xfrm>
          <a:prstGeom prst="rect">
            <a:avLst/>
          </a:prstGeom>
          <a:noFill/>
        </p:spPr>
      </p:pic>
      <p:pic>
        <p:nvPicPr>
          <p:cNvPr id="5123" name="Picture 3" descr="C:\Documents and Settings\Home\Рабочий стол\mzl.frqmgqp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714884"/>
            <a:ext cx="1214446" cy="1214446"/>
          </a:xfrm>
          <a:prstGeom prst="rect">
            <a:avLst/>
          </a:prstGeom>
          <a:noFill/>
        </p:spPr>
      </p:pic>
      <p:pic>
        <p:nvPicPr>
          <p:cNvPr id="5124" name="Picture 4" descr="C:\Documents and Settings\Home\Рабочий стол\logicheskie_zagadki_dlya_dete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2976" y="1857364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</TotalTime>
  <Words>656</Words>
  <Application>Microsoft Office PowerPoint</Application>
  <PresentationFormat>Экран (4:3)</PresentationFormat>
  <Paragraphs>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Актуальность</vt:lpstr>
      <vt:lpstr>Слайд 5</vt:lpstr>
      <vt:lpstr>Слайд 6</vt:lpstr>
      <vt:lpstr>Слайд 7</vt:lpstr>
      <vt:lpstr>Слайд 8</vt:lpstr>
      <vt:lpstr>Этапы формирования математических                представлений  в младшем дошкольном возрасте</vt:lpstr>
      <vt:lpstr> Уголок «Развивайка»</vt:lpstr>
      <vt:lpstr>Геометрия для малышей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93</cp:revision>
  <dcterms:created xsi:type="dcterms:W3CDTF">2013-01-21T15:55:50Z</dcterms:created>
  <dcterms:modified xsi:type="dcterms:W3CDTF">2019-05-21T02:48:28Z</dcterms:modified>
</cp:coreProperties>
</file>