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30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314" r:id="rId13"/>
    <p:sldId id="312" r:id="rId14"/>
    <p:sldId id="313" r:id="rId15"/>
    <p:sldId id="269" r:id="rId16"/>
    <p:sldId id="270" r:id="rId17"/>
    <p:sldId id="271" r:id="rId18"/>
    <p:sldId id="268" r:id="rId19"/>
    <p:sldId id="305" r:id="rId20"/>
    <p:sldId id="273" r:id="rId21"/>
    <p:sldId id="274" r:id="rId22"/>
    <p:sldId id="275" r:id="rId23"/>
    <p:sldId id="276" r:id="rId24"/>
    <p:sldId id="358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281" r:id="rId33"/>
    <p:sldId id="284" r:id="rId34"/>
    <p:sldId id="285" r:id="rId35"/>
    <p:sldId id="286" r:id="rId36"/>
    <p:sldId id="287" r:id="rId37"/>
    <p:sldId id="283" r:id="rId3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025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6000">
              <a:schemeClr val="accent1">
                <a:lumMod val="5000"/>
                <a:lumOff val="95000"/>
              </a:schemeClr>
            </a:gs>
            <a:gs pos="54000">
              <a:schemeClr val="accent1">
                <a:lumMod val="45000"/>
                <a:lumOff val="55000"/>
              </a:schemeClr>
            </a:gs>
            <a:gs pos="89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 panose="05020102010507070707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21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 panose="05020102010507070707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4110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 panose="05000000000000000000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185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 panose="05040102010807070707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59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665" indent="-182880" algn="l" rtl="0" eaLnBrk="1" latinLnBrk="0" hangingPunct="1">
        <a:spcBef>
          <a:spcPct val="20000"/>
        </a:spcBef>
        <a:buClr>
          <a:schemeClr val="tx1"/>
        </a:buClr>
        <a:buFont typeface="Wingdings 3" panose="05040102010807070707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255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55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6170" y="838200"/>
            <a:ext cx="7832725" cy="4523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  МАТЕРИАЛЫ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подготовки 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военно-спортивной игре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«ЗАРНИЦА»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«Основы оказания первой помощи»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46780" y="4953000"/>
            <a:ext cx="53162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err="1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228600"/>
            <a:ext cx="8001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И ТЕРМИНЫ</a:t>
            </a:r>
          </a:p>
          <a:p>
            <a:pPr algn="ctr"/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Обморок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людей с повышенной чувствительностью при психическом возбуждении, раздражении и даже при небольших травмах наблюдается кратковременное бессознательное состояние, называемое "обморок". Сущность обморока заключается во внезапной недостаточности кровенаполнения мозга, возникающей в результате возбуждения, боли или же просто из-за недостатка свежего воздуха. 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Шок.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серьезная реакция организма на ранение, представляющая большую опасность для жизни пострадавшего. Иногда шок возникает сразу же, иногда - через 2-4 часа после травмы, когда управляющие органы тела затормаживаются и истощаются в результате борьбы с последствиями травмы.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Асептика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система мероприятий, направленных на предупреждение внедрения возбудителей инфекции в рану, ткани, органы, полости тела больного при хирургических операциях, перевязках и диагностических процедурах.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Антисептика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комплекс лечебно-профилактических мероприятий, направленных на уничтожение микробов в ране, другом патологическом образовании или организме в целом.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609600"/>
            <a:ext cx="8001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Капилляры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мельчайшие сосуды, диаметр которых варьируется от 5 до 10 мкм, они имеются во всех тканях, являясь продолжением артерий. Капилляры обеспечивают тканевой обмен и питание, снабжая все структуры организма кислородом.  </a:t>
            </a:r>
          </a:p>
          <a:p>
            <a:pPr algn="just"/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Вены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другая группа сосудов, функция которой, в отличие от артерий, заключается не в доставке крови к тканям и органам, а в обеспечении ее поступления в сердце. Для этого движение крови по венам происходит в обратном направлении – от тканей и органов к сердечной мышце.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сосуды более прочные и толстые, чем  вены, так как кровь продвигается по ним с большим давлением. Артерии разносят кровь, насыщенную кислородом, от сердца к внутренним органам. У мертвецов артерии пустые, что обнаруживается при вскрытии.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304800"/>
            <a:ext cx="4648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КОНЕЧНОСТИ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Верхняя конечность -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состоит из плечевого пояса и скелета свободных верхних конечностей. Плечевой пояс состоит из пары ключиц и лопаток. Верхняя конечность (руки) слагается из плечевой кости, костей предплечья и костей кисти (кости запястья,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пястья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фаланги пальцев).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2667000"/>
            <a:ext cx="472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Нижняя конечность -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образована костями тазового пояса и свободными нижними конечностями. Тазовый пояс, или таз, состоит из прочно соединенных трех костей: крестца, двух массивных тазовых костей (подвздошной и седалищной), между которыми располагается третья - лонная, кости таза срастаются вместе после 16 лет.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5443220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Сустав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прерывное полостное соединение, образованное сочленяющимися суставными поверхностями, покрытыми хрящом, заключенными в суставную сумку (капсулу), внутри которой содержится синовиальная жидкость.</a:t>
            </a:r>
          </a:p>
        </p:txBody>
      </p:sp>
      <p:pic>
        <p:nvPicPr>
          <p:cNvPr id="7" name="Picture 2" descr="C:\Users\аааааа\Desktop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8600"/>
            <a:ext cx="2394152" cy="2699556"/>
          </a:xfrm>
          <a:prstGeom prst="rect">
            <a:avLst/>
          </a:prstGeom>
          <a:noFill/>
        </p:spPr>
      </p:pic>
      <p:pic>
        <p:nvPicPr>
          <p:cNvPr id="8" name="Picture 3" descr="C:\Users\аааааа\Desktop\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971799"/>
            <a:ext cx="1981200" cy="2471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209800"/>
            <a:ext cx="61836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ПЕРВАЯ  ПОМОЩЬ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ПРИ  ТРАВМАХ  И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НЕСЧАСТНЫХ  СЛУЧАЯХ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ааааа\Desktop\55411ea64ef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719" y="152400"/>
            <a:ext cx="9150719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ааааа\Desktop\2P9WhwNTFq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7974594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ааааа\Desktop\kr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7951304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ааааа\Desktop\3om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56645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304800"/>
            <a:ext cx="4648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Давящая повязка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одно из основных средств остановки кровотечения. Она применяется не только при сильных кровотечениях из ран, но и для остановки артериальных кровотечений. Это крайняя форма остановки кровотечения, т.к. способна вызвать серьезные поражения. Давящая повязка, как и любая другая состоит из стерильной салфетки, накладываемой на рану, подушечки и бинта. </a:t>
            </a:r>
          </a:p>
          <a:p>
            <a:pPr algn="just"/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Шина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фиксатор для различных частей тела, предназначенный для профилактики и лечения травм и заболеваний костной системы. Могут быть как импровизированным, так и стандартизированным. Импровизированные шины изготавливаются из подручных материалов, и применяются для оказания первой помощи, и фиксации пораженных костей до момента поступления больного в стационар.</a:t>
            </a:r>
          </a:p>
        </p:txBody>
      </p:sp>
      <p:pic>
        <p:nvPicPr>
          <p:cNvPr id="7170" name="Picture 2" descr="C:\Users\аааааа\Desktop\image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8600"/>
            <a:ext cx="1905000" cy="3603457"/>
          </a:xfrm>
          <a:prstGeom prst="rect">
            <a:avLst/>
          </a:prstGeom>
          <a:noFill/>
        </p:spPr>
      </p:pic>
      <p:pic>
        <p:nvPicPr>
          <p:cNvPr id="7171" name="Picture 3" descr="C:\Users\аааааа\Desktop\85f1ed4b780c111a0b37f9c853ec27204c0745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5727" y="4419600"/>
            <a:ext cx="3764595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ЛЕКАРСТВЕННЫЕ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РАСТЕНИЯ  И ГРИБЫ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</a:t>
            </a:r>
            <a:b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8600"/>
            <a:ext cx="703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ГРИБЫ,  ЯГОДЫ, ДЕРЕВЬЯ И ЛЕКАРСТВЕННЫЕ  РАСТЕНИЯ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1" y="762000"/>
            <a:ext cx="8153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Грибы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не растения и не животные, а отдельное царство, которое более миллиарда лет назад обособилось от других живых существ. Наземная часть гриба — лишь малая доля организма, которая служит исключительно для размножения (как цветки у растений). Основная его часть находится в земле. </a:t>
            </a:r>
          </a:p>
          <a:p>
            <a:pPr fontAlgn="base"/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известно около 100 тысяч видов грибов. Но, по оценкам экспертов, на Земле насчитывается до 3,5 миллиона их видов — гораздо больше, чем сосудистых растений, которых до сих пор описано 260 тысяч видов.</a:t>
            </a:r>
          </a:p>
          <a:p>
            <a:pPr algn="just" fontAlgn="base"/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Причина разнообразия и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жизнеустойчивости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грибов кроется в структуре их организма — очень простой по сравнению со сложным устройством органов животных и строением высших растений. Если гриб не одноклеточный, как дрожжи, то обычно он образует сеть мелких нитей мицелия (гифов), которая на самом деле и является его телом. Через гифы гриб получает пищу в виде богатых энергией органических молекул, а также минералы и воду.</a:t>
            </a: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ааааа\Desktop\gribi_dlia_dete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49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ааааа\Desktop\gribi_dlia_det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838200"/>
            <a:ext cx="8305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Ягода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—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многосемянный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плод с тонким кожистым 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эпикарпием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сочным 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мезокарпием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твёрдым 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эндокарпием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образует твёрдую кожуру. Другими словами, у ягоды должна быть тонкая оболочка, сочная середина и твёрдая косточка внутри. 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быту ягодой, как правило, называют любой мелкий мякотный плод (вне зависимости от его ботанической классификации типа плода и истинности), например смородину, крыжовник (ягода), чернобровку, клубнику, землянику, шиповник (ложная ягода), вишню, черешню, малину (костянка).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Съедобные 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>ягоды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98496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Земляника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1214422"/>
            <a:ext cx="3357586" cy="5643578"/>
          </a:xfrm>
        </p:spPr>
        <p:txBody>
          <a:bodyPr>
            <a:noAutofit/>
          </a:bodyPr>
          <a:lstStyle/>
          <a:p>
            <a:r>
              <a:rPr lang="ru-RU" sz="1900" b="1" dirty="0" smtClean="0">
                <a:solidFill>
                  <a:schemeClr val="bg1"/>
                </a:solidFill>
              </a:rPr>
              <a:t>Это многолетнее травянистое растение, высотой до 30 см. Плод – красная ягода. Размножается семенами, усами. Цветёт в конце мая - июне, плоды созревают в конце июня - июле. Растёт в смешанных и лиственных лесах, на полянах, вырубках, опушках, среди кустарников, по склонам холмов. Растение обладает противовоспалительным, ранозаживляющим, кровоостанавливающим действием. Улучшает состав крови, расширяют кровеносные сосуды. </a:t>
            </a:r>
          </a:p>
        </p:txBody>
      </p:sp>
      <p:pic>
        <p:nvPicPr>
          <p:cNvPr id="5" name="Содержимое 4" descr="земляни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62600" y="2438400"/>
            <a:ext cx="2152679" cy="22150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Брусника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42844" y="1285860"/>
            <a:ext cx="3322669" cy="5143536"/>
          </a:xfrm>
        </p:spPr>
        <p:txBody>
          <a:bodyPr>
            <a:noAutofit/>
          </a:bodyPr>
          <a:lstStyle/>
          <a:p>
            <a:r>
              <a:rPr lang="ru-RU" sz="1900" b="1" dirty="0" smtClean="0">
                <a:solidFill>
                  <a:schemeClr val="bg1"/>
                </a:solidFill>
              </a:rPr>
              <a:t>Это кустарник, высотой до 25см с вечнозелёными листьями и бледно-розовыми  цветками. Плоды – шаровидные ярко- красные. Растёт в хвойных и смешанных лесах, кустарниках, тундрах, на высохших торфяниках. Это очень ценное лекарственное растение. Целебными свойствами обладают в основном листья. Плоды способствуют повышения остроты зрения. Обладает лечебным свойством и сок брусники. Он немного понижает давление.</a:t>
            </a:r>
          </a:p>
        </p:txBody>
      </p:sp>
      <p:pic>
        <p:nvPicPr>
          <p:cNvPr id="5" name="Содержимое 4" descr="брусни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62600" y="3113790"/>
            <a:ext cx="3121018" cy="2529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6993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Черника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14282" y="1214422"/>
            <a:ext cx="3500462" cy="535785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Это листопадный кустарничек, высотой до 60 см. Цветки зеленовато – белые. Цветёт в мае – июне, плоды созревают в июне – августе. Растёт черника в хвойных и смешанных лесах.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Черника не только красивая и вкусная ягода, но и очень полезная. Её используют для лечения и профилактики многих заболевание.</a:t>
            </a:r>
          </a:p>
        </p:txBody>
      </p:sp>
      <p:pic>
        <p:nvPicPr>
          <p:cNvPr id="5" name="Содержимое 4" descr="черни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72200" y="3221507"/>
            <a:ext cx="2614641" cy="2993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Несъедобные ягоды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8418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Волчье лыко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14325" y="1351915"/>
            <a:ext cx="3910965" cy="5572125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Это кустарник, достигающий 1,5 м в высоту. Листья располагаются на конце ветвей; сверху зелёные, снизу серо-голубые. Цветёт волчье лыко розовыми или белыми цветами, очень душистыми. Плод – ягода круглой формы, очень сочная, ярко-красного цвета. Цветёт растение в марте-апреле. Плоды образуются в июне-августе. Растение предпочитает тенистые места и почвы, богатые питательными веществами. Растёт по лесным опушкам, по берегам ручьёв. Волчье лыко находится под охраной. Растение чрезвычайно ядовито!</a:t>
            </a:r>
          </a:p>
        </p:txBody>
      </p:sp>
      <p:pic>
        <p:nvPicPr>
          <p:cNvPr id="5" name="Содержимое 4" descr="волчья ягод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06570" y="2073910"/>
            <a:ext cx="4623435" cy="3926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3400" y="457200"/>
            <a:ext cx="8229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ТРАВМ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 это внезапное воздействие внешней среды на ткани, органы или организм в целом. Травмы в итоге приводят к анатомо-физиологическим изменениям, сопровождающимся местной и общей реакцией организма. 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Изолированная травма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повреждение одного органа или травма в пределах одного сегмента опорно-двигательного аппарата (например, разрыв печени, перелом бедра, перелом плеча).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Множественная травма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ряд однотипных повреждений конечностей, туловища, головы (одновременные переломы двух и более сегментов или</a:t>
            </a:r>
            <a:b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отделов опорно-двигательного аппарата, множественные раны).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990" y="461645"/>
            <a:ext cx="3008313" cy="101281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Вороний глаз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42875" y="2085340"/>
            <a:ext cx="4076700" cy="4558030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 smtClean="0">
                <a:solidFill>
                  <a:schemeClr val="bg1"/>
                </a:solidFill>
              </a:rPr>
              <a:t>Это  многолетнее травянистое растение с тонким и высоким стеблем. Каждое растение даёт только  1 цветок, очень долго цветущий. Плод – одинокая ягода, похожая на крупную чернику, но сходство только внешнее – ягода ядовита. Встречается вороний глаз в лесах, чаще в лиственных, богатых влагой. Пора цветения: май-июнь. Трава и ягоды имеют неприятный запах. Ядовиты все части растения: листья, корни, стебель, ягоды.</a:t>
            </a:r>
          </a:p>
          <a:p>
            <a:r>
              <a:rPr lang="ru-RU" sz="2900" b="1" dirty="0" smtClean="0">
                <a:solidFill>
                  <a:schemeClr val="bg1"/>
                </a:solidFill>
              </a:rPr>
              <a:t>Вороний глаз- ядовитое растение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" name="Содержимое 6" descr="ягода вороний глаз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6270" y="2211705"/>
            <a:ext cx="4411980" cy="386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Крушина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Это древовидный кустарник, высотой до 7 м. Кора имеет тёмный цвет. плод – костянка. В зрелом состоянии плоды сине – чёрные. Плоды ядовиты, в народе их называют «волчьи ягоды», но птицы их охотно поедают.</a:t>
            </a:r>
          </a:p>
        </p:txBody>
      </p:sp>
      <p:pic>
        <p:nvPicPr>
          <p:cNvPr id="5" name="Содержимое 4" descr="крушин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06742" y="714356"/>
            <a:ext cx="4448366" cy="54118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1143000"/>
            <a:ext cx="838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Лекарственные травы </a:t>
            </a:r>
            <a:r>
              <a:rPr lang="ru-RU" sz="2000" dirty="0" smtClean="0">
                <a:solidFill>
                  <a:schemeClr val="bg1"/>
                </a:solidFill>
              </a:rPr>
              <a:t>- это группа растений, которая используется для приготовления лекарственного сырья для традиционной и народной медицины. Вообще любое растение может быть как лекарством, так и ядом. Все зависит от правильного использования и дозировки. Поэтому в эту группу входят самые разнообразные растения, в том числе и очень ядовитые. И нужно обладать немалыми знаниями, быть высококвалифицированным специалистом, чтобы получить от этих растений не вред, а пользу.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0" y="304800"/>
            <a:ext cx="1089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ТРАВЫ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аааа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56498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ааааа\Desktop\000_4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582667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ааааа\Desktop\000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5677152" cy="685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аааааа\Desktop\000_5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6086475" cy="6824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1066800"/>
            <a:ext cx="8001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Ядовитые растения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растения, которые в процессе жизнедеятельности образуют и накапливают токсические вещества (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фитотоксины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которые даже в незначительных количествах вызывают отравление или смерть организма человека и животных.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различные классификации ядовитых растений, основанные главным образом на специфике состава или токсического действия биологически активных веществ.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914400"/>
            <a:ext cx="8610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Сочетанная травма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повреждения опорно-двигательного аппарата и одного или нескольких внутренних органов, включая головной мозг (перелом костей таза и разрыв печени, перелом бедра и ушиб головного мозга).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Комбинированная травма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повреждения, возникающие от воздействия механических и одного и более немеханических факторов — термических, химических, радиационных (перелом костей в сочетании с ожогами; раны, ожоги и радиоактивные поражения).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Перелом кости с одновременным повреждением сосудов или нервов в пределах данного сегмента следует считать изолированной травмой (например, перелом плеча, осложненный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ловреждением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плечевой артерии).    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Переломы нескольких костей стопы и кисти, переломы одной кости на нескольких уровнях следует рассматривать не как множественные травмы, а как разные виды изолированного повреждения.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35181" y="381000"/>
            <a:ext cx="2505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кровотечений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838200"/>
            <a:ext cx="792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Кровотечение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истечение крови из сосудов, наступающее чаще всего в результате их повреждения.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524000"/>
            <a:ext cx="8305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Наружные  кровотечениями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кровотечения, при которых кровь вытекает из раны или же естественных отверстий тела наружу.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 кровотечения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кровотечения, при которых кровь скапливается в полостях тела. </a:t>
            </a:r>
          </a:p>
          <a:p>
            <a:r>
              <a:rPr lang="ru-RU" sz="20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Наружные кровотечения делятся на: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капиллярное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возникает при поверхностных ранах; кровь из раны вытекает по каплям;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венозное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возникает при более глубоких ранах, как, например, резаных, колотых; при этом виде кровотечения наблюдается обильное вытекание крови темно-красного цвета;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артериальное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возникает при глубоких рубленых, колотых ранах; артериальная кровь ярко-красного цвета бьет струей из поврежденных артерий, в которых она находится под большим давлением;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смешанное кровотечение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возникает в тех случаях, когда в ране кровоточат одновременно вены и артерии.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0" y="304800"/>
            <a:ext cx="2125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утоплений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762000"/>
            <a:ext cx="82296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Утопление</a:t>
            </a:r>
            <a:r>
              <a:rPr lang="ru-RU" sz="2000" dirty="0" smtClean="0">
                <a:solidFill>
                  <a:schemeClr val="bg1"/>
                </a:solidFill>
              </a:rPr>
              <a:t> –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вид механического удушья или смерть, которые возникают в результате заполнения легких и дыхательных путей водой или другими жидкостями.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внешних факторов, состояния и реакции организма различают несколько основных видов утопления:</a:t>
            </a:r>
          </a:p>
          <a:p>
            <a:pPr fontAlgn="base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Истинное (аспирационное, «мокрое») утопление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характеризуется попаданием большого количества жидкости в легкие и дыхательные пути. Составляет около 20% от общего числа случаев утопления.</a:t>
            </a:r>
          </a:p>
          <a:p>
            <a:pPr fontAlgn="base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Ложное (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асфиктическое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«сухое») утопление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происходит спазм дыхательных путей, в результате которого возникает недостаток кислорода. На последних стадиях «сухого» утопления дыхательные пути расслабляются, и жидкость заполняет легкие. Этот вид утопления считается наиболее частым и встречается примерно в 35% случаев.</a:t>
            </a:r>
          </a:p>
          <a:p>
            <a:pPr fontAlgn="base"/>
            <a:r>
              <a:rPr lang="ru-RU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Синкопальное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(рефлекторное) утопление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характеризуется спазмом сосудов, который приводит к остановке сердца и дыхания. В среднем этот вид утопления встречается в 10% случаев.</a:t>
            </a:r>
          </a:p>
          <a:p>
            <a:pPr fontAlgn="base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Смешанный тип утопления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совмещает признаки истинного и ложного утопления. Встречается приблизительно в 20% случаев.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33800" y="381000"/>
            <a:ext cx="2027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ожогов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762001"/>
            <a:ext cx="8382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Ожог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повреждение кожных покровов, слизистых оболочек, глубже лежащих тканей, которое вызывается воздействием высокой температуры, химических веществ, электричества или лучевой энергией.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fontAlgn="base"/>
            <a:r>
              <a:rPr lang="ru-RU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зависимости от причины появления ожоги бывают: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Термические.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Появляются при контакте с раскаленными предметами, горячим воздухом, паром, кипятком. В случае продолжительного контакта формируются глубокие ожоги. Часто они вызываются горячими вязкими веществами (смола, битум, карамельная масса), которые прилипают к поверхности тела и приводят к глубокому, длительному прогреванию тканей.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Электрические.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встречаются во время работы с электрическим оборудованием, иногда, при ударе молнии. При данных ожогах происходит поражение кожи, нарушение функций сердца, органов дыхания и других систем жизнедеятельности человека. Небольшой контакт с электрическим током вызывает обморок. Более значительное поражение вызывает остановку дыхания, и, даже, клиническую смерть.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Химические.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в результате контакта с химическими веществами. Глубина ожогов данного вида зависит от концентрации химического реагента и времени его воздействия на ткани тела.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Лучевые.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данному виду ожогов относятся поражения кожи ультрафиолетовыми лучами. Обычно это происходит на пляже или в солярии.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381000"/>
            <a:ext cx="822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обморожений</a:t>
            </a:r>
          </a:p>
          <a:p>
            <a:pPr algn="ctr"/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Обморожение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поражение частей тела произошедшее в результате воздействия низких температур. </a:t>
            </a:r>
          </a:p>
          <a:p>
            <a:r>
              <a:rPr lang="ru-RU" sz="20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несколько степеней обморожения:</a:t>
            </a:r>
          </a:p>
          <a:p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 степень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происходит побледнение участка кожного покрова, которое после согревания переходит в покраснение, пораженный участок немеет, утрачивает чувствительность, возможны жжение, зуд, боли. Период выздоровления – от 5 до 7 дней. </a:t>
            </a:r>
            <a:b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 степень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симптомы те же, что и при первой степени, но через несколько дней на пораженном участке появляются пузыри, заживание происходит в течении 1-2 недель.</a:t>
            </a:r>
            <a:b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 степень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омертвение тканей, пузыри наполнены темным кровянистым содержимым, заживают такие травмы около месяца, образуя рубцы.</a:t>
            </a:r>
            <a:b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 степень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пузыри образуются на наименее 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обмороженных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участках кожи, наиболее пораженный участок имеет резко синюшный цвет, значительно отекает после согревания. При 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обморожении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4 степени поражаются все мягкие ткани, возможно поражение суставов и костей.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381000"/>
            <a:ext cx="82296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переломов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Перелом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разрушение кости с последующим отделением частей. Может быть вызван ударом или различными отёками или воспалением.</a:t>
            </a:r>
            <a:r>
              <a:rPr lang="ru-RU" sz="2000" u="sng" dirty="0" smtClean="0">
                <a:solidFill>
                  <a:schemeClr val="bg1"/>
                </a:solidFill>
              </a:rPr>
              <a:t> </a:t>
            </a:r>
            <a:endParaRPr lang="ru-RU" sz="2000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открытые и закрытые переломы: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Закрытый перелом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внешне не видно, и деформация кожи из-за осколков не происходит.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перелом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образуется рана с разрывом кожи, куда попадает инфекция, которая впоследствии может распространиться по всему организму. 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Перелом со смещением и без смещения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когда кость сломалась на несколько частей  или сместилась.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закрытый перелом костей предплеч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981200"/>
            <a:ext cx="38306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открытый перелом голени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038600"/>
            <a:ext cx="3794125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открытый перелом костей голен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2237" y="3962400"/>
            <a:ext cx="3941763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</TotalTime>
  <Words>1131</Words>
  <Application>Microsoft Office PowerPoint</Application>
  <PresentationFormat>Экран (4:3)</PresentationFormat>
  <Paragraphs>117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Апекс</vt:lpstr>
      <vt:lpstr>Презентация PowerPoint</vt:lpstr>
      <vt:lpstr>МЕДИЦИНСКИЕ ТЕРМИНЫ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ЛЕКАРСТВЕННЫЕ РАСТЕНИЯ  И ГРИБЫ</vt:lpstr>
      <vt:lpstr>Презентация PowerPoint</vt:lpstr>
      <vt:lpstr>Презентация PowerPoint</vt:lpstr>
      <vt:lpstr>Презентация PowerPoint</vt:lpstr>
      <vt:lpstr>Презентация PowerPoint</vt:lpstr>
      <vt:lpstr>Съедобные  ягоды</vt:lpstr>
      <vt:lpstr>Земляника</vt:lpstr>
      <vt:lpstr>Брусника</vt:lpstr>
      <vt:lpstr>Черника</vt:lpstr>
      <vt:lpstr>Несъедобные ягоды</vt:lpstr>
      <vt:lpstr>Волчье лыко</vt:lpstr>
      <vt:lpstr>Вороний глаз</vt:lpstr>
      <vt:lpstr>Крушина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аааааа</dc:creator>
  <cp:lastModifiedBy>User</cp:lastModifiedBy>
  <cp:revision>99</cp:revision>
  <dcterms:created xsi:type="dcterms:W3CDTF">2016-03-01T19:19:00Z</dcterms:created>
  <dcterms:modified xsi:type="dcterms:W3CDTF">2019-05-21T08:20:49Z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1049-10.2.0.5908</vt:lpwstr>
  </property>
</Properties>
</file>