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ECF6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8E0E4-06E5-43AA-A026-6A4DAA10CC1A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45304-06CC-472E-A6FC-1E1C0E63A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09339-6640-4507-A48B-21D8FB7C6EC6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31AED-7017-4E05-B89C-48C90B817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64A5B-C7CB-4F93-9BC9-05A8A7F884D9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783B2-E78B-47C1-9555-200FA2AB4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0CD95-7A68-4C5E-B680-154E59B5879E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42B43-EE2C-4C38-9D15-7C5071DDC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F84FA-2F80-41E9-AFB2-756E569763BF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B6BD-3099-49DA-A4BE-A2BC24144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FFEDF-3EFF-4428-ACB7-24AD3E733BB2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EF7FF-A899-4338-91CD-94695491E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50EDA-9840-4125-9BF9-5B200FC81277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48037-E81C-4DBF-A406-B22218E1C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D1DCB-6AC8-489A-AD76-DFA6BC2DBA65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CA473-7E1F-48CD-8AB4-18C372439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0B84-8007-422E-A9DD-238BA778847B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6B0C9-90D1-46B1-973E-A4C8150B1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C038B-B2AE-4774-A3DC-696BEEDD93D1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D2A80-605B-470E-A1C3-A3860788B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9CA1D-0807-4751-9C1C-6D0D67A0DD19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138B2-69A8-404C-ADCD-CFF73BB84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975" y="573088"/>
            <a:ext cx="85725" cy="5730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325" y="573088"/>
            <a:ext cx="576263" cy="5730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1544638"/>
            <a:ext cx="7315200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2770188"/>
            <a:ext cx="7315200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100" y="549275"/>
            <a:ext cx="1189038" cy="2968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alpha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92A6E0-ABD5-4080-BB5C-60B7745A6776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549275"/>
            <a:ext cx="939800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E52C0E6-3A78-4918-B4E7-072992CFE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663"/>
            <a:ext cx="2246312" cy="301625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77" r:id="rId3"/>
    <p:sldLayoutId id="2147483776" r:id="rId4"/>
    <p:sldLayoutId id="2147483775" r:id="rId5"/>
    <p:sldLayoutId id="2147483774" r:id="rId6"/>
    <p:sldLayoutId id="2147483773" r:id="rId7"/>
    <p:sldLayoutId id="2147483772" r:id="rId8"/>
    <p:sldLayoutId id="2147483771" r:id="rId9"/>
    <p:sldLayoutId id="2147483770" r:id="rId10"/>
    <p:sldLayoutId id="21474837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358246" cy="621510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</a:rPr>
              <a:t>ПРАВИЛА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ОФОРМЛЕНИЯ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00B0F0"/>
                </a:solidFill>
              </a:rPr>
              <a:t>ЦИТАТ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Обобщение материала для учащихся 11 класса.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b="1" dirty="0" smtClean="0">
              <a:solidFill>
                <a:srgbClr val="FF0000"/>
              </a:solidFill>
            </a:endParaRPr>
          </a:p>
        </p:txBody>
      </p:sp>
      <p:sp>
        <p:nvSpPr>
          <p:cNvPr id="13315" name="Rectangle 4"/>
          <p:cNvSpPr>
            <a:spLocks noRot="1" noChangeArrowheads="1"/>
          </p:cNvSpPr>
          <p:nvPr/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4000">
              <a:solidFill>
                <a:schemeClr val="tx2"/>
              </a:solidFill>
            </a:endParaRPr>
          </a:p>
        </p:txBody>
      </p:sp>
      <p:sp>
        <p:nvSpPr>
          <p:cNvPr id="13316" name="Rectangle 5"/>
          <p:cNvSpPr>
            <a:spLocks noRot="1" noChangeArrowheads="1"/>
          </p:cNvSpPr>
          <p:nvPr/>
        </p:nvSpPr>
        <p:spPr bwMode="auto">
          <a:xfrm>
            <a:off x="673100" y="4603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40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1"/>
          </p:nvPr>
        </p:nvSpPr>
        <p:spPr>
          <a:xfrm>
            <a:off x="357158" y="285728"/>
            <a:ext cx="8501122" cy="635798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    </a:t>
            </a:r>
            <a:r>
              <a:rPr lang="ru-RU" sz="2400" dirty="0" smtClean="0">
                <a:solidFill>
                  <a:srgbClr val="FFFF00"/>
                </a:solidFill>
              </a:rPr>
              <a:t>При включении стихотворной цитаты в авторский текст </a:t>
            </a:r>
            <a:r>
              <a:rPr lang="ru-RU" sz="2400" dirty="0" smtClean="0">
                <a:solidFill>
                  <a:srgbClr val="FFFF00"/>
                </a:solidFill>
              </a:rPr>
              <a:t>знаки препинания </a:t>
            </a:r>
            <a:r>
              <a:rPr lang="ru-RU" sz="2400" dirty="0" smtClean="0">
                <a:solidFill>
                  <a:srgbClr val="FFFF00"/>
                </a:solidFill>
              </a:rPr>
              <a:t>ставятся так же, как и при прямой речи.</a:t>
            </a:r>
          </a:p>
          <a:p>
            <a:pPr>
              <a:buFont typeface="Wingdings" pitchFamily="2" charset="2"/>
              <a:buNone/>
            </a:pPr>
            <a:endParaRPr lang="ru-RU" sz="2400" dirty="0" smtClean="0"/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      </a:t>
            </a:r>
            <a:r>
              <a:rPr lang="ru-RU" sz="2400" i="1" dirty="0" smtClean="0">
                <a:solidFill>
                  <a:srgbClr val="00B050"/>
                </a:solidFill>
              </a:rPr>
              <a:t>Труд поэта сложен, о чём и говорит В. Маяковский: «Поэзия – та же добыча радия. В грамм добыча, в год труды</a:t>
            </a:r>
            <a:r>
              <a:rPr lang="ru-RU" sz="2400" i="1" dirty="0" smtClean="0">
                <a:solidFill>
                  <a:srgbClr val="00B050"/>
                </a:solidFill>
              </a:rPr>
              <a:t>».</a:t>
            </a:r>
          </a:p>
          <a:p>
            <a:pPr>
              <a:buFont typeface="Wingdings" pitchFamily="2" charset="2"/>
              <a:buNone/>
            </a:pPr>
            <a:endParaRPr lang="ru-RU" sz="2400" i="1" dirty="0" smtClean="0"/>
          </a:p>
          <a:p>
            <a:pPr>
              <a:buFont typeface="Wingdings" pitchFamily="2" charset="2"/>
              <a:buNone/>
            </a:pPr>
            <a:endParaRPr lang="ru-RU" sz="2400" i="1" dirty="0" smtClean="0"/>
          </a:p>
          <a:p>
            <a:pPr>
              <a:buFont typeface="Wingdings" pitchFamily="2" charset="2"/>
              <a:buNone/>
            </a:pPr>
            <a:endParaRPr lang="ru-RU" sz="2400" i="1" dirty="0" smtClean="0"/>
          </a:p>
          <a:p>
            <a:pPr algn="ctr"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Выполните следующие задания</a:t>
            </a:r>
            <a:r>
              <a:rPr lang="ru-RU" sz="2400" b="1" dirty="0" smtClean="0">
                <a:solidFill>
                  <a:srgbClr val="C00000"/>
                </a:solidFill>
              </a:rPr>
              <a:t>:</a:t>
            </a:r>
          </a:p>
          <a:p>
            <a:pPr marL="503237" indent="-457200">
              <a:buAutoNum type="arabicPeriod"/>
            </a:pPr>
            <a:endParaRPr lang="ru-RU" sz="2400" i="1" dirty="0" smtClean="0">
              <a:solidFill>
                <a:srgbClr val="C00000"/>
              </a:solidFill>
            </a:endParaRPr>
          </a:p>
          <a:p>
            <a:pPr marL="503237" indent="-457200">
              <a:buNone/>
            </a:pPr>
            <a:r>
              <a:rPr lang="ru-RU" sz="24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1) Найдите соответствия:</a:t>
            </a:r>
          </a:p>
          <a:p>
            <a:pPr marL="503237" indent="-457200">
              <a:buNone/>
            </a:pP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85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636"/>
                <a:gridCol w="3000364"/>
              </a:tblGrid>
              <a:tr h="4286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ЦИТАТА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</a:rPr>
                        <a:t>СПОСОБ  ОФОРМЛЕНИЯ</a:t>
                      </a:r>
                      <a:endParaRPr lang="ru-RU" sz="1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92245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1. «В языке Достоевского есть особая, ему лишь свойственная и надобная точность, - писал И. Анненский, - есть и резкая отчётливость, когда это нужно».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А. Цитата оформлена как прямая речь и находится после слов автора.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rgbClr val="FFCC66"/>
                    </a:solidFill>
                  </a:tcPr>
                </a:tc>
              </a:tr>
              <a:tr h="92245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2. И. Анненский писал, что «в языке Достоевского есть особая, ему лишь свойственная и надобная точность, есть и резкая отчётливость, когда это нужно».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Б. Цитата оформлена как прямая речь и находится перед словами автора.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45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3. И. Анненский отмечал: «В языке Достоевского есть особая, ему лишь свойственная и надобная точность, есть и резкая отчётливость, когда это нужно».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В. Цитата оформлена как прямая речь и прерывается словами автора.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92245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4. «В языке Достоевского есть особая, ему лишь свойственная и надобная точность, есть и резкая отчётливость, когда это нужно,»- указывал И. Анненский.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Г. Цитата оформлена как косвенная речь (придаточное предложение).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92245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5. По словам И. Анненского, «в языке Достоевского есть особая, ему лишь свойственная и надобная точность, есть и резкая отчётливость, когда это нужно».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Д. Цитата включена в текст при помощи вводных слов.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rgbClr val="FFCC66"/>
                    </a:solidFill>
                  </a:tcPr>
                </a:tc>
              </a:tr>
              <a:tr h="92245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6. И. Анненский так объясняет насыщенность поэзии Достоевского страданием: «… причину, конечно, надо искать в том, что это была поэзия совести».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Е. Цитируется часть высказывания, слова автора находятся после неё.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2245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7. «Причину, конечно, надо искать именно в том, что это была поэзия совести,» - так И. Анненский объясняет насыщенность поэзии Достоевского страданием.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Ж. Цитируется часть высказывания, слова автора находятся перед ней.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rgbClr val="FFCC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929718" cy="1143008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2) Измените способ введения цитаты по указанной схеме.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71613"/>
          <a:ext cx="8643998" cy="4310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20"/>
                <a:gridCol w="2311378"/>
              </a:tblGrid>
              <a:tr h="95799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«Формой песни Некрасов владел в совершенстве», - отмечал К. И. Чуковский.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С. а.: «Цитата».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43699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2.К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. И. Чуковский так писал о стилистике стихов Некрасова: «Стилистика у него полностью подчинена тематике».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rgbClr val="C2ECF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С. а., что «цитата».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/>
                </a:tc>
              </a:tr>
              <a:tr h="191599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«Некрасов, как и Гоголь, хорошо сознавал, что прославление народного языка, - писал К. И. Чуковский, - есть прославление народа, создавшего язык».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Вв. конструкция, «цитата».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1000132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3. Расставьте </a:t>
            </a:r>
            <a:r>
              <a:rPr lang="ru-RU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знаки препинания, зачеркните ненужные</a:t>
            </a:r>
            <a:r>
              <a:rPr lang="ru-RU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буквы, постройте </a:t>
            </a:r>
            <a:r>
              <a:rPr lang="ru-RU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схемы предложений.</a:t>
            </a: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358246" cy="514353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ru-RU" sz="2400" dirty="0" smtClean="0">
                <a:solidFill>
                  <a:srgbClr val="FF0000"/>
                </a:solidFill>
              </a:rPr>
              <a:t>. </a:t>
            </a:r>
            <a:r>
              <a:rPr lang="ru-RU" sz="2400" dirty="0" smtClean="0">
                <a:solidFill>
                  <a:srgbClr val="FF0000"/>
                </a:solidFill>
              </a:rPr>
              <a:t>«Мой дед землю пахал» (Н, </a:t>
            </a:r>
            <a:r>
              <a:rPr lang="ru-RU" sz="2400" dirty="0" err="1" smtClean="0">
                <a:solidFill>
                  <a:srgbClr val="FF0000"/>
                </a:solidFill>
              </a:rPr>
              <a:t>н</a:t>
            </a:r>
            <a:r>
              <a:rPr lang="ru-RU" sz="2400" dirty="0" smtClean="0">
                <a:solidFill>
                  <a:srgbClr val="FF0000"/>
                </a:solidFill>
              </a:rPr>
              <a:t>)е без гордости заявляет Базаров.</a:t>
            </a:r>
          </a:p>
          <a:p>
            <a:pPr>
              <a:buNone/>
            </a:pPr>
            <a:r>
              <a:rPr lang="ru-RU" sz="2400" dirty="0" smtClean="0">
                <a:solidFill>
                  <a:srgbClr val="92D050"/>
                </a:solidFill>
              </a:rPr>
              <a:t>2</a:t>
            </a:r>
            <a:r>
              <a:rPr lang="ru-RU" sz="2400" dirty="0" smtClean="0">
                <a:solidFill>
                  <a:srgbClr val="92D050"/>
                </a:solidFill>
              </a:rPr>
              <a:t>. «Патриот – это тот (У, у)</a:t>
            </a:r>
            <a:r>
              <a:rPr lang="ru-RU" sz="2400" dirty="0" err="1" smtClean="0">
                <a:solidFill>
                  <a:srgbClr val="92D050"/>
                </a:solidFill>
              </a:rPr>
              <a:t>тверждал</a:t>
            </a:r>
            <a:r>
              <a:rPr lang="ru-RU" sz="2400" dirty="0" smtClean="0">
                <a:solidFill>
                  <a:srgbClr val="92D050"/>
                </a:solidFill>
              </a:rPr>
              <a:t> В. Быков (</a:t>
            </a:r>
            <a:r>
              <a:rPr lang="ru-RU" sz="2400" dirty="0" err="1" smtClean="0">
                <a:solidFill>
                  <a:srgbClr val="92D050"/>
                </a:solidFill>
              </a:rPr>
              <a:t>К,к</a:t>
            </a:r>
            <a:r>
              <a:rPr lang="ru-RU" sz="2400" dirty="0" smtClean="0">
                <a:solidFill>
                  <a:srgbClr val="92D050"/>
                </a:solidFill>
              </a:rPr>
              <a:t>)</a:t>
            </a:r>
            <a:r>
              <a:rPr lang="ru-RU" sz="2400" dirty="0" err="1" smtClean="0">
                <a:solidFill>
                  <a:srgbClr val="92D050"/>
                </a:solidFill>
              </a:rPr>
              <a:t>оторый</a:t>
            </a:r>
            <a:r>
              <a:rPr lang="ru-RU" sz="2400" dirty="0" smtClean="0">
                <a:solidFill>
                  <a:srgbClr val="92D050"/>
                </a:solidFill>
              </a:rPr>
              <a:t> </a:t>
            </a:r>
            <a:r>
              <a:rPr lang="ru-RU" sz="2400" dirty="0" smtClean="0">
                <a:solidFill>
                  <a:srgbClr val="92D050"/>
                </a:solidFill>
              </a:rPr>
              <a:t>любит </a:t>
            </a:r>
            <a:r>
              <a:rPr lang="ru-RU" sz="2400" dirty="0" smtClean="0">
                <a:solidFill>
                  <a:srgbClr val="92D050"/>
                </a:solidFill>
              </a:rPr>
              <a:t>своих, националист – это тот, кто не любит чужих».</a:t>
            </a:r>
          </a:p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</a:rPr>
              <a:t>3</a:t>
            </a:r>
            <a:r>
              <a:rPr lang="ru-RU" sz="2400" dirty="0" smtClean="0">
                <a:solidFill>
                  <a:srgbClr val="00B0F0"/>
                </a:solidFill>
              </a:rPr>
              <a:t>. В одной из литературоведческих статей отмечается что «(О, о) Цветаевой Бродским были написаны две прекрасные статьи».</a:t>
            </a:r>
          </a:p>
          <a:p>
            <a:pPr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4</a:t>
            </a:r>
            <a:r>
              <a:rPr lang="ru-RU" sz="2400" dirty="0" smtClean="0">
                <a:solidFill>
                  <a:srgbClr val="FFC000"/>
                </a:solidFill>
              </a:rPr>
              <a:t>. По словам Пушкина «Чацкий совсем не умный человек».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 Белинский писал что публика видит «в писателях своих единственных вождей…»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86808" cy="1714512"/>
          </a:xfrm>
        </p:spPr>
        <p:txBody>
          <a:bodyPr/>
          <a:lstStyle/>
          <a:p>
            <a:pPr algn="ctr"/>
            <a:r>
              <a:rPr lang="ru-RU" sz="5400" b="1" i="1" dirty="0" smtClean="0"/>
              <a:t>СПАСИБО </a:t>
            </a:r>
            <a:r>
              <a:rPr lang="ru-RU" sz="5400" b="1" i="1" dirty="0" smtClean="0">
                <a:solidFill>
                  <a:srgbClr val="92D050"/>
                </a:solidFill>
              </a:rPr>
              <a:t>за</a:t>
            </a:r>
            <a:r>
              <a:rPr lang="ru-RU" sz="5400" b="1" i="1" dirty="0" smtClean="0"/>
              <a:t> </a:t>
            </a:r>
            <a:r>
              <a:rPr lang="ru-RU" sz="5400" b="1" i="1" dirty="0" smtClean="0">
                <a:solidFill>
                  <a:srgbClr val="FFFF00"/>
                </a:solidFill>
              </a:rPr>
              <a:t>ВНИМАНИЕ </a:t>
            </a:r>
            <a:r>
              <a:rPr lang="ru-RU" sz="5400" b="1" dirty="0" smtClean="0">
                <a:solidFill>
                  <a:srgbClr val="C00000"/>
                </a:solidFill>
              </a:rPr>
              <a:t>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072494" cy="4022733"/>
          </a:xfrm>
        </p:spPr>
        <p:txBody>
          <a:bodyPr/>
          <a:lstStyle/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6000" b="1" i="1" dirty="0" smtClean="0">
                <a:solidFill>
                  <a:srgbClr val="FF0000"/>
                </a:solidFill>
              </a:rPr>
              <a:t>УДАЧИ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rgbClr val="92D050"/>
                </a:solidFill>
              </a:rPr>
              <a:t>на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rgbClr val="00B0F0"/>
                </a:solidFill>
              </a:rPr>
              <a:t>ЭКЗАМЕНЕ </a:t>
            </a:r>
            <a: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!!!</a:t>
            </a:r>
            <a:endParaRPr lang="ru-RU" sz="6000" b="1" i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785786" y="214290"/>
            <a:ext cx="7315200" cy="595295"/>
          </a:xfrm>
        </p:spPr>
        <p:txBody>
          <a:bodyPr/>
          <a:lstStyle/>
          <a:p>
            <a:pPr eaLnBrk="1" hangingPunct="1"/>
            <a:r>
              <a:rPr lang="ru-RU" dirty="0" smtClean="0"/>
              <a:t> Что такое ЦИТАТА ?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>
          <a:xfrm>
            <a:off x="428596" y="928670"/>
            <a:ext cx="8501122" cy="571504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b="1" dirty="0" err="1" smtClean="0"/>
              <a:t>Цита́та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— дословная выдержка из какого-либо текста.</a:t>
            </a:r>
            <a:endParaRPr lang="en-US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ru-RU" b="1" dirty="0" smtClean="0"/>
              <a:t>История слова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FF00"/>
                </a:solidFill>
              </a:rPr>
              <a:t>В русском языке слово «цитата» употребляется с 1820-х годов. В словарях слово «цитата» отмечается с 1861 года.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 </a:t>
            </a:r>
            <a:r>
              <a:rPr lang="ru-RU" b="1" dirty="0" smtClean="0"/>
              <a:t>Правовой </a:t>
            </a:r>
            <a:r>
              <a:rPr lang="ru-RU" b="1" dirty="0" smtClean="0"/>
              <a:t>статус</a:t>
            </a:r>
            <a:endParaRPr lang="ru-RU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</a:rPr>
              <a:t>Правовой статус цитаты в Российской Федерации определился достаточно давно.</a:t>
            </a:r>
            <a:endParaRPr lang="en-US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</a:rPr>
              <a:t>Во вступившей в силу 1 января 2008 года и действующей ныне части 4 ГК РФ правовой статус цитаты определён </a:t>
            </a:r>
            <a:r>
              <a:rPr lang="ru-RU" i="1" dirty="0" smtClean="0">
                <a:solidFill>
                  <a:srgbClr val="00B0F0"/>
                </a:solidFill>
                <a:latin typeface="Times New Roman" pitchFamily="18" charset="0"/>
              </a:rPr>
              <a:t>статьёй 1274.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92D050"/>
                </a:solidFill>
                <a:latin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</a:rPr>
              <a:t>Допускается без согласия автора или иного правообладателя и без выплаты вознаграждения, но с обязательным указанием имени автора, произведение которого используется, и источника заимствования: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1)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цитирование в оригинале и в переводе в научных, полемических, критических или информационных целях правомерно обнародованных произведений в объеме, оправданном целью цитирования, включая воспроизведение отрывков из газетных и журнальных статей в форме обзоров печати;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7315200" cy="135732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каких случаях прибегают к цитированию?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358246" cy="4594237"/>
          </a:xfrm>
        </p:spPr>
        <p:txBody>
          <a:bodyPr/>
          <a:lstStyle/>
          <a:p>
            <a:r>
              <a:rPr lang="ru-RU" sz="2800" dirty="0" smtClean="0">
                <a:solidFill>
                  <a:srgbClr val="FFC000"/>
                </a:solidFill>
              </a:rPr>
              <a:t>Для </a:t>
            </a:r>
            <a:r>
              <a:rPr lang="ru-RU" sz="2800" dirty="0" smtClean="0">
                <a:solidFill>
                  <a:srgbClr val="FFC000"/>
                </a:solidFill>
              </a:rPr>
              <a:t>подтверждения своей собственной мысл</a:t>
            </a:r>
            <a:r>
              <a:rPr lang="ru-RU" sz="2800" dirty="0" smtClean="0"/>
              <a:t>и.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Для того чтобы познакомить читателя или слушателя с чьим-либо авторитетным мнением.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Для более яркого выражения собственной мысли</a:t>
            </a:r>
            <a:r>
              <a:rPr lang="ru-RU" sz="2800" dirty="0" smtClean="0"/>
              <a:t>.</a:t>
            </a:r>
          </a:p>
          <a:p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Для сохранения особенностей языка и колорита художественного текста при его </a:t>
            </a: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изложении.</a:t>
            </a:r>
            <a:endParaRPr lang="ru-RU" sz="28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body" idx="1"/>
          </p:nvPr>
        </p:nvSpPr>
        <p:spPr>
          <a:xfrm>
            <a:off x="357158" y="692150"/>
            <a:ext cx="8501122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4000" dirty="0" smtClean="0"/>
              <a:t>   </a:t>
            </a:r>
            <a:r>
              <a:rPr lang="ru-RU" sz="4400" dirty="0" smtClean="0">
                <a:solidFill>
                  <a:srgbClr val="FF0000"/>
                </a:solidFill>
              </a:rPr>
              <a:t>Цитаты заключаются в кавычки.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4400" dirty="0" smtClean="0"/>
              <a:t>   </a:t>
            </a:r>
            <a:r>
              <a:rPr lang="ru-RU" sz="4400" dirty="0" smtClean="0">
                <a:solidFill>
                  <a:srgbClr val="FFC000"/>
                </a:solidFill>
              </a:rPr>
              <a:t>Цитаты, состоящие из нескольких абзацев, выделяются кавычками один раз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00B050"/>
                </a:solidFill>
              </a:rPr>
              <a:t>( только в начале и в </a:t>
            </a:r>
            <a:r>
              <a:rPr lang="ru-RU" sz="4400" dirty="0" smtClean="0">
                <a:solidFill>
                  <a:srgbClr val="00B050"/>
                </a:solidFill>
              </a:rPr>
              <a:t>конце </a:t>
            </a:r>
            <a:r>
              <a:rPr lang="ru-RU" sz="4400" dirty="0" smtClean="0">
                <a:solidFill>
                  <a:srgbClr val="00B050"/>
                </a:solidFill>
              </a:rPr>
              <a:t>текста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1"/>
          </p:nvPr>
        </p:nvSpPr>
        <p:spPr>
          <a:xfrm>
            <a:off x="214282" y="285728"/>
            <a:ext cx="8429684" cy="628654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Обычно цитаты сопровождаются словами </a:t>
            </a:r>
            <a:r>
              <a:rPr lang="ru-RU" sz="2400" dirty="0" smtClean="0">
                <a:solidFill>
                  <a:srgbClr val="FF0000"/>
                </a:solidFill>
              </a:rPr>
              <a:t>автора           (</a:t>
            </a:r>
            <a:r>
              <a:rPr lang="ru-RU" sz="2400" dirty="0" smtClean="0">
                <a:solidFill>
                  <a:srgbClr val="FF0000"/>
                </a:solidFill>
              </a:rPr>
              <a:t>т. е. вводящими цитату словами), которые чаще всего стоят перед цитатой или после неё, реже слова автора разрывают цитату.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Если цитата стоит при словах автора и оформлена как самостоятельное </a:t>
            </a:r>
            <a:r>
              <a:rPr lang="ru-RU" sz="2400" dirty="0" smtClean="0">
                <a:solidFill>
                  <a:srgbClr val="FFC000"/>
                </a:solidFill>
              </a:rPr>
              <a:t>предложение (</a:t>
            </a:r>
            <a:r>
              <a:rPr lang="ru-RU" sz="2400" dirty="0" smtClean="0">
                <a:solidFill>
                  <a:srgbClr val="FFC000"/>
                </a:solidFill>
              </a:rPr>
              <a:t>или несколько предложений), знаки препинания ставятся так же, как в предложениях с прямой речью.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i="1" u="sng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400" i="1" u="sng" dirty="0" smtClean="0">
                <a:solidFill>
                  <a:srgbClr val="92D050"/>
                </a:solidFill>
              </a:rPr>
              <a:t>«Меняются приёмы творчества, но никогда не может умереть или устареть душа, вложенная в создание искусства», - сказал В.Я. Брюсов</a:t>
            </a:r>
            <a:r>
              <a:rPr lang="ru-RU" sz="2400" i="1" u="sng" dirty="0" smtClean="0">
                <a:solidFill>
                  <a:srgbClr val="92D050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i="1" u="sng" dirty="0" smtClean="0">
              <a:solidFill>
                <a:srgbClr val="92D05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i="1" u="sng" dirty="0" smtClean="0"/>
              <a:t> </a:t>
            </a:r>
            <a:r>
              <a:rPr lang="ru-RU" sz="2400" i="1" u="sng" dirty="0" smtClean="0">
                <a:solidFill>
                  <a:srgbClr val="00B0F0"/>
                </a:solidFill>
              </a:rPr>
              <a:t>«Человек жертвует собою только тогда, - писал Е.Н. Трубецкой, - когда он верит, что есть что-то великое, не умирающее, что его переживет»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8215370" cy="642942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</a:t>
            </a:r>
            <a:r>
              <a:rPr lang="ru-RU" sz="2400" dirty="0" smtClean="0">
                <a:solidFill>
                  <a:srgbClr val="FF0000"/>
                </a:solidFill>
              </a:rPr>
              <a:t>Если цитата приводится не полностью, то пропуск текста обозначается многоточием( в начале цитаты, в середине, в конце).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400" i="1" dirty="0" smtClean="0"/>
              <a:t>   </a:t>
            </a:r>
            <a:r>
              <a:rPr lang="ru-RU" sz="2400" i="1" dirty="0" smtClean="0">
                <a:solidFill>
                  <a:srgbClr val="92D050"/>
                </a:solidFill>
              </a:rPr>
              <a:t>Ф.М. Достоевский писал: «… не стоит жить, чтобы только питаться</a:t>
            </a:r>
            <a:r>
              <a:rPr lang="ru-RU" sz="2400" i="1" dirty="0" smtClean="0">
                <a:solidFill>
                  <a:srgbClr val="92D050"/>
                </a:solidFill>
              </a:rPr>
              <a:t>».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i="1" dirty="0" smtClean="0">
              <a:solidFill>
                <a:srgbClr val="92D05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    </a:t>
            </a:r>
            <a:r>
              <a:rPr lang="ru-RU" sz="2400" dirty="0" smtClean="0">
                <a:solidFill>
                  <a:srgbClr val="FFC000"/>
                </a:solidFill>
              </a:rPr>
              <a:t>Если цитата предшествует словам автора, то первое слово цитаты в начале предложения пишется с прописной буквы, даже если в источнике оно начинается со строчно</a:t>
            </a:r>
            <a:r>
              <a:rPr lang="ru-RU" sz="2400" dirty="0" smtClean="0"/>
              <a:t>й.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400" i="1" dirty="0" smtClean="0"/>
              <a:t>  </a:t>
            </a:r>
            <a:r>
              <a:rPr lang="ru-RU" sz="2400" i="1" dirty="0" smtClean="0">
                <a:solidFill>
                  <a:srgbClr val="00B0F0"/>
                </a:solidFill>
              </a:rPr>
              <a:t>«… У любви тысячи аспектов, и в каждом из них – свой свет, своя </a:t>
            </a:r>
            <a:r>
              <a:rPr lang="ru-RU" sz="2400" i="1" dirty="0" err="1" smtClean="0">
                <a:solidFill>
                  <a:srgbClr val="00B0F0"/>
                </a:solidFill>
              </a:rPr>
              <a:t>печаль,своё</a:t>
            </a:r>
            <a:r>
              <a:rPr lang="ru-RU" sz="2400" i="1" dirty="0" smtClean="0">
                <a:solidFill>
                  <a:srgbClr val="00B0F0"/>
                </a:solidFill>
              </a:rPr>
              <a:t> </a:t>
            </a:r>
            <a:r>
              <a:rPr lang="ru-RU" sz="2400" i="1" dirty="0" smtClean="0">
                <a:solidFill>
                  <a:srgbClr val="00B0F0"/>
                </a:solidFill>
              </a:rPr>
              <a:t>счастье и своё благоухание», -писал К.Г. Паустовский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>
          <a:xfrm>
            <a:off x="914400" y="404813"/>
            <a:ext cx="7315200" cy="59039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</a:t>
            </a:r>
            <a:r>
              <a:rPr lang="ru-RU" sz="2800" dirty="0" smtClean="0">
                <a:solidFill>
                  <a:srgbClr val="FF0000"/>
                </a:solidFill>
              </a:rPr>
              <a:t>Если цитата вводится как косвенная речь, она оформляется как придаточное предложение, которое включает в свой состав изъяснительный союз, заключается в кавычки и начинается со строчной формы.</a:t>
            </a:r>
          </a:p>
          <a:p>
            <a:pPr eaLnBrk="1" hangingPunct="1"/>
            <a:endParaRPr lang="ru-RU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dirty="0" smtClean="0"/>
              <a:t>   </a:t>
            </a:r>
            <a:r>
              <a:rPr lang="ru-RU" sz="2800" i="1" dirty="0" smtClean="0">
                <a:solidFill>
                  <a:srgbClr val="00B0F0"/>
                </a:solidFill>
              </a:rPr>
              <a:t>Ключевской В. О. считал, что «жизнь учит лишь тех, кто её изучает».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>
          <a:xfrm>
            <a:off x="914400" y="620713"/>
            <a:ext cx="7315200" cy="56880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Цитаты могут включаться в текст с помощью вводных слов и предложений. В этих случаях они выделяются кавычками и начинаются со строчной буквы.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None/>
            </a:pPr>
            <a:r>
              <a:rPr lang="ru-RU" sz="2400" i="1" dirty="0" smtClean="0">
                <a:solidFill>
                  <a:srgbClr val="00B050"/>
                </a:solidFill>
              </a:rPr>
              <a:t>Как отмечает Ж.-Ж. Руссо, «всякая злость происходит от бессилия».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1"/>
          </p:nvPr>
        </p:nvSpPr>
        <p:spPr>
          <a:xfrm>
            <a:off x="428596" y="692150"/>
            <a:ext cx="8286808" cy="56165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Если цитируется стихотворный текст с точным соблюдением строк и строф подлинника, то после слов автора ставится двоеточие, а кавычки не ставятся.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None/>
            </a:pPr>
            <a:r>
              <a:rPr lang="ru-RU" sz="2400" i="1" dirty="0" smtClean="0">
                <a:solidFill>
                  <a:srgbClr val="00B0F0"/>
                </a:solidFill>
              </a:rPr>
              <a:t>О способности к самообладанию весьма убедительно высказался С.А. Есенин</a:t>
            </a:r>
            <a:r>
              <a:rPr lang="ru-RU" sz="2400" i="1" dirty="0" smtClean="0">
                <a:solidFill>
                  <a:srgbClr val="00B0F0"/>
                </a:solidFill>
              </a:rPr>
              <a:t>:</a:t>
            </a:r>
          </a:p>
          <a:p>
            <a:pPr>
              <a:buFont typeface="Wingdings" pitchFamily="2" charset="2"/>
              <a:buNone/>
            </a:pPr>
            <a:endParaRPr lang="ru-RU" sz="2400" i="1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400" i="1" dirty="0" smtClean="0">
                <a:solidFill>
                  <a:srgbClr val="00B0F0"/>
                </a:solidFill>
              </a:rPr>
              <a:t>В грозы, в бури, в житейскую стынь,</a:t>
            </a:r>
          </a:p>
          <a:p>
            <a:pPr>
              <a:buFont typeface="Wingdings" pitchFamily="2" charset="2"/>
              <a:buNone/>
            </a:pPr>
            <a:r>
              <a:rPr lang="ru-RU" sz="2400" i="1" dirty="0" smtClean="0">
                <a:solidFill>
                  <a:srgbClr val="00B0F0"/>
                </a:solidFill>
              </a:rPr>
              <a:t>При тяжелых утратах и когда тебе грустно,</a:t>
            </a:r>
          </a:p>
          <a:p>
            <a:pPr>
              <a:buFont typeface="Wingdings" pitchFamily="2" charset="2"/>
              <a:buNone/>
            </a:pPr>
            <a:r>
              <a:rPr lang="ru-RU" sz="2400" i="1" dirty="0" smtClean="0">
                <a:solidFill>
                  <a:srgbClr val="00B0F0"/>
                </a:solidFill>
              </a:rPr>
              <a:t>Казаться улыбчивым и простым –</a:t>
            </a:r>
          </a:p>
          <a:p>
            <a:pPr>
              <a:buFont typeface="Wingdings" pitchFamily="2" charset="2"/>
              <a:buNone/>
            </a:pPr>
            <a:r>
              <a:rPr lang="ru-RU" sz="2400" i="1" dirty="0" smtClean="0">
                <a:solidFill>
                  <a:srgbClr val="00B0F0"/>
                </a:solidFill>
              </a:rPr>
              <a:t>Самое высшее в мире искусство.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135</TotalTime>
  <Words>1144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Перспектива</vt:lpstr>
      <vt:lpstr>ПРАВИЛА  ОФОРМЛЕНИЯ ЦИТАТ  Обобщение материала для учащихся 11 класса. </vt:lpstr>
      <vt:lpstr> Что такое ЦИТАТА ?</vt:lpstr>
      <vt:lpstr>В каких случаях прибегают к цитированию?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  2) Измените способ введения цитаты по указанной схеме. </vt:lpstr>
      <vt:lpstr>3. Расставьте знаки препинания, зачеркните ненужные буквы, постройте схемы предложений.  </vt:lpstr>
      <vt:lpstr>СПАСИБО за ВНИМАНИЕ 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Горлова</dc:creator>
  <cp:lastModifiedBy>User</cp:lastModifiedBy>
  <cp:revision>19</cp:revision>
  <dcterms:created xsi:type="dcterms:W3CDTF">2013-02-12T14:31:07Z</dcterms:created>
  <dcterms:modified xsi:type="dcterms:W3CDTF">2018-03-28T06:27:26Z</dcterms:modified>
</cp:coreProperties>
</file>