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notesMasterIdLst>
    <p:notesMasterId r:id="rId10"/>
  </p:notesMasterIdLst>
  <p:sldIdLst>
    <p:sldId id="257" r:id="rId2"/>
    <p:sldId id="264" r:id="rId3"/>
    <p:sldId id="260" r:id="rId4"/>
    <p:sldId id="261" r:id="rId5"/>
    <p:sldId id="265" r:id="rId6"/>
    <p:sldId id="272" r:id="rId7"/>
    <p:sldId id="267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94" autoAdjust="0"/>
    <p:restoredTop sz="94660"/>
  </p:normalViewPr>
  <p:slideViewPr>
    <p:cSldViewPr>
      <p:cViewPr>
        <p:scale>
          <a:sx n="76" d="100"/>
          <a:sy n="76" d="100"/>
        </p:scale>
        <p:origin x="-1104" y="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B26AF7-B4C3-4822-ABC0-F47669458FD3}" type="datetimeFigureOut">
              <a:rPr lang="ru-RU" smtClean="0"/>
              <a:t>22.05.2019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A5A7E5-2041-4ED7-9F7D-A2EC9E5AA8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33212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F015742-0E89-4F5B-BDD4-F3413CB37937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22.05.2019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1B406738-FD21-4605-A309-4CE56AB41D44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0DDC7F-64BF-4D17-88E3-500230C752ED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22.05.2019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AC8EFF-6653-4DF3-8EC8-E1CC9E3D3E8B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F754186-DA57-4420-BC2D-9B498C0E5953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22.05.2019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200E3E-CA58-4753-B756-57C8FDD176BA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A3BC09-EA6C-4287-842A-2D6DD70417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27063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E5CF759-6267-4832-A96F-4F21AE2872FE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22.05.2019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80039444-A385-4F43-A248-72E4326F3428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8A966E3-B9FF-4529-AA7A-E7ED673359FA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22.05.2019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0401E-14A5-412B-BCFF-0C3D6DCC3CEA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116F3F-E204-4970-9628-554919EA49B6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22.05.2019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785C56-23D7-4E7F-BFD0-4D18E38C45BB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4DF5798-E687-4D12-AFD7-AE46A05000FD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22.05.2019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98D89A8C-6AE4-47F0-9CDB-2C1FA1F4D9A7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AEB049F-BC56-4C25-8772-A153A094E896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22.05.2019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AF15C0-692F-42E9-9015-3170804CA13D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BFA1B6C-35BA-4BCA-9526-5DC74FC94345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22.05.2019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55A068-0A25-44E1-BE74-427FB5CED033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D8B7B8A-B1CB-4584-935C-BE6655B1DDD7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22.05.2019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8361F2-A3AF-40DE-A0E2-695B9CEB46A5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E22A61-2DDF-45E3-8168-5222710C9CB7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22.05.2019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C53F90-DF7F-4D6A-9C15-5E1050BD8C4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22.05.2019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8" r:id="rId12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1684258"/>
            <a:ext cx="80648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«Перспектива»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27784" y="3222371"/>
            <a:ext cx="6438045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Учебно-методический комплекс «Перспектива» как инструмент реализаций требований к результатам освоения основной образовательной программы Федерального Государственного Образовательного Стандарта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7017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 descr="kartinki2_0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9698" y="3540864"/>
            <a:ext cx="3384302" cy="2543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2051050" y="404813"/>
            <a:ext cx="67691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ru-RU" sz="2800" b="1" dirty="0">
              <a:solidFill>
                <a:srgbClr val="008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101" name="Text Box 7"/>
          <p:cNvSpPr txBox="1">
            <a:spLocks noChangeArrowheads="1"/>
          </p:cNvSpPr>
          <p:nvPr/>
        </p:nvSpPr>
        <p:spPr bwMode="auto">
          <a:xfrm>
            <a:off x="468313" y="2205038"/>
            <a:ext cx="531812" cy="65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lgDash"/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sz="3600" u="sng">
              <a:solidFill>
                <a:srgbClr val="FFCE29"/>
              </a:solidFill>
              <a:latin typeface="Wingdings" pitchFamily="2" charset="2"/>
            </a:endParaRPr>
          </a:p>
        </p:txBody>
      </p:sp>
      <p:sp>
        <p:nvSpPr>
          <p:cNvPr id="4102" name="Text Box 8"/>
          <p:cNvSpPr txBox="1">
            <a:spLocks noChangeArrowheads="1"/>
          </p:cNvSpPr>
          <p:nvPr/>
        </p:nvSpPr>
        <p:spPr bwMode="auto">
          <a:xfrm>
            <a:off x="468313" y="2924175"/>
            <a:ext cx="46037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lgDash"/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sz="3600" u="sng">
              <a:solidFill>
                <a:srgbClr val="FFCE29"/>
              </a:solidFill>
              <a:latin typeface="Wingdings" pitchFamily="2" charset="2"/>
            </a:endParaRPr>
          </a:p>
        </p:txBody>
      </p:sp>
      <p:sp>
        <p:nvSpPr>
          <p:cNvPr id="4103" name="Text Box 9"/>
          <p:cNvSpPr txBox="1">
            <a:spLocks noChangeArrowheads="1"/>
          </p:cNvSpPr>
          <p:nvPr/>
        </p:nvSpPr>
        <p:spPr bwMode="auto">
          <a:xfrm>
            <a:off x="468313" y="3644900"/>
            <a:ext cx="498475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lgDash"/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sz="3600" u="sng">
              <a:solidFill>
                <a:srgbClr val="FFCE29"/>
              </a:solidFill>
              <a:latin typeface="Wingdings" pitchFamily="2" charset="2"/>
            </a:endParaRPr>
          </a:p>
        </p:txBody>
      </p:sp>
      <p:sp>
        <p:nvSpPr>
          <p:cNvPr id="4104" name="Text Box 10"/>
          <p:cNvSpPr txBox="1">
            <a:spLocks noChangeArrowheads="1"/>
          </p:cNvSpPr>
          <p:nvPr/>
        </p:nvSpPr>
        <p:spPr bwMode="auto">
          <a:xfrm>
            <a:off x="468313" y="4365625"/>
            <a:ext cx="498475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lgDash"/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sz="3600" u="sng">
              <a:solidFill>
                <a:srgbClr val="FFCE29"/>
              </a:solidFill>
              <a:latin typeface="Wingdings" pitchFamily="2" charset="2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2526" y="373584"/>
            <a:ext cx="701452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учебников «Перспектива»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(серия «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Академический школьный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учебник»)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создана на концептуальной основе, отражающей современные достижения в области психологии и педагогики, с сохранением при этом тесной связи с лучшими традициями классического школьного образования России. Первые учебники и учебные пособия системы «Перспектива» начали выпускаться с 2006 года. «Перспектива» создавалась коллективом ученых и педагогов Российской академии образования в тесном сотрудничестве с издательством «Просвещение».</a:t>
            </a:r>
          </a:p>
        </p:txBody>
      </p:sp>
    </p:spTree>
    <p:extLst>
      <p:ext uri="{BB962C8B-B14F-4D97-AF65-F5344CB8AC3E}">
        <p14:creationId xmlns:p14="http://schemas.microsoft.com/office/powerpoint/2010/main" val="21255238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2051050" y="404813"/>
            <a:ext cx="67691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ru-RU" sz="2800" b="1" dirty="0">
              <a:solidFill>
                <a:srgbClr val="008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101" name="Text Box 7"/>
          <p:cNvSpPr txBox="1">
            <a:spLocks noChangeArrowheads="1"/>
          </p:cNvSpPr>
          <p:nvPr/>
        </p:nvSpPr>
        <p:spPr bwMode="auto">
          <a:xfrm>
            <a:off x="468313" y="2205038"/>
            <a:ext cx="531812" cy="65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lgDash"/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sz="3600" u="sng">
              <a:solidFill>
                <a:srgbClr val="FFCE29"/>
              </a:solidFill>
              <a:latin typeface="Wingdings" pitchFamily="2" charset="2"/>
            </a:endParaRPr>
          </a:p>
        </p:txBody>
      </p:sp>
      <p:sp>
        <p:nvSpPr>
          <p:cNvPr id="4102" name="Text Box 8"/>
          <p:cNvSpPr txBox="1">
            <a:spLocks noChangeArrowheads="1"/>
          </p:cNvSpPr>
          <p:nvPr/>
        </p:nvSpPr>
        <p:spPr bwMode="auto">
          <a:xfrm>
            <a:off x="468313" y="2924175"/>
            <a:ext cx="46037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lgDash"/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sz="3600" u="sng">
              <a:solidFill>
                <a:srgbClr val="FFCE29"/>
              </a:solidFill>
              <a:latin typeface="Wingdings" pitchFamily="2" charset="2"/>
            </a:endParaRPr>
          </a:p>
        </p:txBody>
      </p:sp>
      <p:sp>
        <p:nvSpPr>
          <p:cNvPr id="4103" name="Text Box 9"/>
          <p:cNvSpPr txBox="1">
            <a:spLocks noChangeArrowheads="1"/>
          </p:cNvSpPr>
          <p:nvPr/>
        </p:nvSpPr>
        <p:spPr bwMode="auto">
          <a:xfrm>
            <a:off x="468313" y="3644900"/>
            <a:ext cx="498475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lgDash"/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sz="3600" u="sng">
              <a:solidFill>
                <a:srgbClr val="FFCE29"/>
              </a:solidFill>
              <a:latin typeface="Wingdings" pitchFamily="2" charset="2"/>
            </a:endParaRPr>
          </a:p>
        </p:txBody>
      </p:sp>
      <p:sp>
        <p:nvSpPr>
          <p:cNvPr id="4104" name="Text Box 10"/>
          <p:cNvSpPr txBox="1">
            <a:spLocks noChangeArrowheads="1"/>
          </p:cNvSpPr>
          <p:nvPr/>
        </p:nvSpPr>
        <p:spPr bwMode="auto">
          <a:xfrm>
            <a:off x="468313" y="4365625"/>
            <a:ext cx="498475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lgDash"/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sz="3600" u="sng">
              <a:solidFill>
                <a:srgbClr val="FFCE29"/>
              </a:solidFill>
              <a:latin typeface="Wingdings" pitchFamily="2" charset="2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73890" y="159544"/>
            <a:ext cx="8712968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Целью образовательной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Перспектива» является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создание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условий для становления и развития личности в её индивидуальности, самобытности, уникальности, неповторимости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 всестороннее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гармоничное развитие личности (духовно-нравственное, познавательное, эстетическое), реализуемое в процессе усвоения школьных предметных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дисциплин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buFontTx/>
              <a:buChar char="-"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достижения обучающимися целевых установок, знаний, умений, компетенций, определяемых личностными, общественными, государственными потребностями и возможностями обучающихся младшего школьного возраста, индивидуальными особенностями их развития и состояния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здоровья</a:t>
            </a:r>
            <a:r>
              <a:rPr lang="ru-RU" sz="2400" dirty="0"/>
              <a:t>.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28664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2051050" y="404813"/>
            <a:ext cx="67691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ru-RU" sz="2800" b="1" dirty="0">
              <a:solidFill>
                <a:srgbClr val="008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101" name="Text Box 7"/>
          <p:cNvSpPr txBox="1">
            <a:spLocks noChangeArrowheads="1"/>
          </p:cNvSpPr>
          <p:nvPr/>
        </p:nvSpPr>
        <p:spPr bwMode="auto">
          <a:xfrm>
            <a:off x="468313" y="2205038"/>
            <a:ext cx="531812" cy="65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lgDash"/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sz="3600" u="sng">
              <a:solidFill>
                <a:srgbClr val="FFCE29"/>
              </a:solidFill>
              <a:latin typeface="Wingdings" pitchFamily="2" charset="2"/>
            </a:endParaRPr>
          </a:p>
        </p:txBody>
      </p:sp>
      <p:sp>
        <p:nvSpPr>
          <p:cNvPr id="4102" name="Text Box 8"/>
          <p:cNvSpPr txBox="1">
            <a:spLocks noChangeArrowheads="1"/>
          </p:cNvSpPr>
          <p:nvPr/>
        </p:nvSpPr>
        <p:spPr bwMode="auto">
          <a:xfrm>
            <a:off x="468313" y="2924175"/>
            <a:ext cx="46037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lgDash"/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sz="3600" u="sng">
              <a:solidFill>
                <a:srgbClr val="FFCE29"/>
              </a:solidFill>
              <a:latin typeface="Wingdings" pitchFamily="2" charset="2"/>
            </a:endParaRPr>
          </a:p>
        </p:txBody>
      </p:sp>
      <p:sp>
        <p:nvSpPr>
          <p:cNvPr id="4103" name="Text Box 9"/>
          <p:cNvSpPr txBox="1">
            <a:spLocks noChangeArrowheads="1"/>
          </p:cNvSpPr>
          <p:nvPr/>
        </p:nvSpPr>
        <p:spPr bwMode="auto">
          <a:xfrm>
            <a:off x="468313" y="3644900"/>
            <a:ext cx="498475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lgDash"/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sz="3600" u="sng">
              <a:solidFill>
                <a:srgbClr val="FFCE29"/>
              </a:solidFill>
              <a:latin typeface="Wingdings" pitchFamily="2" charset="2"/>
            </a:endParaRPr>
          </a:p>
        </p:txBody>
      </p:sp>
      <p:sp>
        <p:nvSpPr>
          <p:cNvPr id="4104" name="Text Box 10"/>
          <p:cNvSpPr txBox="1">
            <a:spLocks noChangeArrowheads="1"/>
          </p:cNvSpPr>
          <p:nvPr/>
        </p:nvSpPr>
        <p:spPr bwMode="auto">
          <a:xfrm>
            <a:off x="468313" y="4365625"/>
            <a:ext cx="498475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lgDash"/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sz="3600" u="sng">
              <a:solidFill>
                <a:srgbClr val="FFCE29"/>
              </a:solidFill>
              <a:latin typeface="Wingdings" pitchFamily="2" charset="2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321024"/>
            <a:ext cx="8820471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образовательной программы «Перспектива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»: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формирование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общей культуры, духовно-нравственное, гражданское, социальное, личностное и интеллектуальное развитие, самосовершенствование обучающихся, обеспечивающие их социальную успешность, развитие творческих способностей, сохранение и укрепление здоровья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lvl="0" indent="-285750" algn="just">
              <a:buFontTx/>
              <a:buChar char="-"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 выявление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развитие способностей обучающихся, в том числе одарённых детей, через систему клубов, секций, студий и кружков, организацию общественно полезной деятельности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lvl="0" indent="-285750" algn="just">
              <a:buFontTx/>
              <a:buChar char="-"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 участие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обучающихся, их родителей (законных представителей), педагогических работников и общественности в проектировании и развитии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внутришкольной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социальной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среды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85246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2111464" y="434254"/>
            <a:ext cx="67691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ru-RU" sz="2800" b="1" dirty="0">
              <a:solidFill>
                <a:srgbClr val="008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101" name="Text Box 7"/>
          <p:cNvSpPr txBox="1">
            <a:spLocks noChangeArrowheads="1"/>
          </p:cNvSpPr>
          <p:nvPr/>
        </p:nvSpPr>
        <p:spPr bwMode="auto">
          <a:xfrm>
            <a:off x="468313" y="2205038"/>
            <a:ext cx="531812" cy="65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lgDash"/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sz="3600" u="sng">
              <a:solidFill>
                <a:srgbClr val="FFCE29"/>
              </a:solidFill>
              <a:latin typeface="Wingdings" pitchFamily="2" charset="2"/>
            </a:endParaRPr>
          </a:p>
        </p:txBody>
      </p:sp>
      <p:sp>
        <p:nvSpPr>
          <p:cNvPr id="4102" name="Text Box 8"/>
          <p:cNvSpPr txBox="1">
            <a:spLocks noChangeArrowheads="1"/>
          </p:cNvSpPr>
          <p:nvPr/>
        </p:nvSpPr>
        <p:spPr bwMode="auto">
          <a:xfrm>
            <a:off x="468313" y="2924175"/>
            <a:ext cx="46037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lgDash"/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sz="3600" u="sng">
              <a:solidFill>
                <a:srgbClr val="FFCE29"/>
              </a:solidFill>
              <a:latin typeface="Wingdings" pitchFamily="2" charset="2"/>
            </a:endParaRPr>
          </a:p>
        </p:txBody>
      </p:sp>
      <p:sp>
        <p:nvSpPr>
          <p:cNvPr id="4103" name="Text Box 9"/>
          <p:cNvSpPr txBox="1">
            <a:spLocks noChangeArrowheads="1"/>
          </p:cNvSpPr>
          <p:nvPr/>
        </p:nvSpPr>
        <p:spPr bwMode="auto">
          <a:xfrm>
            <a:off x="468313" y="3644900"/>
            <a:ext cx="498475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lgDash"/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sz="3600" u="sng">
              <a:solidFill>
                <a:srgbClr val="FFCE29"/>
              </a:solidFill>
              <a:latin typeface="Wingdings" pitchFamily="2" charset="2"/>
            </a:endParaRPr>
          </a:p>
        </p:txBody>
      </p:sp>
      <p:sp>
        <p:nvSpPr>
          <p:cNvPr id="4104" name="Text Box 10"/>
          <p:cNvSpPr txBox="1">
            <a:spLocks noChangeArrowheads="1"/>
          </p:cNvSpPr>
          <p:nvPr/>
        </p:nvSpPr>
        <p:spPr bwMode="auto">
          <a:xfrm>
            <a:off x="468313" y="4365625"/>
            <a:ext cx="498475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lgDash"/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sz="3600" u="sng">
              <a:solidFill>
                <a:srgbClr val="FFCE29"/>
              </a:solidFill>
              <a:latin typeface="Wingdings" pitchFamily="2" charset="2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79576" y="1137091"/>
            <a:ext cx="8617129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just" defTabSz="91440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lang="ru-RU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kumimoji="0" lang="ru-RU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Я в мире и мир во мне»</a:t>
            </a: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: важно, чтобы обучение способствовало построению образа «Я», которое включает в себя самопознание, саморазвитие и самооценку, формирование гражданской идентичности личности, принятие и осмысление нравственных и культурных ценностей.</a:t>
            </a:r>
          </a:p>
          <a:p>
            <a:pPr marL="342900" marR="0" lvl="0" indent="-342900" algn="just" defTabSz="91440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kumimoji="0" lang="ru-RU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Хочу учиться!»</a:t>
            </a: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: ребенок часто задает вопрос «почему?», ему интересно знать все и обо всем. Наша задача сохранить этот интерес и при этом научить ребенка самостоятельно находить ответы, планировать свою деятельность и доводить ее до конца, оценивать результат, исправлять ошибки и ставить новые цели</a:t>
            </a: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marR="0" lvl="0" indent="-342900" algn="just" defTabSz="91440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«Я общаюсь, значит, я учусь»</a:t>
            </a: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: процесс обучения невозможен без общения. То есть, во-первых, учить ребенка свободно вести конструктивный диалог, слушать и слышать собеседника, а во-вторых, формировать информационную культуру — находить необходимые источники знаний учить получать информацию из различных источников, анализировать ее, и, конечно, работать с книгой. </a:t>
            </a:r>
            <a:endParaRPr lang="ru-RU" sz="2000" kern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just" defTabSz="91440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kumimoji="0" lang="ru-RU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В здоровом теле здоровый дух!»</a:t>
            </a: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: здесь </a:t>
            </a:r>
            <a:r>
              <a:rPr kumimoji="0" lang="ru-RU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важнонаучить</a:t>
            </a: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детей самим заботиться о здоровье, понимая, что здоровье – это не только физическая, но и духовная ценность. Умение сопереживать, сочувствовать, заботиться о себе, о природе, об окружающих людях, беречь и чтить то, что ими создано.</a:t>
            </a:r>
            <a:endParaRPr kumimoji="0" lang="ru-RU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9890" y="157303"/>
            <a:ext cx="60367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УМК «ПЕРСПЕКТИВА»: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новая идеология построения учебников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51700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Rectangle 3"/>
          <p:cNvSpPr>
            <a:spLocks noChangeArrowheads="1"/>
          </p:cNvSpPr>
          <p:nvPr/>
        </p:nvSpPr>
        <p:spPr bwMode="auto">
          <a:xfrm>
            <a:off x="1318800" y="253566"/>
            <a:ext cx="7145337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1265" tIns="30632" rIns="61265" bIns="30632" anchor="ctr"/>
          <a:lstStyle/>
          <a:p>
            <a:pPr algn="ctr"/>
            <a:endParaRPr lang="ru-RU" sz="2600" b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Информационно-образовательная среда</a:t>
            </a:r>
          </a:p>
          <a:p>
            <a:pPr algn="ctr"/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 УМК «ПЕРСПЕКТИВА»</a:t>
            </a:r>
          </a:p>
          <a:p>
            <a:endParaRPr lang="en-US" sz="2400" b="1" dirty="0">
              <a:solidFill>
                <a:srgbClr val="000066"/>
              </a:solidFill>
            </a:endParaRPr>
          </a:p>
        </p:txBody>
      </p:sp>
      <p:sp>
        <p:nvSpPr>
          <p:cNvPr id="1031" name="Line 4"/>
          <p:cNvSpPr>
            <a:spLocks noChangeShapeType="1"/>
          </p:cNvSpPr>
          <p:nvPr/>
        </p:nvSpPr>
        <p:spPr bwMode="auto">
          <a:xfrm>
            <a:off x="7667625" y="2565400"/>
            <a:ext cx="0" cy="360363"/>
          </a:xfrm>
          <a:prstGeom prst="line">
            <a:avLst/>
          </a:prstGeom>
          <a:noFill/>
          <a:ln w="38100">
            <a:solidFill>
              <a:srgbClr val="993300"/>
            </a:solidFill>
            <a:round/>
            <a:headEnd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 flipH="1">
            <a:off x="4787900" y="4076700"/>
            <a:ext cx="0" cy="288925"/>
          </a:xfrm>
          <a:prstGeom prst="line">
            <a:avLst/>
          </a:prstGeom>
          <a:noFill/>
          <a:ln w="38100">
            <a:solidFill>
              <a:srgbClr val="993300"/>
            </a:solidFill>
            <a:round/>
            <a:headEnd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5850" name="AutoShape 10"/>
          <p:cNvSpPr>
            <a:spLocks noChangeArrowheads="1"/>
          </p:cNvSpPr>
          <p:nvPr/>
        </p:nvSpPr>
        <p:spPr bwMode="auto">
          <a:xfrm>
            <a:off x="3275856" y="1485106"/>
            <a:ext cx="2339975" cy="863600"/>
          </a:xfrm>
          <a:prstGeom prst="flowChartAlternateProcess">
            <a:avLst/>
          </a:prstGeom>
          <a:gradFill rotWithShape="1">
            <a:gsLst>
              <a:gs pos="0">
                <a:srgbClr val="FF99FF"/>
              </a:gs>
              <a:gs pos="100000">
                <a:srgbClr val="BB75FB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B363D3"/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ru-RU" sz="1400" dirty="0">
              <a:solidFill>
                <a:srgbClr val="008000"/>
              </a:solidFill>
              <a:latin typeface="Arial Black" pitchFamily="34" charset="0"/>
            </a:endParaRPr>
          </a:p>
          <a:p>
            <a:pPr algn="ctr">
              <a:defRPr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Учебно-методический</a:t>
            </a:r>
          </a:p>
          <a:p>
            <a:pPr algn="ctr">
              <a:defRPr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</a:t>
            </a:r>
          </a:p>
          <a:p>
            <a:pPr algn="ctr">
              <a:defRPr/>
            </a:pPr>
            <a:endParaRPr lang="ru-RU" sz="1400" dirty="0">
              <a:solidFill>
                <a:srgbClr val="008000"/>
              </a:solidFill>
              <a:latin typeface="Arial Black" pitchFamily="34" charset="0"/>
            </a:endParaRPr>
          </a:p>
        </p:txBody>
      </p:sp>
      <p:sp>
        <p:nvSpPr>
          <p:cNvPr id="35851" name="AutoShape 11"/>
          <p:cNvSpPr>
            <a:spLocks noChangeArrowheads="1"/>
          </p:cNvSpPr>
          <p:nvPr/>
        </p:nvSpPr>
        <p:spPr bwMode="auto">
          <a:xfrm>
            <a:off x="6362253" y="1269206"/>
            <a:ext cx="2376488" cy="1150937"/>
          </a:xfrm>
          <a:prstGeom prst="flowChartAlternateProcess">
            <a:avLst/>
          </a:prstGeom>
          <a:gradFill rotWithShape="1">
            <a:gsLst>
              <a:gs pos="0">
                <a:srgbClr val="FFCC00"/>
              </a:gs>
              <a:gs pos="100000">
                <a:srgbClr val="FFFF66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C75739"/>
            </a:outerShdw>
          </a:effectLst>
        </p:spPr>
        <p:txBody>
          <a:bodyPr wrap="none" anchor="ctr"/>
          <a:lstStyle/>
          <a:p>
            <a:pPr algn="ctr">
              <a:buClr>
                <a:srgbClr val="FF0000"/>
              </a:buClr>
              <a:defRPr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ученика:</a:t>
            </a:r>
          </a:p>
          <a:p>
            <a:pPr algn="ctr">
              <a:buClr>
                <a:srgbClr val="FF0000"/>
              </a:buClr>
              <a:defRPr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вспомогательные</a:t>
            </a:r>
          </a:p>
          <a:p>
            <a:pPr algn="ctr">
              <a:buClr>
                <a:srgbClr val="FF0000"/>
              </a:buClr>
              <a:defRPr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ресурсы</a:t>
            </a:r>
          </a:p>
          <a:p>
            <a:pPr algn="ctr">
              <a:buClr>
                <a:srgbClr val="FF0000"/>
              </a:buClr>
              <a:defRPr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предметам </a:t>
            </a:r>
          </a:p>
        </p:txBody>
      </p:sp>
      <p:sp>
        <p:nvSpPr>
          <p:cNvPr id="35852" name="AutoShape 12"/>
          <p:cNvSpPr>
            <a:spLocks noChangeArrowheads="1"/>
          </p:cNvSpPr>
          <p:nvPr/>
        </p:nvSpPr>
        <p:spPr bwMode="auto">
          <a:xfrm>
            <a:off x="6309001" y="2565400"/>
            <a:ext cx="2665412" cy="3671887"/>
          </a:xfrm>
          <a:prstGeom prst="flowChartAlternateProcess">
            <a:avLst/>
          </a:prstGeom>
          <a:gradFill rotWithShape="1">
            <a:gsLst>
              <a:gs pos="0">
                <a:srgbClr val="FFCC00"/>
              </a:gs>
              <a:gs pos="100000">
                <a:srgbClr val="FFFF66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C75739"/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ru-RU" sz="1400" b="1" dirty="0">
                <a:solidFill>
                  <a:srgbClr val="008000"/>
                </a:solidFill>
              </a:rPr>
              <a:t> </a:t>
            </a:r>
            <a:endParaRPr lang="ru-RU" sz="1400" b="1" dirty="0"/>
          </a:p>
          <a:p>
            <a:pPr>
              <a:buFont typeface="Wingdings" pitchFamily="2" charset="2"/>
              <a:buChar char="§"/>
              <a:defRPr/>
            </a:pPr>
            <a:r>
              <a:rPr lang="ru-RU" sz="1400" b="1" dirty="0"/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Тетрадь для развития</a:t>
            </a:r>
          </a:p>
          <a:p>
            <a:pPr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речи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Тетрадь для   отработки</a:t>
            </a:r>
          </a:p>
          <a:p>
            <a:pPr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навыков чтения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Информатика </a:t>
            </a:r>
          </a:p>
          <a:p>
            <a:pPr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и математика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Тетрадь по ОБЖ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Творческая тетрадь</a:t>
            </a:r>
          </a:p>
          <a:p>
            <a:pPr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по литературному </a:t>
            </a:r>
          </a:p>
          <a:p>
            <a:pPr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чтению 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DVD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§"/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Самостоятельные и </a:t>
            </a:r>
          </a:p>
          <a:p>
            <a:pPr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контрольные работы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Атлас-определитель </a:t>
            </a:r>
          </a:p>
          <a:p>
            <a:pPr>
              <a:defRPr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36" name="Line 13"/>
          <p:cNvSpPr>
            <a:spLocks noChangeShapeType="1"/>
          </p:cNvSpPr>
          <p:nvPr/>
        </p:nvSpPr>
        <p:spPr bwMode="auto">
          <a:xfrm>
            <a:off x="1312623" y="2508066"/>
            <a:ext cx="4763" cy="719138"/>
          </a:xfrm>
          <a:prstGeom prst="line">
            <a:avLst/>
          </a:prstGeom>
          <a:noFill/>
          <a:ln w="38100">
            <a:solidFill>
              <a:srgbClr val="990000"/>
            </a:solidFill>
            <a:round/>
            <a:headEnd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5854" name="AutoShape 14"/>
          <p:cNvSpPr>
            <a:spLocks noChangeArrowheads="1"/>
          </p:cNvSpPr>
          <p:nvPr/>
        </p:nvSpPr>
        <p:spPr bwMode="auto">
          <a:xfrm>
            <a:off x="22606" y="3227204"/>
            <a:ext cx="2592388" cy="2881312"/>
          </a:xfrm>
          <a:prstGeom prst="flowChartAlternateProcess">
            <a:avLst/>
          </a:prstGeom>
          <a:gradFill rotWithShape="1">
            <a:gsLst>
              <a:gs pos="0">
                <a:srgbClr val="CCFF99"/>
              </a:gs>
              <a:gs pos="50000">
                <a:srgbClr val="99FF66"/>
              </a:gs>
              <a:gs pos="100000">
                <a:srgbClr val="CCFF99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4BAD83"/>
            </a:outerShdw>
          </a:effectLst>
        </p:spPr>
        <p:txBody>
          <a:bodyPr wrap="none" anchor="b"/>
          <a:lstStyle/>
          <a:p>
            <a:pPr>
              <a:buClr>
                <a:srgbClr val="008000"/>
              </a:buClr>
              <a:buFont typeface="Wingdings" pitchFamily="2" charset="2"/>
              <a:buNone/>
              <a:defRPr/>
            </a:pPr>
            <a:endParaRPr lang="ru-RU" sz="1400" b="1" dirty="0">
              <a:solidFill>
                <a:srgbClr val="008000"/>
              </a:solidFill>
            </a:endParaRPr>
          </a:p>
          <a:p>
            <a:pPr>
              <a:buClr>
                <a:srgbClr val="008000"/>
              </a:buClr>
              <a:buFont typeface="Wingdings" pitchFamily="2" charset="2"/>
              <a:buChar char="§"/>
              <a:defRPr/>
            </a:pPr>
            <a:r>
              <a:rPr lang="ru-RU" sz="1400" b="1" dirty="0"/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поддержка </a:t>
            </a:r>
          </a:p>
          <a:p>
            <a:pPr>
              <a:buClr>
                <a:srgbClr val="008000"/>
              </a:buClr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через Интернет-сайт</a:t>
            </a:r>
          </a:p>
          <a:p>
            <a:pPr>
              <a:buClr>
                <a:srgbClr val="008000"/>
              </a:buClr>
              <a:buFont typeface="Wingdings" pitchFamily="2" charset="2"/>
              <a:buChar char="§"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Консультативная </a:t>
            </a:r>
          </a:p>
          <a:p>
            <a:pPr>
              <a:buClr>
                <a:srgbClr val="008000"/>
              </a:buClr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поддержка родителей</a:t>
            </a:r>
          </a:p>
          <a:p>
            <a:pPr>
              <a:buClr>
                <a:srgbClr val="008000"/>
              </a:buClr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и учителей </a:t>
            </a:r>
          </a:p>
          <a:p>
            <a:pPr>
              <a:buClr>
                <a:srgbClr val="008000"/>
              </a:buClr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через Интернет-сайт</a:t>
            </a:r>
          </a:p>
          <a:p>
            <a:pPr>
              <a:buClr>
                <a:srgbClr val="008000"/>
              </a:buClr>
              <a:buFont typeface="Wingdings" pitchFamily="2" charset="2"/>
              <a:buChar char="§"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Дистанционные КПК</a:t>
            </a:r>
          </a:p>
          <a:p>
            <a:pPr>
              <a:buClr>
                <a:srgbClr val="008000"/>
              </a:buClr>
              <a:buFont typeface="Wingdings" pitchFamily="2" charset="2"/>
              <a:buChar char="§"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Очные КПК</a:t>
            </a:r>
          </a:p>
          <a:p>
            <a:pPr>
              <a:buClr>
                <a:srgbClr val="008000"/>
              </a:buClr>
              <a:buFont typeface="Wingdings" pitchFamily="2" charset="2"/>
              <a:buChar char="§"/>
              <a:defRPr/>
            </a:pPr>
            <a:endParaRPr lang="ru-RU" sz="1600" b="1" dirty="0">
              <a:solidFill>
                <a:schemeClr val="bg1"/>
              </a:solidFill>
            </a:endParaRPr>
          </a:p>
          <a:p>
            <a:pPr>
              <a:buClr>
                <a:srgbClr val="008000"/>
              </a:buClr>
              <a:buFont typeface="Wingdings" pitchFamily="2" charset="2"/>
              <a:buNone/>
              <a:defRPr/>
            </a:pPr>
            <a:endParaRPr lang="ru-RU" sz="1600" b="1" dirty="0">
              <a:solidFill>
                <a:schemeClr val="bg1"/>
              </a:solidFill>
            </a:endParaRPr>
          </a:p>
        </p:txBody>
      </p:sp>
      <p:sp>
        <p:nvSpPr>
          <p:cNvPr id="35855" name="AutoShape 15"/>
          <p:cNvSpPr>
            <a:spLocks noChangeArrowheads="1"/>
          </p:cNvSpPr>
          <p:nvPr/>
        </p:nvSpPr>
        <p:spPr bwMode="auto">
          <a:xfrm>
            <a:off x="206756" y="1196975"/>
            <a:ext cx="2224087" cy="1295400"/>
          </a:xfrm>
          <a:prstGeom prst="flowChartAlternateProcess">
            <a:avLst/>
          </a:prstGeom>
          <a:gradFill rotWithShape="1">
            <a:gsLst>
              <a:gs pos="0">
                <a:srgbClr val="CCFF99"/>
              </a:gs>
              <a:gs pos="50000">
                <a:srgbClr val="99FF66"/>
              </a:gs>
              <a:gs pos="100000">
                <a:srgbClr val="CCFF99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4BAD83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учителей</a:t>
            </a:r>
          </a:p>
          <a:p>
            <a:pPr algn="ctr">
              <a:defRPr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родителей:</a:t>
            </a:r>
          </a:p>
          <a:p>
            <a:pPr algn="ctr">
              <a:defRPr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дополнительные  </a:t>
            </a:r>
          </a:p>
          <a:p>
            <a:pPr algn="ctr">
              <a:defRPr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ресурсы</a:t>
            </a:r>
          </a:p>
        </p:txBody>
      </p:sp>
      <p:sp>
        <p:nvSpPr>
          <p:cNvPr id="17" name="AutoShape 9"/>
          <p:cNvSpPr>
            <a:spLocks noChangeArrowheads="1"/>
          </p:cNvSpPr>
          <p:nvPr/>
        </p:nvSpPr>
        <p:spPr bwMode="auto">
          <a:xfrm>
            <a:off x="2825799" y="2674143"/>
            <a:ext cx="3240088" cy="2087563"/>
          </a:xfrm>
          <a:prstGeom prst="flowChartAlternateProcess">
            <a:avLst/>
          </a:prstGeom>
          <a:gradFill rotWithShape="1">
            <a:gsLst>
              <a:gs pos="0">
                <a:srgbClr val="FF99FF"/>
              </a:gs>
              <a:gs pos="100000">
                <a:srgbClr val="BB75FB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B363D3"/>
            </a:outerShdw>
          </a:effectLst>
        </p:spPr>
        <p:txBody>
          <a:bodyPr wrap="none" anchor="b"/>
          <a:lstStyle/>
          <a:p>
            <a:pPr>
              <a:buClr>
                <a:srgbClr val="008000"/>
              </a:buClr>
              <a:buFont typeface="Wingdings" pitchFamily="2" charset="2"/>
              <a:buNone/>
              <a:defRPr/>
            </a:pPr>
            <a:endParaRPr lang="ru-RU" sz="1400" b="1" dirty="0">
              <a:solidFill>
                <a:srgbClr val="008000"/>
              </a:solidFill>
            </a:endParaRPr>
          </a:p>
          <a:p>
            <a:pPr>
              <a:buClr>
                <a:srgbClr val="008000"/>
              </a:buClr>
              <a:buFont typeface="Wingdings" pitchFamily="2" charset="2"/>
              <a:buChar char="§"/>
              <a:defRPr/>
            </a:pPr>
            <a:r>
              <a:rPr lang="ru-RU" sz="1600" b="1" dirty="0">
                <a:solidFill>
                  <a:schemeClr val="bg1"/>
                </a:solidFill>
              </a:rPr>
              <a:t>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Рабочие программы</a:t>
            </a:r>
          </a:p>
          <a:p>
            <a:pPr>
              <a:buClr>
                <a:srgbClr val="008000"/>
              </a:buClr>
              <a:buFont typeface="Wingdings" pitchFamily="2" charset="2"/>
              <a:buChar char="§"/>
              <a:defRPr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Учебник</a:t>
            </a:r>
          </a:p>
          <a:p>
            <a:pPr>
              <a:buClr>
                <a:srgbClr val="008000"/>
              </a:buClr>
              <a:buFont typeface="Wingdings" pitchFamily="2" charset="2"/>
              <a:buChar char="§"/>
              <a:defRPr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Рабочая тетрадь</a:t>
            </a:r>
          </a:p>
          <a:p>
            <a:pPr>
              <a:buClr>
                <a:srgbClr val="008000"/>
              </a:buClr>
              <a:buFont typeface="Wingdings" pitchFamily="2" charset="2"/>
              <a:buChar char="§"/>
              <a:defRPr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Методическое пособие</a:t>
            </a:r>
          </a:p>
          <a:p>
            <a:pPr>
              <a:buClr>
                <a:srgbClr val="008000"/>
              </a:buClr>
              <a:defRPr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для учителя </a:t>
            </a:r>
          </a:p>
          <a:p>
            <a:pPr>
              <a:buClr>
                <a:srgbClr val="008000"/>
              </a:buClr>
              <a:buFont typeface="Wingdings" pitchFamily="2" charset="2"/>
              <a:buChar char="§"/>
              <a:defRPr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Программа «Мир деятельности»</a:t>
            </a:r>
          </a:p>
          <a:p>
            <a:pPr>
              <a:buClr>
                <a:srgbClr val="008000"/>
              </a:buClr>
              <a:buFont typeface="Wingdings" pitchFamily="2" charset="2"/>
              <a:buChar char="§"/>
              <a:defRPr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Технологические карты</a:t>
            </a:r>
          </a:p>
          <a:p>
            <a:pPr>
              <a:buClr>
                <a:srgbClr val="008000"/>
              </a:buClr>
              <a:defRPr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для учителя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7717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1825625" y="396267"/>
            <a:ext cx="67691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ru-RU" sz="2800" b="1" dirty="0">
              <a:solidFill>
                <a:srgbClr val="008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101" name="Text Box 7"/>
          <p:cNvSpPr txBox="1">
            <a:spLocks noChangeArrowheads="1"/>
          </p:cNvSpPr>
          <p:nvPr/>
        </p:nvSpPr>
        <p:spPr bwMode="auto">
          <a:xfrm>
            <a:off x="468313" y="2205038"/>
            <a:ext cx="531812" cy="65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lgDash"/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sz="3600" u="sng">
              <a:solidFill>
                <a:srgbClr val="FFCE29"/>
              </a:solidFill>
              <a:latin typeface="Wingdings" pitchFamily="2" charset="2"/>
            </a:endParaRPr>
          </a:p>
        </p:txBody>
      </p:sp>
      <p:sp>
        <p:nvSpPr>
          <p:cNvPr id="4102" name="Text Box 8"/>
          <p:cNvSpPr txBox="1">
            <a:spLocks noChangeArrowheads="1"/>
          </p:cNvSpPr>
          <p:nvPr/>
        </p:nvSpPr>
        <p:spPr bwMode="auto">
          <a:xfrm>
            <a:off x="468313" y="2924175"/>
            <a:ext cx="46037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lgDash"/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sz="3600" u="sng">
              <a:solidFill>
                <a:srgbClr val="FFCE29"/>
              </a:solidFill>
              <a:latin typeface="Wingdings" pitchFamily="2" charset="2"/>
            </a:endParaRPr>
          </a:p>
        </p:txBody>
      </p:sp>
      <p:sp>
        <p:nvSpPr>
          <p:cNvPr id="4103" name="Text Box 9"/>
          <p:cNvSpPr txBox="1">
            <a:spLocks noChangeArrowheads="1"/>
          </p:cNvSpPr>
          <p:nvPr/>
        </p:nvSpPr>
        <p:spPr bwMode="auto">
          <a:xfrm>
            <a:off x="468313" y="3644900"/>
            <a:ext cx="498475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lgDash"/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sz="3600" u="sng">
              <a:solidFill>
                <a:srgbClr val="FFCE29"/>
              </a:solidFill>
              <a:latin typeface="Wingdings" pitchFamily="2" charset="2"/>
            </a:endParaRPr>
          </a:p>
        </p:txBody>
      </p:sp>
      <p:sp>
        <p:nvSpPr>
          <p:cNvPr id="4104" name="Text Box 10"/>
          <p:cNvSpPr txBox="1">
            <a:spLocks noChangeArrowheads="1"/>
          </p:cNvSpPr>
          <p:nvPr/>
        </p:nvSpPr>
        <p:spPr bwMode="auto">
          <a:xfrm>
            <a:off x="468313" y="4365625"/>
            <a:ext cx="498475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lgDash"/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sz="3600" u="sng">
              <a:solidFill>
                <a:srgbClr val="FFCE29"/>
              </a:solidFill>
              <a:latin typeface="Wingdings" pitchFamily="2" charset="2"/>
            </a:endParaRPr>
          </a:p>
        </p:txBody>
      </p:sp>
      <p:sp>
        <p:nvSpPr>
          <p:cNvPr id="9" name="Rectangle 21"/>
          <p:cNvSpPr>
            <a:spLocks/>
          </p:cNvSpPr>
          <p:nvPr/>
        </p:nvSpPr>
        <p:spPr bwMode="auto">
          <a:xfrm>
            <a:off x="107504" y="336550"/>
            <a:ext cx="8210550" cy="273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547688" indent="-411163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None/>
            </a:pPr>
            <a:r>
              <a:rPr lang="ru-RU" sz="4400" b="1" u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Учимся </a:t>
            </a:r>
            <a:r>
              <a:rPr lang="ru-RU" sz="4400" b="1" u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учиться </a:t>
            </a:r>
          </a:p>
          <a:p>
            <a:pPr marL="547688" indent="-411163">
              <a:lnSpc>
                <a:spcPct val="165000"/>
              </a:lnSpc>
              <a:spcBef>
                <a:spcPct val="15000"/>
              </a:spcBef>
              <a:buClr>
                <a:srgbClr val="F9F9F9"/>
              </a:buClr>
              <a:buSzPct val="65000"/>
              <a:buFont typeface="Wingdings 2" pitchFamily="18" charset="2"/>
              <a:buNone/>
            </a:pPr>
            <a:r>
              <a:rPr lang="ru-RU" sz="2000" b="1" u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Единая система навигации для учителей, учеников и родителей </a:t>
            </a:r>
            <a:r>
              <a:rPr lang="ru-RU" sz="1700" b="1" u="none" dirty="0">
                <a:latin typeface="Helvetica" pitchFamily="34" charset="0"/>
              </a:rPr>
              <a:t/>
            </a:r>
            <a:br>
              <a:rPr lang="ru-RU" sz="1700" b="1" u="none" dirty="0">
                <a:latin typeface="Helvetica" pitchFamily="34" charset="0"/>
              </a:rPr>
            </a:br>
            <a:endParaRPr lang="ru-RU" sz="1700" b="1" u="none" dirty="0">
              <a:latin typeface="Helvetica" pitchFamily="34" charset="0"/>
            </a:endParaRPr>
          </a:p>
        </p:txBody>
      </p:sp>
      <p:sp>
        <p:nvSpPr>
          <p:cNvPr id="10" name="Text Box 24"/>
          <p:cNvSpPr txBox="1">
            <a:spLocks noChangeArrowheads="1"/>
          </p:cNvSpPr>
          <p:nvPr/>
        </p:nvSpPr>
        <p:spPr bwMode="auto">
          <a:xfrm>
            <a:off x="1825625" y="1792288"/>
            <a:ext cx="3394075" cy="44156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prstDash val="lgDash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l">
              <a:lnSpc>
                <a:spcPct val="130000"/>
              </a:lnSpc>
            </a:pPr>
            <a:r>
              <a:rPr lang="ru-RU" b="1" u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работай самостоятельно</a:t>
            </a:r>
          </a:p>
          <a:p>
            <a:pPr algn="l">
              <a:lnSpc>
                <a:spcPct val="130000"/>
              </a:lnSpc>
            </a:pPr>
            <a:endParaRPr lang="ru-RU" b="1" u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130000"/>
              </a:lnSpc>
            </a:pPr>
            <a:r>
              <a:rPr lang="ru-RU" b="1" u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сравни</a:t>
            </a:r>
          </a:p>
          <a:p>
            <a:pPr algn="l">
              <a:lnSpc>
                <a:spcPct val="130000"/>
              </a:lnSpc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130000"/>
              </a:lnSpc>
            </a:pPr>
            <a:r>
              <a:rPr lang="ru-RU" b="1" u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b="1" u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читай со </a:t>
            </a:r>
            <a:r>
              <a:rPr lang="ru-RU" b="1" u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взрослыми</a:t>
            </a:r>
          </a:p>
          <a:p>
            <a:pPr algn="l">
              <a:lnSpc>
                <a:spcPct val="130000"/>
              </a:lnSpc>
            </a:pPr>
            <a:r>
              <a:rPr lang="ru-RU" b="1" u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b="1" u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в </a:t>
            </a:r>
            <a:r>
              <a:rPr lang="ru-RU" b="1" u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паре</a:t>
            </a:r>
          </a:p>
          <a:p>
            <a:pPr algn="l">
              <a:lnSpc>
                <a:spcPct val="130000"/>
              </a:lnSpc>
            </a:pPr>
            <a:endParaRPr lang="ru-RU" b="1" u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130000"/>
              </a:lnSpc>
            </a:pPr>
            <a:r>
              <a:rPr lang="ru-RU" b="1" u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b="1" u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читай в </a:t>
            </a:r>
            <a:r>
              <a:rPr lang="ru-RU" b="1" u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паре</a:t>
            </a:r>
          </a:p>
          <a:p>
            <a:pPr algn="l">
              <a:lnSpc>
                <a:spcPct val="130000"/>
              </a:lnSpc>
            </a:pPr>
            <a:endParaRPr lang="ru-RU" b="1" u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130000"/>
              </a:lnSpc>
            </a:pPr>
            <a:r>
              <a:rPr lang="ru-RU" b="1" u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b="1" u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проверь себя</a:t>
            </a:r>
          </a:p>
          <a:p>
            <a:pPr algn="l">
              <a:lnSpc>
                <a:spcPct val="130000"/>
              </a:lnSpc>
            </a:pPr>
            <a:endParaRPr lang="ru-RU" b="1" u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130000"/>
              </a:lnSpc>
            </a:pPr>
            <a:r>
              <a:rPr lang="ru-RU" b="1" u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текст читает взрослый</a:t>
            </a:r>
          </a:p>
        </p:txBody>
      </p:sp>
      <p:pic>
        <p:nvPicPr>
          <p:cNvPr id="11" name="Рисунок 10" descr="17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8888" y="1773238"/>
            <a:ext cx="428625" cy="428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 descr="6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2063" y="2420938"/>
            <a:ext cx="428625" cy="428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Рисунок 12" descr="5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62063" y="3071813"/>
            <a:ext cx="428625" cy="428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Рисунок 13" descr="7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62063" y="3716338"/>
            <a:ext cx="428625" cy="428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Рисунок 14" descr="18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62063" y="4365625"/>
            <a:ext cx="428625" cy="428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Рисунок 15" descr="14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62063" y="5013325"/>
            <a:ext cx="428625" cy="428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Рисунок 16" descr="9.gi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62063" y="5661025"/>
            <a:ext cx="428625" cy="428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" name="Picture 10" descr="girl-boy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0542" y="3687908"/>
            <a:ext cx="2041699" cy="2592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67351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000"/>
                            </p:stCondLst>
                            <p:childTnLst>
                              <p:par>
                                <p:cTn id="4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00"/>
                            </p:stCondLst>
                            <p:childTnLst>
                              <p:par>
                                <p:cTn id="4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8000"/>
                            </p:stCondLst>
                            <p:childTnLst>
                              <p:par>
                                <p:cTn id="52" presetID="23" presetClass="entr" presetSubtype="16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500"/>
                            </p:stCondLst>
                            <p:childTnLst>
                              <p:par>
                                <p:cTn id="5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1500"/>
                            </p:stCondLst>
                            <p:childTnLst>
                              <p:par>
                                <p:cTn id="6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2500"/>
                            </p:stCondLst>
                            <p:childTnLst>
                              <p:par>
                                <p:cTn id="6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3500"/>
                            </p:stCondLst>
                            <p:childTnLst>
                              <p:par>
                                <p:cTn id="7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4500"/>
                            </p:stCondLst>
                            <p:childTnLst>
                              <p:par>
                                <p:cTn id="7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5500"/>
                            </p:stCondLst>
                            <p:childTnLst>
                              <p:par>
                                <p:cTn id="8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Rectangle 4"/>
          <p:cNvSpPr txBox="1">
            <a:spLocks/>
          </p:cNvSpPr>
          <p:nvPr/>
        </p:nvSpPr>
        <p:spPr bwMode="auto">
          <a:xfrm>
            <a:off x="323528" y="333375"/>
            <a:ext cx="8209285" cy="107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25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dirty="0">
                <a:solidFill>
                  <a:schemeClr val="tx1"/>
                </a:solidFill>
                <a:effectLst/>
              </a:rPr>
              <a:t>Образ выпускника начальной школы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51845" y="1196752"/>
            <a:ext cx="8856984" cy="48197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93725" lvl="0" indent="-457200" algn="just" fontAlgn="base">
              <a:lnSpc>
                <a:spcPct val="80000"/>
              </a:lnSpc>
              <a:spcBef>
                <a:spcPct val="15000"/>
              </a:spcBef>
              <a:spcAft>
                <a:spcPct val="0"/>
              </a:spcAft>
              <a:buClr>
                <a:prstClr val="white"/>
              </a:buClr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Любознательный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интересующийся, активно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познающий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мир,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меющий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учиться,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способный к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своей деятельности,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важающий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принимающий ценности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семьи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общества, историю и культуру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каждого народа,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юбящий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свою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Родину,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оброжелательный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умеющий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слушать и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слышать партнера,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уважающий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свое и чужое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мнение,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отовый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 действовать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отвечать за свои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поступки,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меющий представление об основах здорового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безопасного образа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жизни.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612560" y="4760805"/>
            <a:ext cx="7439744" cy="3445843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85544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366</TotalTime>
  <Words>650</Words>
  <Application>Microsoft Office PowerPoint</Application>
  <PresentationFormat>Экран (4:3)</PresentationFormat>
  <Paragraphs>86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 Агибалова</dc:creator>
  <cp:lastModifiedBy>Савитар</cp:lastModifiedBy>
  <cp:revision>31</cp:revision>
  <dcterms:created xsi:type="dcterms:W3CDTF">2018-01-21T19:55:42Z</dcterms:created>
  <dcterms:modified xsi:type="dcterms:W3CDTF">2019-05-21T19:43:37Z</dcterms:modified>
</cp:coreProperties>
</file>