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8" r:id="rId4"/>
    <p:sldId id="260" r:id="rId5"/>
    <p:sldId id="268" r:id="rId6"/>
    <p:sldId id="261" r:id="rId7"/>
    <p:sldId id="291" r:id="rId8"/>
    <p:sldId id="262" r:id="rId9"/>
    <p:sldId id="259" r:id="rId10"/>
    <p:sldId id="263" r:id="rId11"/>
    <p:sldId id="264" r:id="rId12"/>
    <p:sldId id="266" r:id="rId13"/>
    <p:sldId id="267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003300"/>
    <a:srgbClr val="CC0000"/>
    <a:srgbClr val="660033"/>
    <a:srgbClr val="660066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3" d="100"/>
          <a:sy n="83" d="100"/>
        </p:scale>
        <p:origin x="-978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004FBA-B42F-4EC7-B2DD-5FD8B6A44A33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05DB38-82CE-4DC9-B213-1A848051C089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Достижение определенного</a:t>
          </a:r>
        </a:p>
        <a:p>
          <a:r>
            <a:rPr lang="ru-RU" dirty="0" smtClean="0"/>
            <a:t>возраста – 16 лет </a:t>
          </a:r>
          <a:endParaRPr lang="ru-RU" dirty="0"/>
        </a:p>
      </dgm:t>
    </dgm:pt>
    <dgm:pt modelId="{C8FAD2AD-20F8-4EC1-9BAF-7A014B8D4AF9}" type="parTrans" cxnId="{D02416F5-A02B-4011-8CC1-3CA9F3B67749}">
      <dgm:prSet/>
      <dgm:spPr/>
      <dgm:t>
        <a:bodyPr/>
        <a:lstStyle/>
        <a:p>
          <a:endParaRPr lang="ru-RU"/>
        </a:p>
      </dgm:t>
    </dgm:pt>
    <dgm:pt modelId="{D4524F7D-F365-4B28-A34E-B6ABE4B2BA68}" type="sibTrans" cxnId="{D02416F5-A02B-4011-8CC1-3CA9F3B67749}">
      <dgm:prSet/>
      <dgm:spPr/>
      <dgm:t>
        <a:bodyPr/>
        <a:lstStyle/>
        <a:p>
          <a:endParaRPr lang="ru-RU"/>
        </a:p>
      </dgm:t>
    </dgm:pt>
    <dgm:pt modelId="{B2161D08-2601-40B2-BC9D-914117B621EC}">
      <dgm:prSet phldrT="[Текст]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Обязательное получение образования </a:t>
          </a:r>
          <a:endParaRPr lang="ru-RU" dirty="0"/>
        </a:p>
      </dgm:t>
    </dgm:pt>
    <dgm:pt modelId="{FD36DC03-8676-4960-AE69-43D030660FA4}" type="parTrans" cxnId="{BCAB40D2-C190-43FA-951E-4FC42038A729}">
      <dgm:prSet/>
      <dgm:spPr/>
      <dgm:t>
        <a:bodyPr/>
        <a:lstStyle/>
        <a:p>
          <a:endParaRPr lang="ru-RU"/>
        </a:p>
      </dgm:t>
    </dgm:pt>
    <dgm:pt modelId="{37FA6F12-B286-4A2A-AA13-34C8EDAB3917}" type="sibTrans" cxnId="{BCAB40D2-C190-43FA-951E-4FC42038A729}">
      <dgm:prSet/>
      <dgm:spPr/>
      <dgm:t>
        <a:bodyPr/>
        <a:lstStyle/>
        <a:p>
          <a:endParaRPr lang="ru-RU"/>
        </a:p>
      </dgm:t>
    </dgm:pt>
    <dgm:pt modelId="{B1FBF2E9-9148-46A8-9D92-7569D6694434}">
      <dgm:prSet phldrT="[Текст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Согласие родителей, если начинает работать до достижения 16 лет</a:t>
          </a:r>
          <a:endParaRPr lang="ru-RU" dirty="0"/>
        </a:p>
      </dgm:t>
    </dgm:pt>
    <dgm:pt modelId="{623BEED9-5632-4D89-8BA3-1A4AB5B1E34B}" type="parTrans" cxnId="{FDA7E841-AF3F-4627-8C73-5E363D5CF862}">
      <dgm:prSet/>
      <dgm:spPr/>
      <dgm:t>
        <a:bodyPr/>
        <a:lstStyle/>
        <a:p>
          <a:endParaRPr lang="ru-RU"/>
        </a:p>
      </dgm:t>
    </dgm:pt>
    <dgm:pt modelId="{402C9357-EF40-4BF7-B0AD-0E2E2E3F251F}" type="sibTrans" cxnId="{FDA7E841-AF3F-4627-8C73-5E363D5CF862}">
      <dgm:prSet/>
      <dgm:spPr/>
      <dgm:t>
        <a:bodyPr/>
        <a:lstStyle/>
        <a:p>
          <a:endParaRPr lang="ru-RU"/>
        </a:p>
      </dgm:t>
    </dgm:pt>
    <dgm:pt modelId="{4740ED8A-742C-4DA2-A795-3F829B90F6C7}">
      <dgm:prSet phldrT="[Текст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Ограничения, связанные с местом и характером предстоящей работы</a:t>
          </a:r>
          <a:endParaRPr lang="ru-RU" dirty="0"/>
        </a:p>
      </dgm:t>
    </dgm:pt>
    <dgm:pt modelId="{A7FCE690-E75E-4271-AEDB-B0828E0CE7EE}" type="parTrans" cxnId="{5B149E13-8A5C-41FC-AC08-39D7E70E166A}">
      <dgm:prSet/>
      <dgm:spPr/>
      <dgm:t>
        <a:bodyPr/>
        <a:lstStyle/>
        <a:p>
          <a:endParaRPr lang="ru-RU"/>
        </a:p>
      </dgm:t>
    </dgm:pt>
    <dgm:pt modelId="{003DA418-6C45-4267-992E-515E134AF635}" type="sibTrans" cxnId="{5B149E13-8A5C-41FC-AC08-39D7E70E166A}">
      <dgm:prSet/>
      <dgm:spPr/>
      <dgm:t>
        <a:bodyPr/>
        <a:lstStyle/>
        <a:p>
          <a:endParaRPr lang="ru-RU"/>
        </a:p>
      </dgm:t>
    </dgm:pt>
    <dgm:pt modelId="{3803E246-40C3-4059-9463-FF6A2EF8CC98}">
      <dgm:prSet phldrT="[Текст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Заключение договора с 14-летними, для выполнения легкого труда, с согласия родителей</a:t>
          </a:r>
          <a:endParaRPr lang="ru-RU" dirty="0"/>
        </a:p>
      </dgm:t>
    </dgm:pt>
    <dgm:pt modelId="{9F249890-1FD0-46B6-AC41-F4FDC204BB54}" type="parTrans" cxnId="{98686D19-CC03-48C6-9D92-27C3157BC8EE}">
      <dgm:prSet/>
      <dgm:spPr/>
      <dgm:t>
        <a:bodyPr/>
        <a:lstStyle/>
        <a:p>
          <a:endParaRPr lang="ru-RU"/>
        </a:p>
      </dgm:t>
    </dgm:pt>
    <dgm:pt modelId="{8D7F83CB-6245-4365-A233-612C562220FA}" type="sibTrans" cxnId="{98686D19-CC03-48C6-9D92-27C3157BC8EE}">
      <dgm:prSet/>
      <dgm:spPr/>
      <dgm:t>
        <a:bodyPr/>
        <a:lstStyle/>
        <a:p>
          <a:endParaRPr lang="ru-RU"/>
        </a:p>
      </dgm:t>
    </dgm:pt>
    <dgm:pt modelId="{B1D1FB74-F369-4B53-8E44-2A667CCD4E0E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/>
            <a:t>В исключительных случаях заключение договора с </a:t>
          </a:r>
          <a:r>
            <a:rPr lang="ru-RU" dirty="0" err="1" smtClean="0"/>
            <a:t>недостигшими</a:t>
          </a:r>
          <a:r>
            <a:rPr lang="ru-RU" dirty="0" smtClean="0"/>
            <a:t> 14 лет</a:t>
          </a:r>
          <a:endParaRPr lang="ru-RU" dirty="0"/>
        </a:p>
      </dgm:t>
    </dgm:pt>
    <dgm:pt modelId="{766459C6-CB64-4D65-8CD3-1E17134FADE7}" type="parTrans" cxnId="{1631C8D1-5AC5-4B33-87B3-1F6FAEBAFA42}">
      <dgm:prSet/>
      <dgm:spPr/>
      <dgm:t>
        <a:bodyPr/>
        <a:lstStyle/>
        <a:p>
          <a:endParaRPr lang="ru-RU"/>
        </a:p>
      </dgm:t>
    </dgm:pt>
    <dgm:pt modelId="{98A30EF4-A026-48C5-BF7D-DEB2B910B517}" type="sibTrans" cxnId="{1631C8D1-5AC5-4B33-87B3-1F6FAEBAFA42}">
      <dgm:prSet/>
      <dgm:spPr/>
      <dgm:t>
        <a:bodyPr/>
        <a:lstStyle/>
        <a:p>
          <a:endParaRPr lang="ru-RU"/>
        </a:p>
      </dgm:t>
    </dgm:pt>
    <dgm:pt modelId="{66831315-A77B-445D-8137-65B00301B0A1}" type="pres">
      <dgm:prSet presAssocID="{92004FBA-B42F-4EC7-B2DD-5FD8B6A44A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DD3F12-1319-4483-8D34-24F00FEA6E90}" type="pres">
      <dgm:prSet presAssocID="{0F05DB38-82CE-4DC9-B213-1A848051C089}" presName="node" presStyleLbl="node1" presStyleIdx="0" presStyleCnt="6" custScaleX="80002" custScaleY="115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96BA1D-73FF-4555-81C3-8D1F8AD3BFB4}" type="pres">
      <dgm:prSet presAssocID="{D4524F7D-F365-4B28-A34E-B6ABE4B2BA68}" presName="sibTrans" presStyleCnt="0"/>
      <dgm:spPr/>
    </dgm:pt>
    <dgm:pt modelId="{8CDABAA6-ACC9-42E2-9425-B0FEC42B2C23}" type="pres">
      <dgm:prSet presAssocID="{B2161D08-2601-40B2-BC9D-914117B621EC}" presName="node" presStyleLbl="node1" presStyleIdx="1" presStyleCnt="6" custScaleX="96669" custScaleY="103704" custLinFactNeighborX="-2778" custLinFactNeighborY="-31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9DEF78-4FC8-4FB2-B1C6-607D3CB4AACD}" type="pres">
      <dgm:prSet presAssocID="{37FA6F12-B286-4A2A-AA13-34C8EDAB3917}" presName="sibTrans" presStyleCnt="0"/>
      <dgm:spPr/>
    </dgm:pt>
    <dgm:pt modelId="{202E2865-5C95-4BF5-8296-27A628CE8CF0}" type="pres">
      <dgm:prSet presAssocID="{B1FBF2E9-9148-46A8-9D92-7569D6694434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8B38A9-EDB3-4405-A022-8A7E94A92FAF}" type="pres">
      <dgm:prSet presAssocID="{402C9357-EF40-4BF7-B0AD-0E2E2E3F251F}" presName="sibTrans" presStyleCnt="0"/>
      <dgm:spPr/>
    </dgm:pt>
    <dgm:pt modelId="{18238592-1170-4A3A-8C4A-33FA2FEB062F}" type="pres">
      <dgm:prSet presAssocID="{4740ED8A-742C-4DA2-A795-3F829B90F6C7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AD701D-141D-4AA7-BB94-C0B1DC8B3BA5}" type="pres">
      <dgm:prSet presAssocID="{003DA418-6C45-4267-992E-515E134AF635}" presName="sibTrans" presStyleCnt="0"/>
      <dgm:spPr/>
    </dgm:pt>
    <dgm:pt modelId="{83F408FB-A8E7-4169-BD31-77E473B156E4}" type="pres">
      <dgm:prSet presAssocID="{3803E246-40C3-4059-9463-FF6A2EF8CC98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3425FC-D49B-4FC1-9047-317272EA2DA3}" type="pres">
      <dgm:prSet presAssocID="{8D7F83CB-6245-4365-A233-612C562220FA}" presName="sibTrans" presStyleCnt="0"/>
      <dgm:spPr/>
    </dgm:pt>
    <dgm:pt modelId="{3AFCAA1F-FCF7-4DEC-B646-AE4EFC6E005D}" type="pres">
      <dgm:prSet presAssocID="{B1D1FB74-F369-4B53-8E44-2A667CCD4E0E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B1FF9A3-F88C-4EFA-9A5A-F1DF579BBC32}" type="presOf" srcId="{B1D1FB74-F369-4B53-8E44-2A667CCD4E0E}" destId="{3AFCAA1F-FCF7-4DEC-B646-AE4EFC6E005D}" srcOrd="0" destOrd="0" presId="urn:microsoft.com/office/officeart/2005/8/layout/default#1"/>
    <dgm:cxn modelId="{D02416F5-A02B-4011-8CC1-3CA9F3B67749}" srcId="{92004FBA-B42F-4EC7-B2DD-5FD8B6A44A33}" destId="{0F05DB38-82CE-4DC9-B213-1A848051C089}" srcOrd="0" destOrd="0" parTransId="{C8FAD2AD-20F8-4EC1-9BAF-7A014B8D4AF9}" sibTransId="{D4524F7D-F365-4B28-A34E-B6ABE4B2BA68}"/>
    <dgm:cxn modelId="{1631C8D1-5AC5-4B33-87B3-1F6FAEBAFA42}" srcId="{92004FBA-B42F-4EC7-B2DD-5FD8B6A44A33}" destId="{B1D1FB74-F369-4B53-8E44-2A667CCD4E0E}" srcOrd="5" destOrd="0" parTransId="{766459C6-CB64-4D65-8CD3-1E17134FADE7}" sibTransId="{98A30EF4-A026-48C5-BF7D-DEB2B910B517}"/>
    <dgm:cxn modelId="{BCAB40D2-C190-43FA-951E-4FC42038A729}" srcId="{92004FBA-B42F-4EC7-B2DD-5FD8B6A44A33}" destId="{B2161D08-2601-40B2-BC9D-914117B621EC}" srcOrd="1" destOrd="0" parTransId="{FD36DC03-8676-4960-AE69-43D030660FA4}" sibTransId="{37FA6F12-B286-4A2A-AA13-34C8EDAB3917}"/>
    <dgm:cxn modelId="{8D9D8618-387B-4575-B6BE-7973FBE40E37}" type="presOf" srcId="{3803E246-40C3-4059-9463-FF6A2EF8CC98}" destId="{83F408FB-A8E7-4169-BD31-77E473B156E4}" srcOrd="0" destOrd="0" presId="urn:microsoft.com/office/officeart/2005/8/layout/default#1"/>
    <dgm:cxn modelId="{7FCD5791-B0B6-4D8C-B389-7159813E093C}" type="presOf" srcId="{0F05DB38-82CE-4DC9-B213-1A848051C089}" destId="{6DDD3F12-1319-4483-8D34-24F00FEA6E90}" srcOrd="0" destOrd="0" presId="urn:microsoft.com/office/officeart/2005/8/layout/default#1"/>
    <dgm:cxn modelId="{111DA454-25AE-4F77-A357-49FE5E8D05E7}" type="presOf" srcId="{4740ED8A-742C-4DA2-A795-3F829B90F6C7}" destId="{18238592-1170-4A3A-8C4A-33FA2FEB062F}" srcOrd="0" destOrd="0" presId="urn:microsoft.com/office/officeart/2005/8/layout/default#1"/>
    <dgm:cxn modelId="{5B149E13-8A5C-41FC-AC08-39D7E70E166A}" srcId="{92004FBA-B42F-4EC7-B2DD-5FD8B6A44A33}" destId="{4740ED8A-742C-4DA2-A795-3F829B90F6C7}" srcOrd="3" destOrd="0" parTransId="{A7FCE690-E75E-4271-AEDB-B0828E0CE7EE}" sibTransId="{003DA418-6C45-4267-992E-515E134AF635}"/>
    <dgm:cxn modelId="{98686D19-CC03-48C6-9D92-27C3157BC8EE}" srcId="{92004FBA-B42F-4EC7-B2DD-5FD8B6A44A33}" destId="{3803E246-40C3-4059-9463-FF6A2EF8CC98}" srcOrd="4" destOrd="0" parTransId="{9F249890-1FD0-46B6-AC41-F4FDC204BB54}" sibTransId="{8D7F83CB-6245-4365-A233-612C562220FA}"/>
    <dgm:cxn modelId="{2EFBCDE3-DDD8-4404-BB92-3ACAA09EC988}" type="presOf" srcId="{92004FBA-B42F-4EC7-B2DD-5FD8B6A44A33}" destId="{66831315-A77B-445D-8137-65B00301B0A1}" srcOrd="0" destOrd="0" presId="urn:microsoft.com/office/officeart/2005/8/layout/default#1"/>
    <dgm:cxn modelId="{2C6C7958-1BA3-402A-8CEC-606101F0AD7C}" type="presOf" srcId="{B2161D08-2601-40B2-BC9D-914117B621EC}" destId="{8CDABAA6-ACC9-42E2-9425-B0FEC42B2C23}" srcOrd="0" destOrd="0" presId="urn:microsoft.com/office/officeart/2005/8/layout/default#1"/>
    <dgm:cxn modelId="{7101FD0E-A58F-4A53-8F2F-B3FCD52CB72E}" type="presOf" srcId="{B1FBF2E9-9148-46A8-9D92-7569D6694434}" destId="{202E2865-5C95-4BF5-8296-27A628CE8CF0}" srcOrd="0" destOrd="0" presId="urn:microsoft.com/office/officeart/2005/8/layout/default#1"/>
    <dgm:cxn modelId="{FDA7E841-AF3F-4627-8C73-5E363D5CF862}" srcId="{92004FBA-B42F-4EC7-B2DD-5FD8B6A44A33}" destId="{B1FBF2E9-9148-46A8-9D92-7569D6694434}" srcOrd="2" destOrd="0" parTransId="{623BEED9-5632-4D89-8BA3-1A4AB5B1E34B}" sibTransId="{402C9357-EF40-4BF7-B0AD-0E2E2E3F251F}"/>
    <dgm:cxn modelId="{1027CC5C-4A40-481A-B7B5-8567D49436A4}" type="presParOf" srcId="{66831315-A77B-445D-8137-65B00301B0A1}" destId="{6DDD3F12-1319-4483-8D34-24F00FEA6E90}" srcOrd="0" destOrd="0" presId="urn:microsoft.com/office/officeart/2005/8/layout/default#1"/>
    <dgm:cxn modelId="{7981BBAD-83D6-4E17-B298-18EF6DB01AA9}" type="presParOf" srcId="{66831315-A77B-445D-8137-65B00301B0A1}" destId="{A396BA1D-73FF-4555-81C3-8D1F8AD3BFB4}" srcOrd="1" destOrd="0" presId="urn:microsoft.com/office/officeart/2005/8/layout/default#1"/>
    <dgm:cxn modelId="{EBDD2EDF-3347-47E5-A6FE-3BB74CCBBD61}" type="presParOf" srcId="{66831315-A77B-445D-8137-65B00301B0A1}" destId="{8CDABAA6-ACC9-42E2-9425-B0FEC42B2C23}" srcOrd="2" destOrd="0" presId="urn:microsoft.com/office/officeart/2005/8/layout/default#1"/>
    <dgm:cxn modelId="{0B10A0DD-F13B-4EFA-BF98-11328B1598F5}" type="presParOf" srcId="{66831315-A77B-445D-8137-65B00301B0A1}" destId="{A79DEF78-4FC8-4FB2-B1C6-607D3CB4AACD}" srcOrd="3" destOrd="0" presId="urn:microsoft.com/office/officeart/2005/8/layout/default#1"/>
    <dgm:cxn modelId="{80BA1192-4436-4284-AD0E-DFB9CB9631A2}" type="presParOf" srcId="{66831315-A77B-445D-8137-65B00301B0A1}" destId="{202E2865-5C95-4BF5-8296-27A628CE8CF0}" srcOrd="4" destOrd="0" presId="urn:microsoft.com/office/officeart/2005/8/layout/default#1"/>
    <dgm:cxn modelId="{FADEA550-9117-463D-85A3-CBDA0DAA8E2F}" type="presParOf" srcId="{66831315-A77B-445D-8137-65B00301B0A1}" destId="{048B38A9-EDB3-4405-A022-8A7E94A92FAF}" srcOrd="5" destOrd="0" presId="urn:microsoft.com/office/officeart/2005/8/layout/default#1"/>
    <dgm:cxn modelId="{278D0DAF-8C7F-4E07-9B8D-B23824C1E30A}" type="presParOf" srcId="{66831315-A77B-445D-8137-65B00301B0A1}" destId="{18238592-1170-4A3A-8C4A-33FA2FEB062F}" srcOrd="6" destOrd="0" presId="urn:microsoft.com/office/officeart/2005/8/layout/default#1"/>
    <dgm:cxn modelId="{B8045FAE-FF98-4548-9C0E-674100FFAA16}" type="presParOf" srcId="{66831315-A77B-445D-8137-65B00301B0A1}" destId="{CDAD701D-141D-4AA7-BB94-C0B1DC8B3BA5}" srcOrd="7" destOrd="0" presId="urn:microsoft.com/office/officeart/2005/8/layout/default#1"/>
    <dgm:cxn modelId="{CE441101-BCE9-424E-B23A-22D13D018A9E}" type="presParOf" srcId="{66831315-A77B-445D-8137-65B00301B0A1}" destId="{83F408FB-A8E7-4169-BD31-77E473B156E4}" srcOrd="8" destOrd="0" presId="urn:microsoft.com/office/officeart/2005/8/layout/default#1"/>
    <dgm:cxn modelId="{540F6391-891D-4BBC-A54C-C15AECDAE4F5}" type="presParOf" srcId="{66831315-A77B-445D-8137-65B00301B0A1}" destId="{A13425FC-D49B-4FC1-9047-317272EA2DA3}" srcOrd="9" destOrd="0" presId="urn:microsoft.com/office/officeart/2005/8/layout/default#1"/>
    <dgm:cxn modelId="{B1B975C2-5DC4-4A9E-95F9-C7B3427475E8}" type="presParOf" srcId="{66831315-A77B-445D-8137-65B00301B0A1}" destId="{3AFCAA1F-FCF7-4DEC-B646-AE4EFC6E005D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DD3F12-1319-4483-8D34-24F00FEA6E90}">
      <dsp:nvSpPr>
        <dsp:cNvPr id="0" name=""/>
        <dsp:cNvSpPr/>
      </dsp:nvSpPr>
      <dsp:spPr>
        <a:xfrm>
          <a:off x="299981" y="471479"/>
          <a:ext cx="2057451" cy="1782778"/>
        </a:xfrm>
        <a:prstGeom prst="rect">
          <a:avLst/>
        </a:prstGeom>
        <a:solidFill>
          <a:schemeClr val="accent2">
            <a:tint val="50000"/>
          </a:schemeClr>
        </a:solidFill>
        <a:ln w="10000" cap="flat" cmpd="sng" algn="ctr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Достижение определенного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возраста – 16 лет </a:t>
          </a:r>
          <a:endParaRPr lang="ru-RU" sz="1900" kern="1200" dirty="0"/>
        </a:p>
      </dsp:txBody>
      <dsp:txXfrm>
        <a:off x="299981" y="471479"/>
        <a:ext cx="2057451" cy="1782778"/>
      </dsp:txXfrm>
    </dsp:sp>
    <dsp:sp modelId="{8CDABAA6-ACC9-42E2-9425-B0FEC42B2C23}">
      <dsp:nvSpPr>
        <dsp:cNvPr id="0" name=""/>
        <dsp:cNvSpPr/>
      </dsp:nvSpPr>
      <dsp:spPr>
        <a:xfrm>
          <a:off x="2543164" y="514345"/>
          <a:ext cx="2486085" cy="1600204"/>
        </a:xfrm>
        <a:prstGeom prst="rect">
          <a:avLst/>
        </a:prstGeom>
        <a:gradFill rotWithShape="1">
          <a:gsLst>
            <a:gs pos="0">
              <a:schemeClr val="accent2"/>
            </a:gs>
            <a:gs pos="90000">
              <a:schemeClr val="accent2">
                <a:shade val="100000"/>
              </a:schemeClr>
            </a:gs>
            <a:gs pos="100000">
              <a:schemeClr val="accent2"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2"/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Обязательное получение образования </a:t>
          </a:r>
          <a:endParaRPr lang="ru-RU" sz="1900" kern="1200" dirty="0"/>
        </a:p>
      </dsp:txBody>
      <dsp:txXfrm>
        <a:off x="2543164" y="514345"/>
        <a:ext cx="2486085" cy="1600204"/>
      </dsp:txXfrm>
    </dsp:sp>
    <dsp:sp modelId="{202E2865-5C95-4BF5-8296-27A628CE8CF0}">
      <dsp:nvSpPr>
        <dsp:cNvPr id="0" name=""/>
        <dsp:cNvSpPr/>
      </dsp:nvSpPr>
      <dsp:spPr>
        <a:xfrm>
          <a:off x="5357868" y="591343"/>
          <a:ext cx="2571749" cy="1543050"/>
        </a:xfrm>
        <a:prstGeom prst="rect">
          <a:avLst/>
        </a:prstGeom>
        <a:gradFill rotWithShape="1">
          <a:gsLst>
            <a:gs pos="0">
              <a:schemeClr val="accent3"/>
            </a:gs>
            <a:gs pos="90000">
              <a:schemeClr val="accent3">
                <a:shade val="100000"/>
              </a:schemeClr>
            </a:gs>
            <a:gs pos="100000">
              <a:schemeClr val="accent3"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3"/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1">
          <a:schemeClr val="accent3"/>
        </a:lnRef>
        <a:fillRef idx="3">
          <a:schemeClr val="accent3"/>
        </a:fillRef>
        <a:effectRef idx="2">
          <a:schemeClr val="accent3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Согласие родителей, если начинает работать до достижения 16 лет</a:t>
          </a:r>
          <a:endParaRPr lang="ru-RU" sz="1900" kern="1200" dirty="0"/>
        </a:p>
      </dsp:txBody>
      <dsp:txXfrm>
        <a:off x="5357868" y="591343"/>
        <a:ext cx="2571749" cy="1543050"/>
      </dsp:txXfrm>
    </dsp:sp>
    <dsp:sp modelId="{18238592-1170-4A3A-8C4A-33FA2FEB062F}">
      <dsp:nvSpPr>
        <dsp:cNvPr id="0" name=""/>
        <dsp:cNvSpPr/>
      </dsp:nvSpPr>
      <dsp:spPr>
        <a:xfrm>
          <a:off x="0" y="2511433"/>
          <a:ext cx="2571749" cy="1543050"/>
        </a:xfrm>
        <a:prstGeom prst="rect">
          <a:avLst/>
        </a:prstGeom>
        <a:gradFill rotWithShape="1">
          <a:gsLst>
            <a:gs pos="0">
              <a:schemeClr val="accent6"/>
            </a:gs>
            <a:gs pos="90000">
              <a:schemeClr val="accent6">
                <a:shade val="100000"/>
              </a:schemeClr>
            </a:gs>
            <a:gs pos="100000">
              <a:schemeClr val="accent6"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6"/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1">
          <a:schemeClr val="accent6"/>
        </a:lnRef>
        <a:fillRef idx="3">
          <a:schemeClr val="accent6"/>
        </a:fillRef>
        <a:effectRef idx="2">
          <a:schemeClr val="accent6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Ограничения, связанные с местом и характером предстоящей работы</a:t>
          </a:r>
          <a:endParaRPr lang="ru-RU" sz="1900" kern="1200" dirty="0"/>
        </a:p>
      </dsp:txBody>
      <dsp:txXfrm>
        <a:off x="0" y="2511433"/>
        <a:ext cx="2571749" cy="1543050"/>
      </dsp:txXfrm>
    </dsp:sp>
    <dsp:sp modelId="{83F408FB-A8E7-4169-BD31-77E473B156E4}">
      <dsp:nvSpPr>
        <dsp:cNvPr id="0" name=""/>
        <dsp:cNvSpPr/>
      </dsp:nvSpPr>
      <dsp:spPr>
        <a:xfrm>
          <a:off x="2828925" y="2511433"/>
          <a:ext cx="2571749" cy="1543050"/>
        </a:xfrm>
        <a:prstGeom prst="rect">
          <a:avLst/>
        </a:prstGeom>
        <a:solidFill>
          <a:schemeClr val="accent6">
            <a:tint val="50000"/>
          </a:schemeClr>
        </a:solidFill>
        <a:ln w="10000" cap="flat" cmpd="sng" algn="ctr">
          <a:solidFill>
            <a:schemeClr val="accent6"/>
          </a:solidFill>
          <a:prstDash val="solid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Заключение договора с 14-летними, для выполнения легкого труда, с согласия родителей</a:t>
          </a:r>
          <a:endParaRPr lang="ru-RU" sz="1900" kern="1200" dirty="0"/>
        </a:p>
      </dsp:txBody>
      <dsp:txXfrm>
        <a:off x="2828925" y="2511433"/>
        <a:ext cx="2571749" cy="1543050"/>
      </dsp:txXfrm>
    </dsp:sp>
    <dsp:sp modelId="{3AFCAA1F-FCF7-4DEC-B646-AE4EFC6E005D}">
      <dsp:nvSpPr>
        <dsp:cNvPr id="0" name=""/>
        <dsp:cNvSpPr/>
      </dsp:nvSpPr>
      <dsp:spPr>
        <a:xfrm>
          <a:off x="5657850" y="2511433"/>
          <a:ext cx="2571749" cy="1543050"/>
        </a:xfrm>
        <a:prstGeom prst="rect">
          <a:avLst/>
        </a:prstGeom>
        <a:gradFill rotWithShape="1">
          <a:gsLst>
            <a:gs pos="0">
              <a:schemeClr val="accent1"/>
            </a:gs>
            <a:gs pos="90000">
              <a:schemeClr val="accent1">
                <a:shade val="100000"/>
              </a:schemeClr>
            </a:gs>
            <a:gs pos="100000">
              <a:schemeClr val="accent1">
                <a:shade val="85000"/>
              </a:schemeClr>
            </a:gs>
          </a:gsLst>
          <a:path path="circle">
            <a:fillToRect l="100000" t="100000" r="100000" b="100000"/>
          </a:path>
        </a:gradFill>
        <a:ln w="10000" cap="flat" cmpd="sng" algn="ctr">
          <a:solidFill>
            <a:schemeClr val="accent1"/>
          </a:solidFill>
          <a:prstDash val="solid"/>
        </a:ln>
        <a:effectLst>
          <a:outerShdw blurRad="31750" dist="25400" dir="5400000" rotWithShape="0">
            <a:srgbClr val="000000">
              <a:alpha val="50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В исключительных случаях заключение договора с </a:t>
          </a:r>
          <a:r>
            <a:rPr lang="ru-RU" sz="1900" kern="1200" dirty="0" err="1" smtClean="0"/>
            <a:t>недостигшими</a:t>
          </a:r>
          <a:r>
            <a:rPr lang="ru-RU" sz="1900" kern="1200" dirty="0" smtClean="0"/>
            <a:t> 14 лет</a:t>
          </a:r>
          <a:endParaRPr lang="ru-RU" sz="1900" kern="1200" dirty="0"/>
        </a:p>
      </dsp:txBody>
      <dsp:txXfrm>
        <a:off x="5657850" y="2511433"/>
        <a:ext cx="2571749" cy="1543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CCE98-D62D-48A3-97AC-A954E0A297F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30411-D48E-4F75-B5BD-8EB68C1BCB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007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30411-D48E-4F75-B5BD-8EB68C1BCB9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30411-D48E-4F75-B5BD-8EB68C1BCB9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~PP2703.WAV">
            <a:hlinkClick r:id="" action="ppaction://media"/>
          </p:cNvPr>
          <p:cNvPicPr>
            <a:picLocks noRot="1" noChangeAspect="1"/>
          </p:cNvPicPr>
          <p:nvPr>
            <a:wavAudioFile r:embed="rId1" name="~PP2703.WAV"/>
          </p:nvPr>
        </p:nvPicPr>
        <p:blipFill>
          <a:blip r:embed="rId4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9512" y="2052960"/>
            <a:ext cx="6602288" cy="1828800"/>
          </a:xfrm>
        </p:spPr>
        <p:txBody>
          <a:bodyPr/>
          <a:lstStyle/>
          <a:p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Права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несовершеннолетних</a:t>
            </a:r>
            <a:r>
              <a:rPr lang="ru-RU" sz="4400" dirty="0" smtClean="0">
                <a:solidFill>
                  <a:srgbClr val="008000"/>
                </a:solidFill>
              </a:rPr>
              <a:t/>
            </a:r>
            <a:br>
              <a:rPr lang="ru-RU" sz="4400" dirty="0" smtClean="0">
                <a:solidFill>
                  <a:srgbClr val="008000"/>
                </a:solidFill>
              </a:rPr>
            </a:br>
            <a:r>
              <a:rPr lang="ru-RU" sz="2800" dirty="0"/>
              <a:t>по </a:t>
            </a:r>
            <a:r>
              <a:rPr lang="ru-RU" sz="2800" dirty="0" smtClean="0"/>
              <a:t>трудовому законодательству</a:t>
            </a:r>
            <a:r>
              <a:rPr lang="ru-RU" sz="4400" dirty="0"/>
              <a:t/>
            </a:r>
            <a:br>
              <a:rPr lang="ru-RU" sz="4400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dirty="0" smtClean="0"/>
              <a:t>Место, куда хотела устроиться на работу Ирина, может причинить вред физическому здоровью: </a:t>
            </a:r>
            <a:r>
              <a:rPr lang="ru-RU" b="1" dirty="0" smtClean="0"/>
              <a:t>работа в ночное время вредна объективно.</a:t>
            </a:r>
          </a:p>
          <a:p>
            <a:r>
              <a:rPr lang="ru-RU" dirty="0" smtClean="0"/>
              <a:t> Кроме того, работа в ночном клубе содержит определенную опасность для нравственного развития несовершеннолетней девушки. Поэтому закон в данном случае суров – </a:t>
            </a:r>
          </a:p>
          <a:p>
            <a:pPr>
              <a:buNone/>
            </a:pPr>
            <a:r>
              <a:rPr lang="ru-RU" b="1" dirty="0" smtClean="0"/>
              <a:t>в ночных клубах, кабаре и игорных заведениях запрещено применять труд несовершеннолетних.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Прошу учесть, что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3212976"/>
            <a:ext cx="71105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/>
              <a:t> </a:t>
            </a:r>
            <a:r>
              <a:rPr lang="ru-RU" sz="4000" dirty="0">
                <a:solidFill>
                  <a:srgbClr val="0070C0"/>
                </a:solidFill>
              </a:rPr>
              <a:t>Ограничения на применение труда несовершеннолетних</a:t>
            </a:r>
            <a:endParaRPr lang="ru-RU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0017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1571604" y="1428736"/>
            <a:ext cx="500066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000496" y="1357298"/>
            <a:ext cx="857256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643702" y="1428736"/>
            <a:ext cx="642942" cy="571504"/>
          </a:xfrm>
          <a:prstGeom prst="downArrow">
            <a:avLst>
              <a:gd name="adj1" fmla="val 29682"/>
              <a:gd name="adj2" fmla="val 195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2714612" y="1428736"/>
            <a:ext cx="214314" cy="25003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5357818" y="1428736"/>
            <a:ext cx="428628" cy="25717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8215338" y="1428736"/>
            <a:ext cx="285752" cy="250033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79181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Ограничения в отношении труда несовершеннолетних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/>
              <a:t>Они также должны добросовестно исполнять свои трудовые обязанности, соблюдать правила внутреннего трудового распорядка организации, трудовую дисциплину, выполнять установленные нормы труда, соблюдать требования по охране труда, бережно относиться к имуществу работодателя.</a:t>
            </a:r>
          </a:p>
          <a:p>
            <a:pPr marL="45720" indent="0" algn="just">
              <a:buNone/>
            </a:pP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800" dirty="0"/>
              <a:t>несовершеннолетние работники пользуются преимуществом по сравнению с совершеннолетними. </a:t>
            </a:r>
          </a:p>
          <a:p>
            <a:pPr>
              <a:buNone/>
            </a:pPr>
            <a:r>
              <a:rPr lang="ru-RU" sz="2800" dirty="0"/>
              <a:t>Труд несовершеннолетних отличается определенными в законе особенностями.</a:t>
            </a:r>
          </a:p>
          <a:p>
            <a:pPr>
              <a:buNone/>
            </a:pPr>
            <a:r>
              <a:rPr lang="ru-RU" sz="2800" b="1" dirty="0"/>
              <a:t>Особенностями регулирования труда </a:t>
            </a:r>
            <a:r>
              <a:rPr lang="ru-RU" sz="2800" dirty="0"/>
              <a:t>называют такие нормы, которые ограничивают применение общих норм или предусматривают для определенных категорий работников дополнительные правила</a:t>
            </a:r>
          </a:p>
          <a:p>
            <a:pPr marL="45720" indent="0">
              <a:buNone/>
            </a:pP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260648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Однако в области охраны труда, рабочего времени, времени отдыха и т.д.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2413338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При приеме на работу несовершеннолетнего гражданина, работодатель должен соблюдать определенные правила.</a:t>
            </a:r>
          </a:p>
          <a:p>
            <a:pPr>
              <a:buNone/>
            </a:pPr>
            <a:r>
              <a:rPr lang="ru-RU" sz="3200" dirty="0">
                <a:solidFill>
                  <a:schemeClr val="accent3">
                    <a:lumMod val="50000"/>
                  </a:schemeClr>
                </a:solidFill>
              </a:rPr>
              <a:t>Знание этих правил поможет вам в будущем правильно выстраивать отношения с работодателями.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2571744"/>
            <a:ext cx="2128890" cy="16493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Ограничения при приеме на работу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868" y="2571744"/>
            <a:ext cx="1928826" cy="13573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Льготы и гарантии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2571744"/>
            <a:ext cx="2428892" cy="13573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Условия для успешного сочетания учебы и работы</a:t>
            </a:r>
            <a:endParaRPr lang="ru-RU" sz="20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1214414" y="1643050"/>
            <a:ext cx="50006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4143372" y="1643050"/>
            <a:ext cx="500066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143768" y="1643050"/>
            <a:ext cx="500066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332656"/>
            <a:ext cx="64294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Особенности регулирования труда несовершеннолетних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844824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Закон запрещает применять труд подростков до 18 лет на тяжелых работах, работах с вредными, опарными условиями труда, на подземных и погрузочно-разгрузочных работах.</a:t>
            </a:r>
          </a:p>
          <a:p>
            <a:pPr>
              <a:buNone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Запрещено принимать подростков на работы, выполнение которых может причинить вред их здоровью и нравственному развитию (работа в ночных клубах, кабаре, организациях игорного бизнеса, работ по торговле спиртными напитками и табачными изделиями и т.д.)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/>
              <a:t>Все, кому нет 18 лет, принимаются на работу лишь после предварительного обязательного медицинского осмотра.</a:t>
            </a:r>
          </a:p>
          <a:p>
            <a:pPr>
              <a:buNone/>
            </a:pPr>
            <a:r>
              <a:rPr lang="ru-RU" sz="2800" dirty="0"/>
              <a:t>Они должны ежегодно проходить медицинский осмотр.</a:t>
            </a:r>
          </a:p>
          <a:p>
            <a:pPr marL="45720" indent="0">
              <a:buNone/>
            </a:pP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381260" cy="1054394"/>
          </a:xfrm>
        </p:spPr>
        <p:txBody>
          <a:bodyPr/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Условия труда несовершеннолетних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~PP639.WAV">
            <a:hlinkClick r:id="" action="ppaction://media"/>
          </p:cNvPr>
          <p:cNvPicPr>
            <a:picLocks noRot="1" noChangeAspect="1"/>
          </p:cNvPicPr>
          <p:nvPr>
            <a:wavAudioFile r:embed="rId1" name="~PP639.WAV"/>
          </p:nvPr>
        </p:nvPicPr>
        <p:blipFill>
          <a:blip r:embed="rId3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урока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801" y="2636912"/>
            <a:ext cx="86328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dirty="0">
                <a:solidFill>
                  <a:srgbClr val="002060"/>
                </a:solidFill>
              </a:rPr>
              <a:t>Определить, каковы трудовые права несовершеннолетних в нашей стране.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5786" y="2786058"/>
            <a:ext cx="2071702" cy="1214446"/>
          </a:xfrm>
          <a:prstGeom prst="roundRect">
            <a:avLst>
              <a:gd name="adj" fmla="val 1905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Рабочее</a:t>
            </a:r>
            <a:r>
              <a:rPr lang="ru-RU" sz="2800" dirty="0" smtClean="0"/>
              <a:t>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время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357554" y="2786058"/>
            <a:ext cx="2286016" cy="121444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Время</a:t>
            </a:r>
            <a:r>
              <a:rPr lang="ru-RU" sz="2800" dirty="0" smtClean="0"/>
              <a:t>  </a:t>
            </a: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отдыха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57950" y="2786058"/>
            <a:ext cx="2214578" cy="121444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Предоставление рабочих мест</a:t>
            </a:r>
            <a:endParaRPr lang="ru-RU" sz="2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643042" y="1643050"/>
            <a:ext cx="571504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286248" y="1643050"/>
            <a:ext cx="571504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7358082" y="1643050"/>
            <a:ext cx="50006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296615" y="368040"/>
            <a:ext cx="8407893" cy="900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>
                <a:solidFill>
                  <a:schemeClr val="bg1"/>
                </a:solidFill>
              </a:rPr>
              <a:t>Трудовые льготы несовершеннолетних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772816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Рабочее время 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– время, в течение которого работник должен выполнять свои трудовые обязанности.</a:t>
            </a:r>
          </a:p>
          <a:p>
            <a:pPr>
              <a:buNone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Нормальная продолжительность рабочего времени – 40 часов.</a:t>
            </a:r>
          </a:p>
          <a:p>
            <a:pPr>
              <a:buNone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Для несовершеннолетних работников она составляет:</a:t>
            </a:r>
          </a:p>
          <a:p>
            <a:pPr>
              <a:buNone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24 часа в неделю – для тех, кому нет 16 лет;</a:t>
            </a:r>
          </a:p>
          <a:p>
            <a:pPr>
              <a:buNone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36 часов – для тех, кому от 16 до 18 лет.</a:t>
            </a:r>
          </a:p>
          <a:p>
            <a:pPr>
              <a:buNone/>
            </a:pP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Кроме того, несовершеннолетних работников нельзя направлять в служебные командировки, допускать к работам по совместительству, к работам в ночное время (с 22 вечера до 06 часов утра), в выходные и праздничные дни.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772816"/>
            <a:ext cx="84969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/>
              <a:t>Время отдыха </a:t>
            </a:r>
            <a:r>
              <a:rPr lang="ru-RU" sz="2400" dirty="0"/>
              <a:t>– время, в течение которого работник свободен от исполнения трудовых обязанностей и которое он может использовать по своему усмотрению.</a:t>
            </a:r>
          </a:p>
          <a:p>
            <a:pPr>
              <a:buNone/>
            </a:pPr>
            <a:r>
              <a:rPr lang="ru-RU" sz="2400" dirty="0"/>
              <a:t>Разновидность времени отдыха – ежегодный отпуск.  Для совершеннолетних работников он составляет 28 календарных дней.</a:t>
            </a:r>
          </a:p>
          <a:p>
            <a:pPr>
              <a:buNone/>
            </a:pPr>
            <a:r>
              <a:rPr lang="ru-RU" sz="2400" b="1" dirty="0"/>
              <a:t>Ежегодный основной оплачиваемый отпуск несовершеннолетних – 31 календарный день. Отпуск за первый год работы в организации может быть ему предоставлен до истечения 6 месяцев непрерывной работы. Использовать свой отпуск молодые работники могут в любое удобное для них время. 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2990" y="1844824"/>
            <a:ext cx="859748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/>
              <a:t>При заключении трудового договора с молодыми работниками запрещено устанавливать условие об испытательном сроке.</a:t>
            </a:r>
          </a:p>
          <a:p>
            <a:pPr>
              <a:buNone/>
            </a:pPr>
            <a:r>
              <a:rPr lang="ru-RU" sz="2800" dirty="0"/>
              <a:t>Несовершеннолетние работники несут полную материальную ответственность лишь за умышленное причинение ущерба, за ущерб, причиненный в состоянии алкогольного, наркотического или токсического опьянения, а также за ущерб, причиненный в результате совершения преступления или административного проступка.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3105835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Гарантии и компенсации работникам, совмещающим работу с обучением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274838"/>
            <a:ext cx="85689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/>
              <a:t>Гарантия</a:t>
            </a:r>
            <a:r>
              <a:rPr lang="ru-RU" sz="3200" dirty="0"/>
              <a:t> по трудовому законодательству – средства, способы и условия, с помощью которых обеспечивается осуществление прав работника.</a:t>
            </a:r>
          </a:p>
          <a:p>
            <a:pPr>
              <a:buNone/>
            </a:pPr>
            <a:r>
              <a:rPr lang="ru-RU" sz="3200" b="1" dirty="0"/>
              <a:t>Компенсация </a:t>
            </a:r>
            <a:r>
              <a:rPr lang="ru-RU" sz="3200" dirty="0"/>
              <a:t>– денежные выплаты, установленные в целях возмещения работнику затрат, связанных с выполнением ими своих обязанностей.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720840"/>
            <a:ext cx="83529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/>
              <a:t>Работникам, совмещающим работу с обучением, работодатель обязан помимо основного ежегодного отпуска предоставлять учебные отпуска – дополнительный отпуск  с сохранением зарплаты или отпуск без сохранения зарплаты.</a:t>
            </a:r>
          </a:p>
          <a:p>
            <a:pPr>
              <a:buNone/>
            </a:pPr>
            <a:r>
              <a:rPr lang="ru-RU" sz="2800" dirty="0"/>
              <a:t>Если работодатель направит работника на обучение за свой счет, работник обязан после окончания обучения отработать определенный трудовым договором срок в организации.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193353" y="3244334"/>
            <a:ext cx="675729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5400" b="1" dirty="0">
                <a:solidFill>
                  <a:schemeClr val="accent3">
                    <a:lumMod val="50000"/>
                  </a:schemeClr>
                </a:solidFill>
              </a:rPr>
              <a:t>Ученический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договор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9836" y="1916832"/>
            <a:ext cx="856895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/>
              <a:t>Часто молодые работники получают профессиональное образование на производстве. В этом случае возможно заключение ученического договора.</a:t>
            </a:r>
          </a:p>
          <a:p>
            <a:pPr>
              <a:buNone/>
            </a:pPr>
            <a:r>
              <a:rPr lang="ru-RU" sz="3200" dirty="0"/>
              <a:t>Он может быть заключен с работником, который ищет работу, либо если человек, работающий на данном предприятии, желает освоить другую профессию.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772816"/>
            <a:ext cx="84249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/>
              <a:t>В ученическом договоре должны быть указаны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b="1" dirty="0"/>
              <a:t>наименование сторон, </a:t>
            </a:r>
          </a:p>
          <a:p>
            <a:pPr>
              <a:buNone/>
            </a:pPr>
            <a:r>
              <a:rPr lang="ru-RU" sz="2400" b="1" dirty="0"/>
              <a:t>какую конкретно профессию, специальность, квалификацию будет приобретать работник,</a:t>
            </a:r>
          </a:p>
          <a:p>
            <a:pPr>
              <a:buNone/>
            </a:pPr>
            <a:r>
              <a:rPr lang="ru-RU" sz="2400" b="1" dirty="0"/>
              <a:t>обязательство работодателя обеспечить работнику возможность обучаться,</a:t>
            </a:r>
          </a:p>
          <a:p>
            <a:pPr>
              <a:buNone/>
            </a:pPr>
            <a:r>
              <a:rPr lang="ru-RU" sz="2400" b="1" dirty="0"/>
              <a:t> срок, в течение которого работник после получения профессии, специальности, квалификации будет обязан проработать по трудовому договору у работодателя, </a:t>
            </a:r>
          </a:p>
          <a:p>
            <a:pPr>
              <a:buNone/>
            </a:pPr>
            <a:r>
              <a:rPr lang="ru-RU" sz="2400" b="1" dirty="0"/>
              <a:t>срок ученичества,</a:t>
            </a:r>
          </a:p>
          <a:p>
            <a:pPr>
              <a:buNone/>
            </a:pPr>
            <a:r>
              <a:rPr lang="ru-RU" sz="2400" b="1" dirty="0"/>
              <a:t>размер зарплаты в период ученичества. 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~PP2373.WAV">
            <a:hlinkClick r:id="" action="ppaction://media"/>
          </p:cNvPr>
          <p:cNvPicPr>
            <a:picLocks noRot="1" noChangeAspect="1"/>
          </p:cNvPicPr>
          <p:nvPr>
            <a:wavAudioFile r:embed="rId1" name="~PP2373.WAV"/>
          </p:nvPr>
        </p:nvPicPr>
        <p:blipFill>
          <a:blip r:embed="rId4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rgbClr val="003300"/>
                </a:solidFill>
              </a:rPr>
              <a:t>Узнать, с какого возраста и при каких условиях несовершеннолетние могут начать самостоятельную трудовую деятельность.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rgbClr val="003300"/>
                </a:solidFill>
              </a:rPr>
              <a:t>Получить представление об особенностях правового регулирования труда несовершеннолетних в отличие от труда взрослых людей.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rgbClr val="003300"/>
                </a:solidFill>
              </a:rPr>
              <a:t>Знать, какие гарантии предоставляет Трудовой кодекс работникам, совмещающим работу с обучением.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rgbClr val="003300"/>
                </a:solidFill>
              </a:rPr>
              <a:t>Понимать важность знаний о трудовых правах несовершеннолетних для личного опыта.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rgbClr val="003300"/>
                </a:solidFill>
              </a:rPr>
              <a:t>Развивать умение анализировать правовые ситуации, прогнозировать их развитие при различных условиях.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15616" y="332656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chemeClr val="bg1"/>
                </a:solidFill>
              </a:rPr>
              <a:t>Задачи урока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4612" y="2143116"/>
            <a:ext cx="4143404" cy="121444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Расторжение трудового договора с несовершеннолетним по инициативе работодателя возможно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57158" y="4214818"/>
            <a:ext cx="2071702" cy="178595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 согласия государственной инспекции  труда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71802" y="4286256"/>
            <a:ext cx="2714644" cy="164307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 согласия комиссии по делам несовершеннолетних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429388" y="4357694"/>
            <a:ext cx="2286016" cy="164307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 учетом мотивированного мнения профсоюзного органа</a:t>
            </a:r>
            <a:endParaRPr lang="ru-RU" dirty="0"/>
          </a:p>
        </p:txBody>
      </p:sp>
      <p:cxnSp>
        <p:nvCxnSpPr>
          <p:cNvPr id="15" name="Прямая соединительная линия 14"/>
          <p:cNvCxnSpPr>
            <a:stCxn id="7" idx="3"/>
            <a:endCxn id="10" idx="1"/>
          </p:cNvCxnSpPr>
          <p:nvPr/>
        </p:nvCxnSpPr>
        <p:spPr>
          <a:xfrm>
            <a:off x="2428860" y="5107793"/>
            <a:ext cx="64294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715008" y="5143512"/>
            <a:ext cx="71438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трелка вниз 13"/>
          <p:cNvSpPr/>
          <p:nvPr/>
        </p:nvSpPr>
        <p:spPr>
          <a:xfrm>
            <a:off x="1142976" y="3286124"/>
            <a:ext cx="500066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4286248" y="3429000"/>
            <a:ext cx="357190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7358082" y="3286124"/>
            <a:ext cx="428628" cy="8572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8612" y="260648"/>
            <a:ext cx="8286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>
                <a:solidFill>
                  <a:schemeClr val="bg1"/>
                </a:solidFill>
              </a:rPr>
              <a:t>При расторжении трудового договора по инициативе работодателя несовершеннолетним работникам также предоставляются дополнительные гарантии.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404664"/>
            <a:ext cx="5472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</a:rPr>
              <a:t>Проблема урока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636912"/>
            <a:ext cx="82089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800000"/>
                </a:solidFill>
              </a:rPr>
              <a:t>Есть ли необходимость как-то по особому охранять права несовершеннолетних?</a:t>
            </a:r>
            <a:endParaRPr lang="ru-RU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105835"/>
            <a:ext cx="77768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400" dirty="0">
                <a:solidFill>
                  <a:schemeClr val="accent3">
                    <a:lumMod val="50000"/>
                  </a:schemeClr>
                </a:solidFill>
              </a:rPr>
              <a:t>Право на свободный труд относится к экономическим правам (гл. 2)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70881" y="476671"/>
            <a:ext cx="43462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Конституция РФ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Общественные отношения между людьми в трудовом коллективе для выполнения личным трудом определенной работы за вознаграждение с подчинением внутреннему трудовому распорядку.</a:t>
            </a:r>
          </a:p>
          <a:p>
            <a:pPr marL="45720" indent="0">
              <a:buNone/>
            </a:pP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476672"/>
            <a:ext cx="49773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Трудовые отношения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3789040"/>
            <a:ext cx="1571636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/>
              <a:t>Конституция РФ             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3108" y="3789040"/>
            <a:ext cx="1285884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/>
              <a:t>Трудовой </a:t>
            </a:r>
            <a:r>
              <a:rPr lang="ru-RU" i="1" dirty="0" smtClean="0"/>
              <a:t>код</a:t>
            </a:r>
            <a:r>
              <a:rPr lang="ru-RU" dirty="0" smtClean="0"/>
              <a:t>екс РФ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868" y="3717602"/>
            <a:ext cx="1857388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/>
              <a:t>Закон РФ «О коллективных договорах и соглашениях»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69302" y="3717602"/>
            <a:ext cx="1500198" cy="21431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/>
              <a:t>Другие законы и подзаконные акты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322363" y="3768472"/>
            <a:ext cx="135732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 smtClean="0"/>
              <a:t>Локальные нормативные акты</a:t>
            </a:r>
          </a:p>
          <a:p>
            <a:endParaRPr lang="ru-RU" dirty="0"/>
          </a:p>
        </p:txBody>
      </p:sp>
      <p:sp>
        <p:nvSpPr>
          <p:cNvPr id="9" name="Стрелка вниз 8"/>
          <p:cNvSpPr/>
          <p:nvPr/>
        </p:nvSpPr>
        <p:spPr>
          <a:xfrm>
            <a:off x="960334" y="2245727"/>
            <a:ext cx="365284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2643174" y="2209424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357686" y="2245727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143636" y="2281446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858148" y="2317165"/>
            <a:ext cx="285752" cy="64294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409946" y="260648"/>
            <a:ext cx="8381260" cy="1054394"/>
          </a:xfrm>
        </p:spPr>
        <p:txBody>
          <a:bodyPr/>
          <a:lstStyle/>
          <a:p>
            <a:r>
              <a:rPr lang="ru-RU" b="1" dirty="0"/>
              <a:t>Основные источники трудового права</a:t>
            </a:r>
            <a:r>
              <a:rPr lang="ru-RU" b="1" dirty="0" smtClean="0"/>
              <a:t>: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571744"/>
            <a:ext cx="1928826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800" dirty="0" smtClean="0"/>
              <a:t>Возникают</a:t>
            </a:r>
            <a:r>
              <a:rPr lang="ru-RU" sz="2400" dirty="0" smtClean="0"/>
              <a:t> на основе соглашения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2571744"/>
            <a:ext cx="1714512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000" dirty="0" smtClean="0"/>
              <a:t>Возникают при применении труда непосредственно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2571744"/>
            <a:ext cx="1643074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dirty="0" smtClean="0"/>
              <a:t>Являются </a:t>
            </a:r>
            <a:r>
              <a:rPr lang="ru-RU" sz="2000" dirty="0" smtClean="0"/>
              <a:t>возмездными</a:t>
            </a:r>
            <a:r>
              <a:rPr lang="ru-RU" sz="2400" dirty="0" smtClean="0"/>
              <a:t> (труд оплачивается</a:t>
            </a:r>
            <a:r>
              <a:rPr lang="ru-RU" dirty="0" smtClean="0"/>
              <a:t>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786578" y="2571744"/>
            <a:ext cx="1714512" cy="21431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dirty="0" smtClean="0"/>
              <a:t>Предполагают включение в трудовой коллектив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071538" y="1214422"/>
            <a:ext cx="571504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286116" y="1214422"/>
            <a:ext cx="571504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5214942" y="1214422"/>
            <a:ext cx="642942" cy="10715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7358082" y="1214422"/>
            <a:ext cx="500066" cy="1071570"/>
          </a:xfrm>
          <a:prstGeom prst="downArrow">
            <a:avLst>
              <a:gd name="adj1" fmla="val 50000"/>
              <a:gd name="adj2" fmla="val 296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562153" y="404664"/>
            <a:ext cx="59766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Признаки трудовых отношений</a:t>
            </a:r>
          </a:p>
        </p:txBody>
      </p:sp>
      <p:sp>
        <p:nvSpPr>
          <p:cNvPr id="13" name="Объект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700808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Сколько лет Ирине? Как вы думаете, позволяет ли ее возраст начать самостоятельную трудовую деятельность?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Какой факт в описанной ситуации оказался существенным и стал основанием для отказа в приеме Ирины на работу?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Как вы думаете, какой закон запрещает несовершеннолетним работать в ночном клубе?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Объясните, чем вызван этот запрет? Считаете ли вы его оправданным?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>Как вы расцениваете этот запрет: как нарушение прав или проявление заботы?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332656"/>
            <a:ext cx="46085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chemeClr val="bg1"/>
                </a:solidFill>
              </a:rPr>
              <a:t>Обсудим вместе!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404</TotalTime>
  <Words>1089</Words>
  <Application>Microsoft Office PowerPoint</Application>
  <PresentationFormat>Экран (4:3)</PresentationFormat>
  <Paragraphs>99</Paragraphs>
  <Slides>30</Slides>
  <Notes>2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Сетка</vt:lpstr>
      <vt:lpstr>Права несовершеннолетних по трудовому законодательству </vt:lpstr>
      <vt:lpstr>Цель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источники трудового права:</vt:lpstr>
      <vt:lpstr>Презентация PowerPoint</vt:lpstr>
      <vt:lpstr>Презентация PowerPoint</vt:lpstr>
      <vt:lpstr>Прошу учесть, что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Условия труда несовершеннолетних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Правовая  ответственность</dc:title>
  <dc:creator>User</dc:creator>
  <cp:lastModifiedBy>Белькова Ольга Сергеевна</cp:lastModifiedBy>
  <cp:revision>37</cp:revision>
  <dcterms:modified xsi:type="dcterms:W3CDTF">2019-05-21T14:59:19Z</dcterms:modified>
</cp:coreProperties>
</file>