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57" r:id="rId3"/>
    <p:sldId id="273" r:id="rId4"/>
    <p:sldId id="272" r:id="rId5"/>
    <p:sldId id="274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9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616B33-9C07-461A-B738-D63DBF533714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61F5A-7EE8-4B1C-A5FC-AB9E5BBF33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739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B178D89-EF2E-45A9-8F3F-ED2D58EFE5B2}" type="slidenum">
              <a:rPr lang="ru-RU" altLang="ru-RU"/>
              <a:pPr/>
              <a:t>3</a:t>
            </a:fld>
            <a:endParaRPr lang="ru-RU" altLang="ru-RU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125E4B6-3932-4C50-B158-E7404BA4F6E4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F89A541-ACF9-4B41-AF96-1BA2C2A0882C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D61F5A-7EE8-4B1C-A5FC-AB9E5BBF337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774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071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971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645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671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855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583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57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12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473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779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798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106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8660" y="43666"/>
            <a:ext cx="7406640" cy="3357134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Предметно-развивающая среда</a:t>
            </a:r>
            <a:endParaRPr lang="ru-RU" sz="7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kabinet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501008"/>
            <a:ext cx="6552728" cy="31409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467600" cy="724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Информационная зона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31512"/>
            <a:ext cx="8748464" cy="48737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Информационная зона располагается по периметру классной комнаты и представлена стендами на стенах.</a:t>
            </a: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  Содержание стендов отражает жизнь России, края, класса, воспитывая патриотические чувства у младших школьников. Стенды оформляются в таком цветовом варианте, что притягивает взор детей, вызывая желание познакомиться с информацией. На передней стене класса-кабинета (выше досок)  расположен алфавит, таблицы по русскому языку и математике, экспонируемые постоянно.</a:t>
            </a:r>
          </a:p>
          <a:p>
            <a:pPr>
              <a:buNone/>
            </a:pP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   На боковой стене слева размещаются экспозиционные стенды со сменной информацией по предметам и символика государства, округа. Стенды по организации научной организации труда школьников: «Проектная деятельность».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280920" cy="63436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792" y="260648"/>
            <a:ext cx="7467600" cy="65293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Зеленая зона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147248" cy="48737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Способствует развитию многих качеств. С раннего детства прививается любовь к природе. </a:t>
            </a:r>
          </a:p>
          <a:p>
            <a:pPr>
              <a:buNone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Все растения должны быть подписаны на кашпо.(будет способствовать получению новых знаний)</a:t>
            </a:r>
          </a:p>
          <a:p>
            <a:pPr>
              <a:buNone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Поливать нужно не реже 2 раз в неделю (способствует развитие таких личностных качеств: трудолюбие ,любовь к природе, дисциплина)</a:t>
            </a:r>
          </a:p>
          <a:p>
            <a:pPr>
              <a:buNone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Убирать пыль с растений необходимо убирать водой и каждый день (способствует развитию качества трудолюбия)</a:t>
            </a:r>
          </a:p>
          <a:p>
            <a:pPr>
              <a:buNone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Проконсультироваться с мед. работниками на счет аллергических заболеваний детей.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xn----7sbabbzg7ackrqrs2i0e.xn--p1ai/wp-content/uploads/2017/02/kabinet_nachalnykh_klassov-igrovaja_zo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260648"/>
            <a:ext cx="8256915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467600" cy="58092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Бытовая зона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124744"/>
            <a:ext cx="8352928" cy="24048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Должна содержать: раковину для мытья рук, санитарно-гигиенические средства(жидкое мыло), туалетная бумага, полотенце, предметы для влажной уборки кабинета(ведра, половые тряпки, веники, мусорные ведра и т.д.), место для питья детей.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shkolaperway.ucoz.ru/_nw/4/7363353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85"/>
          <a:stretch/>
        </p:blipFill>
        <p:spPr bwMode="auto">
          <a:xfrm>
            <a:off x="2805534" y="3717032"/>
            <a:ext cx="3600400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arhivurokov.ru/multiurok/a/0/e/a0e0a48c6f7eadb62fdce51824fea7790daba612/img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39" t="17469" r="22813" b="5291"/>
          <a:stretch/>
        </p:blipFill>
        <p:spPr bwMode="auto">
          <a:xfrm>
            <a:off x="6405934" y="3717032"/>
            <a:ext cx="2736304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792" y="332656"/>
            <a:ext cx="7467600" cy="5089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Творческая зона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91264" cy="4873752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Предназначена для творческих занятий детей по интересам (лепка, рисование, конструирование, различные виды ремесел, игра на музыкальных инструментах). Может представлять собой выставку детских поделок и рисунков. Создание данной зоны помогает ребёнку почувствовать свою значимость, повышает его самооценку.</a:t>
            </a:r>
          </a:p>
        </p:txBody>
      </p:sp>
      <p:pic>
        <p:nvPicPr>
          <p:cNvPr id="11266" name="Picture 2" descr="http://fse.kiev.ua/fen-shuj/images/7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64" y="4941168"/>
            <a:ext cx="4267200" cy="20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900igr.net/up/datas/199832/02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6" t="5177" r="12200" b="10915"/>
          <a:stretch/>
        </p:blipFill>
        <p:spPr bwMode="auto">
          <a:xfrm>
            <a:off x="4908938" y="4941168"/>
            <a:ext cx="3744416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749" t="25635" r="8949" b="26003"/>
          <a:stretch>
            <a:fillRect/>
          </a:stretch>
        </p:blipFill>
        <p:spPr bwMode="auto">
          <a:xfrm>
            <a:off x="32048" y="-181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04056"/>
            <a:ext cx="8291264" cy="3124944"/>
          </a:xfr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Учебный кабинет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это учебное помещение школы, оснащенное наглядными пособиями, учебным оборудованием, мебелью и техническими средствами обучения, в котором проводиться учебная, факультативная и внеклассная работа с учащимися и методическая работа по предмету.</a:t>
            </a:r>
          </a:p>
        </p:txBody>
      </p:sp>
      <p:pic>
        <p:nvPicPr>
          <p:cNvPr id="6146" name="Picture 2" descr="https://ds04.infourok.ru/uploads/ex/1062/000505e9-2344657f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356992"/>
            <a:ext cx="5112568" cy="337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8640960" cy="3217298"/>
          </a:xfrm>
          <a:ln/>
        </p:spPr>
        <p:txBody>
          <a:bodyPr lIns="82945" tIns="28737" rIns="82945" bIns="41473">
            <a:normAutofit/>
          </a:bodyPr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sz="3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предметно-развивающая среда </a:t>
            </a:r>
            <a:r>
              <a:rPr lang="ru-RU" altLang="ru-RU" sz="33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представляет собой систему материальных объектов деятельности ребенка, функционально моделирующая содержание его духовного и физического развития</a:t>
            </a:r>
            <a:r>
              <a:rPr lang="ru-RU" altLang="ru-RU" sz="3300" dirty="0" smtClean="0">
                <a:solidFill>
                  <a:schemeClr val="tx1"/>
                </a:solidFill>
              </a:rPr>
              <a:t>.</a:t>
            </a:r>
            <a:r>
              <a:rPr lang="ru-RU" altLang="ru-RU" sz="2900" b="1" dirty="0" smtClean="0">
                <a:solidFill>
                  <a:schemeClr val="tx1"/>
                </a:solidFill>
              </a:rPr>
              <a:t/>
            </a:r>
            <a:br>
              <a:rPr lang="ru-RU" altLang="ru-RU" sz="2900" b="1" dirty="0" smtClean="0">
                <a:solidFill>
                  <a:schemeClr val="tx1"/>
                </a:solidFill>
              </a:rPr>
            </a:br>
            <a:r>
              <a:rPr lang="ru-RU" altLang="ru-RU" sz="2900" b="1" dirty="0" smtClean="0">
                <a:solidFill>
                  <a:schemeClr val="tx1"/>
                </a:solidFill>
              </a:rPr>
              <a:t>       </a:t>
            </a:r>
            <a:endParaRPr lang="ru-RU" altLang="ru-RU" sz="29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https://ds04.infourok.ru/uploads/ex/11b2/0006b4e9-e0cba059/img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240" y="3024335"/>
            <a:ext cx="5111552" cy="383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74866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161297"/>
            <a:ext cx="8228160" cy="1144921"/>
          </a:xfrm>
          <a:ln/>
        </p:spPr>
        <p:txBody>
          <a:bodyPr lIns="82945" tIns="25471" rIns="82945" bIns="41473">
            <a:normAutofit/>
          </a:bodyPr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sz="2900" dirty="0"/>
              <a:t>В предметно-развивающую среду младшего школьника могут входить следующие зоны:</a:t>
            </a:r>
          </a:p>
        </p:txBody>
      </p:sp>
      <p:sp>
        <p:nvSpPr>
          <p:cNvPr id="8194" name="AutoShape 2"/>
          <p:cNvSpPr>
            <a:spLocks noChangeArrowheads="1"/>
          </p:cNvSpPr>
          <p:nvPr/>
        </p:nvSpPr>
        <p:spPr bwMode="auto">
          <a:xfrm>
            <a:off x="3591361" y="3004156"/>
            <a:ext cx="2285280" cy="1175163"/>
          </a:xfrm>
          <a:prstGeom prst="roundRect">
            <a:avLst>
              <a:gd name="adj" fmla="val 120"/>
            </a:avLst>
          </a:prstGeom>
          <a:solidFill>
            <a:srgbClr val="FFFFFF"/>
          </a:solidFill>
          <a:ln w="3600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853440" y="3200016"/>
            <a:ext cx="1828800" cy="1317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79353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4400"/>
              <a:t>П-Р С</a:t>
            </a:r>
          </a:p>
        </p:txBody>
      </p:sp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1306080" y="1764186"/>
            <a:ext cx="1893600" cy="1241410"/>
          </a:xfrm>
          <a:prstGeom prst="ellipse">
            <a:avLst/>
          </a:prstGeom>
          <a:solidFill>
            <a:srgbClr val="FFFF99"/>
          </a:solidFill>
          <a:ln w="3600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8197" name="Oval 5"/>
          <p:cNvSpPr>
            <a:spLocks noChangeArrowheads="1"/>
          </p:cNvSpPr>
          <p:nvPr/>
        </p:nvSpPr>
        <p:spPr bwMode="auto">
          <a:xfrm>
            <a:off x="3722400" y="1371025"/>
            <a:ext cx="2394720" cy="1241410"/>
          </a:xfrm>
          <a:prstGeom prst="ellipse">
            <a:avLst/>
          </a:prstGeom>
          <a:solidFill>
            <a:srgbClr val="99FFFF"/>
          </a:solidFill>
          <a:ln w="3600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8198" name="Oval 6"/>
          <p:cNvSpPr>
            <a:spLocks noChangeArrowheads="1"/>
          </p:cNvSpPr>
          <p:nvPr/>
        </p:nvSpPr>
        <p:spPr bwMode="auto">
          <a:xfrm>
            <a:off x="6530400" y="2089660"/>
            <a:ext cx="1893600" cy="1241410"/>
          </a:xfrm>
          <a:prstGeom prst="ellipse">
            <a:avLst/>
          </a:prstGeom>
          <a:solidFill>
            <a:srgbClr val="FFFF99"/>
          </a:solidFill>
          <a:ln w="3600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8199" name="Oval 7"/>
          <p:cNvSpPr>
            <a:spLocks noChangeArrowheads="1"/>
          </p:cNvSpPr>
          <p:nvPr/>
        </p:nvSpPr>
        <p:spPr bwMode="auto">
          <a:xfrm>
            <a:off x="456481" y="3526931"/>
            <a:ext cx="2612160" cy="1568324"/>
          </a:xfrm>
          <a:prstGeom prst="ellipse">
            <a:avLst/>
          </a:prstGeom>
          <a:solidFill>
            <a:srgbClr val="FFFF99"/>
          </a:solidFill>
          <a:ln w="3600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8200" name="Oval 8"/>
          <p:cNvSpPr>
            <a:spLocks noChangeArrowheads="1"/>
          </p:cNvSpPr>
          <p:nvPr/>
        </p:nvSpPr>
        <p:spPr bwMode="auto">
          <a:xfrm>
            <a:off x="2416321" y="5160063"/>
            <a:ext cx="1893600" cy="1241410"/>
          </a:xfrm>
          <a:prstGeom prst="ellipse">
            <a:avLst/>
          </a:prstGeom>
          <a:solidFill>
            <a:srgbClr val="99FFFF"/>
          </a:solidFill>
          <a:ln w="3600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8201" name="Oval 9"/>
          <p:cNvSpPr>
            <a:spLocks noChangeArrowheads="1"/>
          </p:cNvSpPr>
          <p:nvPr/>
        </p:nvSpPr>
        <p:spPr bwMode="auto">
          <a:xfrm>
            <a:off x="4703040" y="4703534"/>
            <a:ext cx="3199680" cy="1697939"/>
          </a:xfrm>
          <a:prstGeom prst="ellipse">
            <a:avLst/>
          </a:prstGeom>
          <a:solidFill>
            <a:srgbClr val="FFFF99"/>
          </a:solidFill>
          <a:ln w="3600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8202" name="Oval 10"/>
          <p:cNvSpPr>
            <a:spLocks noChangeArrowheads="1"/>
          </p:cNvSpPr>
          <p:nvPr/>
        </p:nvSpPr>
        <p:spPr bwMode="auto">
          <a:xfrm>
            <a:off x="6857281" y="3462124"/>
            <a:ext cx="1893600" cy="1241410"/>
          </a:xfrm>
          <a:prstGeom prst="ellipse">
            <a:avLst/>
          </a:prstGeom>
          <a:solidFill>
            <a:srgbClr val="99FFFF"/>
          </a:solidFill>
          <a:ln w="36000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ru-RU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1370880" y="1782908"/>
            <a:ext cx="1764000" cy="1156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63352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500" dirty="0"/>
              <a:t>1.  Учебная </a:t>
            </a:r>
            <a:r>
              <a:rPr lang="ru-RU" altLang="ru-RU" sz="2500" dirty="0" smtClean="0"/>
              <a:t>зона</a:t>
            </a:r>
            <a:endParaRPr lang="ru-RU" altLang="ru-RU" sz="2500" dirty="0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23528" y="3501022"/>
            <a:ext cx="2873520" cy="1512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63352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500" dirty="0"/>
              <a:t>2. </a:t>
            </a:r>
            <a:endParaRPr lang="ru-RU" altLang="ru-RU" sz="2500" dirty="0" smtClean="0"/>
          </a:p>
          <a:p>
            <a:pPr algn="ctr">
              <a:buClrTx/>
              <a:buFontTx/>
              <a:buNone/>
            </a:pPr>
            <a:r>
              <a:rPr lang="ru-RU" altLang="ru-RU" sz="2500" dirty="0" smtClean="0"/>
              <a:t>Спортивно-оздоровительная </a:t>
            </a:r>
            <a:r>
              <a:rPr lang="ru-RU" altLang="ru-RU" sz="2500" dirty="0"/>
              <a:t>зона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2514200" y="5085184"/>
            <a:ext cx="1697760" cy="2232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63352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500" dirty="0"/>
              <a:t>3.    </a:t>
            </a:r>
            <a:r>
              <a:rPr lang="ru-RU" altLang="ru-RU" sz="2500" dirty="0" smtClean="0"/>
              <a:t>Игровая зона</a:t>
            </a:r>
            <a:endParaRPr lang="ru-RU" altLang="ru-RU" sz="2500" dirty="0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4440960" y="4869160"/>
            <a:ext cx="3762720" cy="79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63352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500" dirty="0"/>
              <a:t>4. </a:t>
            </a:r>
            <a:endParaRPr lang="ru-RU" altLang="ru-RU" sz="2500" dirty="0" smtClean="0"/>
          </a:p>
          <a:p>
            <a:pPr algn="ctr">
              <a:buClrTx/>
              <a:buFontTx/>
              <a:buNone/>
            </a:pPr>
            <a:r>
              <a:rPr lang="ru-RU" altLang="ru-RU" sz="2500" dirty="0" smtClean="0"/>
              <a:t>Информационная</a:t>
            </a:r>
          </a:p>
          <a:p>
            <a:pPr algn="ctr">
              <a:buClrTx/>
              <a:buFontTx/>
              <a:buNone/>
            </a:pPr>
            <a:r>
              <a:rPr lang="ru-RU" altLang="ru-RU" sz="2500" dirty="0" smtClean="0"/>
              <a:t> </a:t>
            </a:r>
            <a:r>
              <a:rPr lang="ru-RU" altLang="ru-RU" sz="2500" dirty="0"/>
              <a:t>зона.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6988320" y="3429000"/>
            <a:ext cx="1664640" cy="79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63352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500" dirty="0"/>
              <a:t>5. </a:t>
            </a:r>
            <a:r>
              <a:rPr lang="ru-RU" altLang="ru-RU" sz="2500" dirty="0" smtClean="0"/>
              <a:t>Бытовая </a:t>
            </a:r>
            <a:r>
              <a:rPr lang="ru-RU" altLang="ru-RU" sz="2500" dirty="0"/>
              <a:t>зона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6140160" y="2043572"/>
            <a:ext cx="2610721" cy="1025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63352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500" dirty="0"/>
              <a:t>6. </a:t>
            </a:r>
            <a:endParaRPr lang="ru-RU" altLang="ru-RU" sz="2500" dirty="0" smtClean="0"/>
          </a:p>
          <a:p>
            <a:pPr algn="ctr">
              <a:buClrTx/>
              <a:buFontTx/>
              <a:buNone/>
            </a:pPr>
            <a:r>
              <a:rPr lang="ru-RU" altLang="ru-RU" sz="2500" dirty="0" smtClean="0"/>
              <a:t>Творческая</a:t>
            </a:r>
          </a:p>
          <a:p>
            <a:pPr algn="ctr">
              <a:buClrTx/>
              <a:buFontTx/>
              <a:buNone/>
            </a:pPr>
            <a:r>
              <a:rPr lang="ru-RU" altLang="ru-RU" sz="2500" dirty="0" smtClean="0"/>
              <a:t> </a:t>
            </a:r>
            <a:r>
              <a:rPr lang="ru-RU" altLang="ru-RU" sz="2500" dirty="0"/>
              <a:t>зона</a:t>
            </a: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3722400" y="1412776"/>
            <a:ext cx="2394720" cy="79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63352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500" dirty="0"/>
              <a:t>7. </a:t>
            </a:r>
            <a:endParaRPr lang="ru-RU" altLang="ru-RU" sz="2500" dirty="0" smtClean="0"/>
          </a:p>
          <a:p>
            <a:pPr algn="ctr">
              <a:buClrTx/>
              <a:buFontTx/>
              <a:buNone/>
            </a:pPr>
            <a:r>
              <a:rPr lang="ru-RU" altLang="ru-RU" sz="2500" dirty="0" smtClean="0"/>
              <a:t>Зеленая </a:t>
            </a:r>
            <a:r>
              <a:rPr lang="ru-RU" altLang="ru-RU" sz="2500" dirty="0"/>
              <a:t>зона</a:t>
            </a:r>
          </a:p>
        </p:txBody>
      </p:sp>
      <p:cxnSp>
        <p:nvCxnSpPr>
          <p:cNvPr id="8210" name="AutoShape 18"/>
          <p:cNvCxnSpPr>
            <a:cxnSpLocks noChangeShapeType="1"/>
            <a:stCxn id="8194" idx="0"/>
            <a:endCxn id="8197" idx="4"/>
          </p:cNvCxnSpPr>
          <p:nvPr/>
        </p:nvCxnSpPr>
        <p:spPr bwMode="auto">
          <a:xfrm rot="5400000" flipH="1" flipV="1">
            <a:off x="4631020" y="2715417"/>
            <a:ext cx="391721" cy="185759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211" name="AutoShape 19"/>
          <p:cNvCxnSpPr>
            <a:cxnSpLocks noChangeShapeType="1"/>
            <a:stCxn id="8194" idx="3"/>
            <a:endCxn id="8198" idx="2"/>
          </p:cNvCxnSpPr>
          <p:nvPr/>
        </p:nvCxnSpPr>
        <p:spPr bwMode="auto">
          <a:xfrm flipV="1">
            <a:off x="5876641" y="2710364"/>
            <a:ext cx="653760" cy="881373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212" name="AutoShape 20"/>
          <p:cNvCxnSpPr>
            <a:cxnSpLocks noChangeShapeType="1"/>
            <a:stCxn id="8194" idx="3"/>
            <a:endCxn id="8207" idx="1"/>
          </p:cNvCxnSpPr>
          <p:nvPr/>
        </p:nvCxnSpPr>
        <p:spPr bwMode="auto">
          <a:xfrm>
            <a:off x="5876641" y="3591738"/>
            <a:ext cx="1111679" cy="236184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213" name="AutoShape 21"/>
          <p:cNvCxnSpPr>
            <a:cxnSpLocks noChangeShapeType="1"/>
            <a:stCxn id="8194" idx="2"/>
            <a:endCxn id="8201" idx="0"/>
          </p:cNvCxnSpPr>
          <p:nvPr/>
        </p:nvCxnSpPr>
        <p:spPr bwMode="auto">
          <a:xfrm>
            <a:off x="4212000" y="4179319"/>
            <a:ext cx="524160" cy="1569765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214" name="AutoShape 22"/>
          <p:cNvCxnSpPr>
            <a:cxnSpLocks noChangeShapeType="1"/>
          </p:cNvCxnSpPr>
          <p:nvPr/>
        </p:nvCxnSpPr>
        <p:spPr bwMode="auto">
          <a:xfrm rot="5400000">
            <a:off x="3362924" y="4445209"/>
            <a:ext cx="1012428" cy="555553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215" name="AutoShape 23"/>
          <p:cNvCxnSpPr>
            <a:cxnSpLocks noChangeShapeType="1"/>
          </p:cNvCxnSpPr>
          <p:nvPr/>
        </p:nvCxnSpPr>
        <p:spPr bwMode="auto">
          <a:xfrm flipH="1">
            <a:off x="3068640" y="3645028"/>
            <a:ext cx="522720" cy="720076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8216" name="AutoShape 24"/>
          <p:cNvCxnSpPr>
            <a:cxnSpLocks noChangeShapeType="1"/>
          </p:cNvCxnSpPr>
          <p:nvPr/>
        </p:nvCxnSpPr>
        <p:spPr bwMode="auto">
          <a:xfrm flipH="1" flipV="1">
            <a:off x="3134880" y="2390651"/>
            <a:ext cx="456480" cy="1229889"/>
          </a:xfrm>
          <a:prstGeom prst="bent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651021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692696"/>
            <a:ext cx="8228160" cy="4147635"/>
          </a:xfrm>
          <a:ln/>
        </p:spPr>
        <p:txBody>
          <a:bodyPr lIns="82945" tIns="35268" rIns="82945" bIns="41473">
            <a:normAutofit fontScale="90000"/>
          </a:bodyPr>
          <a:lstStyle/>
          <a:p>
            <a:pPr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150520" algn="l"/>
              </a:tabLst>
            </a:pP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 организуется на основе следующих принципов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alt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  Принцип открытости</a:t>
            </a:r>
            <a:b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  Принцип гибкого зонирования</a:t>
            </a:r>
            <a:b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  Принцип стабильности-динамичности развивающей среды</a:t>
            </a:r>
            <a:b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  Принцип </a:t>
            </a:r>
            <a:r>
              <a:rPr lang="ru-RU" alt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полифункциональности</a:t>
            </a:r>
            <a:r>
              <a:rPr lang="ru-RU" alt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3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78805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467600" cy="58092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Учебная зона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952128"/>
            <a:ext cx="8568952" cy="4061048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Учебная 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зона включает в себя </a:t>
            </a:r>
            <a:r>
              <a:rPr lang="ru-RU" sz="4600" dirty="0" err="1">
                <a:latin typeface="Times New Roman" pitchFamily="18" charset="0"/>
                <a:cs typeface="Times New Roman" pitchFamily="18" charset="0"/>
              </a:rPr>
              <a:t>трёхсекционную</a:t>
            </a:r>
            <a:r>
              <a:rPr lang="ru-RU" sz="4600" dirty="0">
                <a:latin typeface="Times New Roman" pitchFamily="18" charset="0"/>
                <a:cs typeface="Times New Roman" pitchFamily="18" charset="0"/>
              </a:rPr>
              <a:t> магнитную доску, интерактивную доску, компьютер, проектор, комплекты-пары «парта-стул», рабочее место учителя</a:t>
            </a:r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. Пространство должно сочетать строгость и комфорт, которые обеспечиваются определенным расположением предметов и подбором цветовых предпочтений.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school230.ru/wp-content/uploads/2012/11/IMG_44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97614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8816" y="116632"/>
            <a:ext cx="7467600" cy="65293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Игровая зона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8640960" cy="4800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и использование игровой зоны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является</a:t>
            </a:r>
            <a:r>
              <a:rPr lang="en-US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необходимым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условием для сохранения и улучшения здоровья младших школьников. Занятия в игровой зоне благоприятно влияют на общий тонус ребёнка, способствуют тренировке подвижности нервных процессов, создают положительный настрой и снимают статическое,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психо-эмоциональное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напряжение.</a:t>
            </a:r>
          </a:p>
          <a:p>
            <a:pPr>
              <a:buNone/>
            </a:pPr>
            <a:r>
              <a:rPr lang="ru-RU" sz="2700" u="sng" dirty="0" smtClean="0">
                <a:latin typeface="Times New Roman" pitchFamily="18" charset="0"/>
                <a:cs typeface="Times New Roman" pitchFamily="18" charset="0"/>
              </a:rPr>
              <a:t>Компоненты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: крупное организующее игровое поле, игровое оборудование, игрушки, игровая атрибутика разного рода, игровые материалы, необходимые для игровой деятельности детей. Все эти игровые средства находятся обычно не в каком-то абстрактном игровом пространстве, а в игровой комнате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7706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8412427" cy="630932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</TotalTime>
  <Words>486</Words>
  <Application>Microsoft Office PowerPoint</Application>
  <PresentationFormat>Экран (4:3)</PresentationFormat>
  <Paragraphs>42</Paragraphs>
  <Slides>16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Предметно-развивающая среда</vt:lpstr>
      <vt:lpstr>Презентация PowerPoint</vt:lpstr>
      <vt:lpstr>предметно-развивающая среда представляет собой систему материальных объектов деятельности ребенка, функционально моделирующая содержание его духовного и физического развития.        </vt:lpstr>
      <vt:lpstr>В предметно-развивающую среду младшего школьника могут входить следующие зоны:</vt:lpstr>
      <vt:lpstr>Предметно-развивающая среда организуется на основе следующих принципов:   ·  Принцип открытости ·  Принцип гибкого зонирования ·  Принцип стабильности-динамичности развивающей среды ·  Принцип полифункциональности.</vt:lpstr>
      <vt:lpstr>Учебная зона</vt:lpstr>
      <vt:lpstr>Презентация PowerPoint</vt:lpstr>
      <vt:lpstr>Игровая зона</vt:lpstr>
      <vt:lpstr>Презентация PowerPoint</vt:lpstr>
      <vt:lpstr>Информационная зона</vt:lpstr>
      <vt:lpstr>Презентация PowerPoint</vt:lpstr>
      <vt:lpstr>Зеленая зона</vt:lpstr>
      <vt:lpstr>Презентация PowerPoint</vt:lpstr>
      <vt:lpstr>Бытовая зона</vt:lpstr>
      <vt:lpstr>Творческая зона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</dc:title>
  <dc:creator>HOME</dc:creator>
  <cp:lastModifiedBy>Анастасия Вотякова</cp:lastModifiedBy>
  <cp:revision>11</cp:revision>
  <dcterms:created xsi:type="dcterms:W3CDTF">2016-01-23T15:39:02Z</dcterms:created>
  <dcterms:modified xsi:type="dcterms:W3CDTF">2019-05-21T14:55:31Z</dcterms:modified>
</cp:coreProperties>
</file>