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2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97C7-6A6B-4650-A957-6428044B92A9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3E9D-00D6-4354-9077-788BCE01BF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252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97C7-6A6B-4650-A957-6428044B92A9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3E9D-00D6-4354-9077-788BCE01BF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734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97C7-6A6B-4650-A957-6428044B92A9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3E9D-00D6-4354-9077-788BCE01BF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69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97C7-6A6B-4650-A957-6428044B92A9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3E9D-00D6-4354-9077-788BCE01BF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108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97C7-6A6B-4650-A957-6428044B92A9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3E9D-00D6-4354-9077-788BCE01BF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79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97C7-6A6B-4650-A957-6428044B92A9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3E9D-00D6-4354-9077-788BCE01BF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500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97C7-6A6B-4650-A957-6428044B92A9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3E9D-00D6-4354-9077-788BCE01BF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961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97C7-6A6B-4650-A957-6428044B92A9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3E9D-00D6-4354-9077-788BCE01BF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450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97C7-6A6B-4650-A957-6428044B92A9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3E9D-00D6-4354-9077-788BCE01BF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577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97C7-6A6B-4650-A957-6428044B92A9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3E9D-00D6-4354-9077-788BCE01BF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450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297C7-6A6B-4650-A957-6428044B92A9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C3E9D-00D6-4354-9077-788BCE01BF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738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297C7-6A6B-4650-A957-6428044B92A9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C3E9D-00D6-4354-9077-788BCE01BF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7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4BriUTH2w4" TargetMode="External"/><Relationship Id="rId2" Type="http://schemas.openxmlformats.org/officeDocument/2006/relationships/hyperlink" Target="https://music.yandex.ru/album/5556773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bZhl6YcrxZQ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507823"/>
            <a:ext cx="10515600" cy="1325563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«Чтение гласных в открытом</a:t>
            </a:r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слоге,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закрытом слоге и в начале слова»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18829" y="597064"/>
            <a:ext cx="71070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Презентация </a:t>
            </a:r>
          </a:p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к уроку английского языка во 2 классах </a:t>
            </a:r>
          </a:p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по теме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7797" y="5145206"/>
            <a:ext cx="2766463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Ловцевич </a:t>
            </a:r>
          </a:p>
          <a:p>
            <a:r>
              <a:rPr lang="ru-RU" dirty="0"/>
              <a:t>Екатерина Александровна</a:t>
            </a:r>
          </a:p>
          <a:p>
            <a:r>
              <a:rPr lang="ru-RU" sz="1600" dirty="0"/>
              <a:t>МБОУ СОШ № 27</a:t>
            </a:r>
          </a:p>
          <a:p>
            <a:r>
              <a:rPr lang="ru-RU" sz="1600" dirty="0"/>
              <a:t>Мурманск, 2019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3824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idx="1"/>
          </p:nvPr>
        </p:nvSpPr>
        <p:spPr>
          <a:xfrm>
            <a:off x="2063551" y="548682"/>
            <a:ext cx="8229596" cy="4525966"/>
          </a:xfrm>
        </p:spPr>
        <p:txBody>
          <a:bodyPr anchorCtr="1">
            <a:normAutofit/>
          </a:bodyPr>
          <a:lstStyle/>
          <a:p>
            <a:pPr marL="0" lvl="0" indent="0" algn="ctr">
              <a:buNone/>
            </a:pPr>
            <a:r>
              <a:rPr lang="ru-RU" sz="5400" i="1" dirty="0">
                <a:solidFill>
                  <a:srgbClr val="0070C0"/>
                </a:solidFill>
              </a:rPr>
              <a:t>Чтение  гласных </a:t>
            </a:r>
          </a:p>
          <a:p>
            <a:pPr marL="0" lvl="0" indent="0" algn="ctr">
              <a:buNone/>
            </a:pPr>
            <a:r>
              <a:rPr lang="ru-RU" sz="5400" i="1" dirty="0">
                <a:solidFill>
                  <a:srgbClr val="0070C0"/>
                </a:solidFill>
              </a:rPr>
              <a:t>в открытом слоге.</a:t>
            </a:r>
          </a:p>
        </p:txBody>
      </p:sp>
      <p:pic>
        <p:nvPicPr>
          <p:cNvPr id="3" name="Рисунок 3"/>
          <p:cNvPicPr>
            <a:picLocks noChangeAspect="1"/>
          </p:cNvPicPr>
          <p:nvPr/>
        </p:nvPicPr>
        <p:blipFill>
          <a:blip r:embed="rId2"/>
          <a:srcRect l="8767"/>
          <a:stretch>
            <a:fillRect/>
          </a:stretch>
        </p:blipFill>
        <p:spPr>
          <a:xfrm>
            <a:off x="8544273" y="4842696"/>
            <a:ext cx="2030300" cy="2015303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88456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idx="1"/>
          </p:nvPr>
        </p:nvSpPr>
        <p:spPr>
          <a:xfrm>
            <a:off x="1847525" y="188643"/>
            <a:ext cx="8640959" cy="550547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5400" dirty="0">
                <a:solidFill>
                  <a:srgbClr val="FF0000"/>
                </a:solidFill>
                <a:latin typeface="Berlin Sans FB" pitchFamily="34"/>
              </a:rPr>
              <a:t>a </a:t>
            </a:r>
            <a:r>
              <a:rPr lang="en-US" sz="5400" b="1" dirty="0"/>
              <a:t>[</a:t>
            </a:r>
            <a:r>
              <a:rPr lang="en-US" sz="5400" b="1" dirty="0" err="1"/>
              <a:t>ei</a:t>
            </a:r>
            <a:r>
              <a:rPr lang="en-US" sz="5400" b="1" dirty="0"/>
              <a:t>] </a:t>
            </a:r>
            <a:r>
              <a:rPr lang="en-US" sz="5400" b="1" dirty="0">
                <a:latin typeface="Comic Sans MS" pitchFamily="66"/>
              </a:rPr>
              <a:t>n</a:t>
            </a:r>
            <a:r>
              <a:rPr lang="en-US" sz="5400" b="1" dirty="0">
                <a:solidFill>
                  <a:srgbClr val="FF0000"/>
                </a:solidFill>
                <a:latin typeface="Comic Sans MS" pitchFamily="66"/>
              </a:rPr>
              <a:t>a</a:t>
            </a:r>
            <a:r>
              <a:rPr lang="en-US" sz="5400" b="1" dirty="0">
                <a:latin typeface="Comic Sans MS" pitchFamily="66"/>
              </a:rPr>
              <a:t>me, sn</a:t>
            </a:r>
            <a:r>
              <a:rPr lang="en-US" sz="5400" b="1" dirty="0">
                <a:solidFill>
                  <a:srgbClr val="FF0000"/>
                </a:solidFill>
                <a:latin typeface="Comic Sans MS" pitchFamily="66"/>
              </a:rPr>
              <a:t>a</a:t>
            </a:r>
            <a:r>
              <a:rPr lang="en-US" sz="5400" b="1" dirty="0">
                <a:latin typeface="Comic Sans MS" pitchFamily="66"/>
              </a:rPr>
              <a:t>ke</a:t>
            </a:r>
          </a:p>
          <a:p>
            <a:pPr marL="0" lvl="0" indent="0">
              <a:buNone/>
            </a:pP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e </a:t>
            </a:r>
            <a:r>
              <a:rPr lang="en-US" sz="5400" dirty="0">
                <a:latin typeface="Arial Rounded MT Bold" pitchFamily="34"/>
              </a:rPr>
              <a:t>[</a:t>
            </a:r>
            <a:r>
              <a:rPr lang="en-US" sz="5400" dirty="0" err="1">
                <a:latin typeface="Arial Rounded MT Bold" pitchFamily="34"/>
              </a:rPr>
              <a:t>i</a:t>
            </a:r>
            <a:r>
              <a:rPr lang="en-US" sz="5400" dirty="0">
                <a:latin typeface="Arial Rounded MT Bold" pitchFamily="34"/>
              </a:rPr>
              <a:t>:] h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e</a:t>
            </a:r>
            <a:r>
              <a:rPr lang="en-US" sz="5400" dirty="0">
                <a:latin typeface="Arial Rounded MT Bold" pitchFamily="34"/>
              </a:rPr>
              <a:t>, sh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e</a:t>
            </a:r>
            <a:endParaRPr lang="en-US" sz="5400" dirty="0">
              <a:latin typeface="Arial Rounded MT Bold" pitchFamily="34"/>
            </a:endParaRPr>
          </a:p>
          <a:p>
            <a:pPr marL="0" lvl="0" indent="0">
              <a:buNone/>
            </a:pPr>
            <a:r>
              <a:rPr lang="en-US" sz="5400" b="1" dirty="0" err="1">
                <a:solidFill>
                  <a:srgbClr val="FF0000"/>
                </a:solidFill>
                <a:latin typeface="Arial Rounded MT Bold" pitchFamily="34"/>
              </a:rPr>
              <a:t>i</a:t>
            </a:r>
            <a:r>
              <a:rPr lang="en-US" sz="5400" dirty="0">
                <a:solidFill>
                  <a:srgbClr val="FF0000"/>
                </a:solidFill>
                <a:latin typeface="Bookman Old Style" pitchFamily="18"/>
              </a:rPr>
              <a:t> </a:t>
            </a:r>
            <a:r>
              <a:rPr lang="en-US" sz="5400" dirty="0">
                <a:latin typeface="Arial Rounded MT Bold" pitchFamily="34"/>
              </a:rPr>
              <a:t> [</a:t>
            </a:r>
            <a:r>
              <a:rPr lang="en-US" sz="5400" dirty="0" err="1">
                <a:latin typeface="Berlin Sans FB" pitchFamily="34"/>
              </a:rPr>
              <a:t>a</a:t>
            </a:r>
            <a:r>
              <a:rPr lang="en-US" sz="5400" dirty="0" err="1">
                <a:latin typeface="Arial Rounded MT Bold" pitchFamily="34"/>
              </a:rPr>
              <a:t>i</a:t>
            </a:r>
            <a:r>
              <a:rPr lang="en-US" sz="5400" dirty="0">
                <a:latin typeface="Arial Rounded MT Bold" pitchFamily="34"/>
              </a:rPr>
              <a:t>] </a:t>
            </a:r>
            <a:r>
              <a:rPr lang="en-US" sz="5400" b="1" dirty="0">
                <a:solidFill>
                  <a:srgbClr val="FF0000"/>
                </a:solidFill>
                <a:latin typeface="Times New Roman" pitchFamily="18"/>
                <a:cs typeface="Times New Roman" pitchFamily="18"/>
              </a:rPr>
              <a:t>I</a:t>
            </a:r>
            <a:r>
              <a:rPr lang="en-US" sz="5400" dirty="0">
                <a:latin typeface="Arial Rounded MT Bold" pitchFamily="34"/>
              </a:rPr>
              <a:t>, h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i</a:t>
            </a:r>
            <a:r>
              <a:rPr lang="en-US" sz="5400" dirty="0">
                <a:latin typeface="Arial Rounded MT Bold" pitchFamily="34"/>
              </a:rPr>
              <a:t>, l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i</a:t>
            </a:r>
            <a:r>
              <a:rPr lang="en-US" sz="5400" dirty="0">
                <a:latin typeface="Arial Rounded MT Bold" pitchFamily="34"/>
              </a:rPr>
              <a:t>ke</a:t>
            </a:r>
          </a:p>
          <a:p>
            <a:pPr marL="0" lvl="0" indent="0">
              <a:buNone/>
            </a:pPr>
            <a:r>
              <a:rPr lang="en-US" sz="5400" b="1" dirty="0">
                <a:solidFill>
                  <a:srgbClr val="FF0000"/>
                </a:solidFill>
                <a:latin typeface="Bookman Old Style" pitchFamily="18"/>
              </a:rPr>
              <a:t>o</a:t>
            </a:r>
            <a:r>
              <a:rPr lang="en-US" sz="5400" dirty="0">
                <a:solidFill>
                  <a:srgbClr val="FF0000"/>
                </a:solidFill>
                <a:latin typeface="Bookman Old Style" pitchFamily="18"/>
              </a:rPr>
              <a:t> </a:t>
            </a:r>
            <a:r>
              <a:rPr lang="en-US" sz="5400" b="1" dirty="0">
                <a:latin typeface="Arial Rounded MT Bold" pitchFamily="34"/>
              </a:rPr>
              <a:t>[</a:t>
            </a:r>
            <a:r>
              <a:rPr lang="en-US" sz="5400" b="1" dirty="0" err="1"/>
              <a:t>əʊ</a:t>
            </a:r>
            <a:r>
              <a:rPr lang="en-US" sz="5400" b="1" dirty="0">
                <a:latin typeface="Arial Rounded MT Bold" pitchFamily="34"/>
              </a:rPr>
              <a:t>] n</a:t>
            </a:r>
            <a:r>
              <a:rPr lang="en-US" sz="5400" b="1" dirty="0">
                <a:solidFill>
                  <a:srgbClr val="FF0000"/>
                </a:solidFill>
                <a:latin typeface="Arial Rounded MT Bold" pitchFamily="34"/>
              </a:rPr>
              <a:t>o</a:t>
            </a:r>
            <a:r>
              <a:rPr lang="en-US" sz="5400" b="1" dirty="0">
                <a:latin typeface="Arial Rounded MT Bold" pitchFamily="34"/>
              </a:rPr>
              <a:t>, h</a:t>
            </a:r>
            <a:r>
              <a:rPr lang="en-US" sz="5400" b="1" dirty="0">
                <a:solidFill>
                  <a:srgbClr val="FF0000"/>
                </a:solidFill>
                <a:latin typeface="Arial Rounded MT Bold" pitchFamily="34"/>
              </a:rPr>
              <a:t>o</a:t>
            </a:r>
            <a:r>
              <a:rPr lang="en-US" sz="5400" b="1" dirty="0">
                <a:latin typeface="Arial Rounded MT Bold" pitchFamily="34"/>
              </a:rPr>
              <a:t>me</a:t>
            </a:r>
          </a:p>
          <a:p>
            <a:pPr marL="0" lvl="0" indent="0">
              <a:buNone/>
            </a:pPr>
            <a:r>
              <a:rPr lang="en-US" sz="5400" b="1" dirty="0">
                <a:solidFill>
                  <a:srgbClr val="FF0000"/>
                </a:solidFill>
                <a:cs typeface="Arial" pitchFamily="34"/>
              </a:rPr>
              <a:t>u </a:t>
            </a:r>
            <a:r>
              <a:rPr lang="en-US" sz="5400" b="1" dirty="0">
                <a:latin typeface="PhoneticTM"/>
              </a:rPr>
              <a:t>[</a:t>
            </a:r>
            <a:r>
              <a:rPr lang="en-US" sz="5400" b="1" dirty="0" err="1">
                <a:cs typeface="Arial" pitchFamily="34"/>
              </a:rPr>
              <a:t>ju</a:t>
            </a:r>
            <a:r>
              <a:rPr lang="en-US" sz="5400" b="1" dirty="0">
                <a:cs typeface="Arial" pitchFamily="34"/>
              </a:rPr>
              <a:t>:</a:t>
            </a:r>
            <a:r>
              <a:rPr lang="en-US" sz="5400" b="1" dirty="0">
                <a:latin typeface="PhoneticTM"/>
              </a:rPr>
              <a:t>] c</a:t>
            </a:r>
            <a:r>
              <a:rPr lang="en-US" sz="5400" b="1" dirty="0">
                <a:solidFill>
                  <a:srgbClr val="FF0000"/>
                </a:solidFill>
                <a:latin typeface="PhoneticTM"/>
              </a:rPr>
              <a:t>u</a:t>
            </a:r>
            <a:r>
              <a:rPr lang="en-US" sz="5400" b="1" dirty="0">
                <a:latin typeface="PhoneticTM"/>
              </a:rPr>
              <a:t>te, </a:t>
            </a:r>
            <a:r>
              <a:rPr lang="en-US" sz="5400" b="1" dirty="0">
                <a:solidFill>
                  <a:srgbClr val="FF0000"/>
                </a:solidFill>
                <a:latin typeface="PhoneticTM"/>
              </a:rPr>
              <a:t>u</a:t>
            </a:r>
            <a:r>
              <a:rPr lang="en-US" sz="5400" b="1" dirty="0">
                <a:latin typeface="PhoneticTM"/>
              </a:rPr>
              <a:t>se</a:t>
            </a:r>
            <a:endParaRPr lang="ru-RU" sz="5400" dirty="0">
              <a:latin typeface="Comic Sans MS" pitchFamily="66"/>
            </a:endParaRPr>
          </a:p>
        </p:txBody>
      </p:sp>
      <p:pic>
        <p:nvPicPr>
          <p:cNvPr id="3" name="Рисунок 4"/>
          <p:cNvPicPr>
            <a:picLocks noChangeAspect="1"/>
          </p:cNvPicPr>
          <p:nvPr/>
        </p:nvPicPr>
        <p:blipFill>
          <a:blip r:embed="rId2"/>
          <a:srcRect l="389" t="41206" r="-1188" b="24801"/>
          <a:stretch>
            <a:fillRect/>
          </a:stretch>
        </p:blipFill>
        <p:spPr>
          <a:xfrm>
            <a:off x="1524001" y="5109572"/>
            <a:ext cx="9252520" cy="174842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03717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 l="14038" r="6053" b="-1744"/>
          <a:stretch>
            <a:fillRect/>
          </a:stretch>
        </p:blipFill>
        <p:spPr>
          <a:xfrm>
            <a:off x="5105236" y="1628801"/>
            <a:ext cx="5328591" cy="3816422"/>
          </a:xfrm>
        </p:spPr>
      </p:pic>
      <p:sp>
        <p:nvSpPr>
          <p:cNvPr id="3" name="TextBox 6"/>
          <p:cNvSpPr txBox="1"/>
          <p:nvPr/>
        </p:nvSpPr>
        <p:spPr>
          <a:xfrm>
            <a:off x="2101634" y="818437"/>
            <a:ext cx="1305658" cy="100709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000" dirty="0">
                <a:solidFill>
                  <a:srgbClr val="002060"/>
                </a:solidFill>
                <a:latin typeface="Berlin Sans FB" pitchFamily="34"/>
                <a:ea typeface=""/>
                <a:cs typeface=""/>
              </a:rPr>
              <a:t>can</a:t>
            </a:r>
            <a:endParaRPr lang="ru-RU" sz="6000" dirty="0">
              <a:solidFill>
                <a:srgbClr val="002060"/>
              </a:solidFill>
              <a:latin typeface="Calibri"/>
              <a:ea typeface=""/>
              <a:cs typeface=""/>
            </a:endParaRPr>
          </a:p>
        </p:txBody>
      </p:sp>
      <p:sp>
        <p:nvSpPr>
          <p:cNvPr id="4" name="TextBox 7"/>
          <p:cNvSpPr txBox="1"/>
          <p:nvPr/>
        </p:nvSpPr>
        <p:spPr>
          <a:xfrm>
            <a:off x="3285220" y="767802"/>
            <a:ext cx="720079" cy="109942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600">
                <a:solidFill>
                  <a:srgbClr val="548235"/>
                </a:solidFill>
                <a:latin typeface="Berlin Sans FB" pitchFamily="34"/>
                <a:ea typeface=""/>
                <a:cs typeface=""/>
              </a:rPr>
              <a:t>e</a:t>
            </a:r>
            <a:endParaRPr lang="ru-RU" sz="6600">
              <a:solidFill>
                <a:srgbClr val="548235"/>
              </a:solidFill>
              <a:latin typeface="Calibri"/>
              <a:ea typeface=""/>
              <a:cs typeface="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2027508" y="2072624"/>
            <a:ext cx="1600611" cy="100709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000" dirty="0">
                <a:solidFill>
                  <a:srgbClr val="002060"/>
                </a:solidFill>
                <a:latin typeface="Berlin Sans FB" pitchFamily="34"/>
                <a:ea typeface=""/>
                <a:cs typeface=""/>
              </a:rPr>
              <a:t>plan</a:t>
            </a:r>
            <a:endParaRPr lang="ru-RU" sz="6000" dirty="0">
              <a:solidFill>
                <a:srgbClr val="002060"/>
              </a:solidFill>
              <a:latin typeface="Calibri"/>
              <a:ea typeface=""/>
              <a:cs typeface=""/>
            </a:endParaRPr>
          </a:p>
        </p:txBody>
      </p:sp>
      <p:sp>
        <p:nvSpPr>
          <p:cNvPr id="6" name="TextBox 9"/>
          <p:cNvSpPr txBox="1"/>
          <p:nvPr/>
        </p:nvSpPr>
        <p:spPr>
          <a:xfrm>
            <a:off x="3487484" y="2026460"/>
            <a:ext cx="574689" cy="109942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600">
                <a:solidFill>
                  <a:srgbClr val="548235"/>
                </a:solidFill>
                <a:latin typeface="Berlin Sans FB" pitchFamily="34"/>
                <a:ea typeface=""/>
                <a:cs typeface=""/>
              </a:rPr>
              <a:t>e</a:t>
            </a:r>
            <a:endParaRPr lang="ru-RU" sz="6600">
              <a:solidFill>
                <a:srgbClr val="548235"/>
              </a:solidFill>
              <a:latin typeface="Calibri"/>
              <a:ea typeface=""/>
              <a:cs typeface=""/>
            </a:endParaRPr>
          </a:p>
        </p:txBody>
      </p:sp>
      <p:sp>
        <p:nvSpPr>
          <p:cNvPr id="7" name="TextBox 10"/>
          <p:cNvSpPr txBox="1"/>
          <p:nvPr/>
        </p:nvSpPr>
        <p:spPr>
          <a:xfrm>
            <a:off x="2069573" y="3388976"/>
            <a:ext cx="1337718" cy="100709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000" dirty="0">
                <a:solidFill>
                  <a:srgbClr val="002060"/>
                </a:solidFill>
                <a:latin typeface="Berlin Sans FB" pitchFamily="34"/>
                <a:ea typeface=""/>
                <a:cs typeface=""/>
              </a:rPr>
              <a:t>cap</a:t>
            </a:r>
            <a:endParaRPr lang="ru-RU" sz="6000" dirty="0">
              <a:solidFill>
                <a:srgbClr val="002060"/>
              </a:solidFill>
              <a:latin typeface="Calibri"/>
              <a:ea typeface=""/>
              <a:cs typeface="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3285220" y="3346362"/>
            <a:ext cx="574689" cy="109942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600">
                <a:solidFill>
                  <a:srgbClr val="548235"/>
                </a:solidFill>
                <a:latin typeface="Berlin Sans FB" pitchFamily="34"/>
                <a:ea typeface=""/>
                <a:cs typeface=""/>
              </a:rPr>
              <a:t>e</a:t>
            </a:r>
            <a:endParaRPr lang="ru-RU" sz="6600">
              <a:solidFill>
                <a:srgbClr val="548235"/>
              </a:solidFill>
              <a:latin typeface="Calibri"/>
              <a:ea typeface=""/>
              <a:cs typeface=""/>
            </a:endParaRPr>
          </a:p>
        </p:txBody>
      </p:sp>
      <p:sp>
        <p:nvSpPr>
          <p:cNvPr id="9" name="TextBox 12"/>
          <p:cNvSpPr txBox="1"/>
          <p:nvPr/>
        </p:nvSpPr>
        <p:spPr>
          <a:xfrm>
            <a:off x="2127773" y="4660400"/>
            <a:ext cx="1291232" cy="100709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000" dirty="0">
                <a:solidFill>
                  <a:srgbClr val="002060"/>
                </a:solidFill>
                <a:latin typeface="Berlin Sans FB" pitchFamily="34"/>
                <a:ea typeface=""/>
                <a:cs typeface=""/>
              </a:rPr>
              <a:t>tap</a:t>
            </a:r>
            <a:endParaRPr lang="ru-RU" sz="6000" dirty="0">
              <a:solidFill>
                <a:srgbClr val="002060"/>
              </a:solidFill>
              <a:latin typeface="Calibri"/>
              <a:ea typeface=""/>
              <a:cs typeface=""/>
            </a:endParaRPr>
          </a:p>
        </p:txBody>
      </p:sp>
      <p:sp>
        <p:nvSpPr>
          <p:cNvPr id="10" name="TextBox 13"/>
          <p:cNvSpPr txBox="1"/>
          <p:nvPr/>
        </p:nvSpPr>
        <p:spPr>
          <a:xfrm>
            <a:off x="3285220" y="4643784"/>
            <a:ext cx="574689" cy="109942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600">
                <a:solidFill>
                  <a:srgbClr val="548235"/>
                </a:solidFill>
                <a:latin typeface="Berlin Sans FB" pitchFamily="34"/>
                <a:ea typeface=""/>
                <a:cs typeface=""/>
              </a:rPr>
              <a:t>e</a:t>
            </a:r>
            <a:endParaRPr lang="ru-RU" sz="6600">
              <a:solidFill>
                <a:srgbClr val="548235"/>
              </a:solidFill>
              <a:latin typeface="Calibri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70639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 l="32138" t="8739" r="31440" b="377"/>
          <a:stretch>
            <a:fillRect/>
          </a:stretch>
        </p:blipFill>
        <p:spPr>
          <a:xfrm>
            <a:off x="2301351" y="1131840"/>
            <a:ext cx="3851610" cy="5406285"/>
          </a:xfrm>
        </p:spPr>
      </p:pic>
      <p:sp>
        <p:nvSpPr>
          <p:cNvPr id="3" name="TextBox 4"/>
          <p:cNvSpPr txBox="1"/>
          <p:nvPr/>
        </p:nvSpPr>
        <p:spPr>
          <a:xfrm>
            <a:off x="7024223" y="1269442"/>
            <a:ext cx="965822" cy="100709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000" dirty="0">
                <a:solidFill>
                  <a:srgbClr val="002060"/>
                </a:solidFill>
                <a:latin typeface="Berlin Sans FB" pitchFamily="34"/>
                <a:ea typeface=""/>
                <a:cs typeface=""/>
              </a:rPr>
              <a:t>fin</a:t>
            </a:r>
            <a:endParaRPr lang="ru-RU" sz="6000" dirty="0">
              <a:solidFill>
                <a:srgbClr val="002060"/>
              </a:solidFill>
              <a:latin typeface="Calibri"/>
              <a:ea typeface=""/>
              <a:cs typeface=""/>
            </a:endParaRPr>
          </a:p>
        </p:txBody>
      </p:sp>
      <p:sp>
        <p:nvSpPr>
          <p:cNvPr id="4" name="TextBox 5"/>
          <p:cNvSpPr txBox="1"/>
          <p:nvPr/>
        </p:nvSpPr>
        <p:spPr>
          <a:xfrm>
            <a:off x="7880958" y="1222167"/>
            <a:ext cx="574689" cy="109942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600">
                <a:solidFill>
                  <a:srgbClr val="548235"/>
                </a:solidFill>
                <a:latin typeface="Berlin Sans FB" pitchFamily="34"/>
                <a:ea typeface=""/>
                <a:cs typeface=""/>
              </a:rPr>
              <a:t>e</a:t>
            </a:r>
            <a:endParaRPr lang="ru-RU" sz="6600">
              <a:solidFill>
                <a:srgbClr val="548235"/>
              </a:solidFill>
              <a:latin typeface="Calibri"/>
              <a:ea typeface=""/>
              <a:cs typeface="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7029091" y="2389710"/>
            <a:ext cx="1174212" cy="100709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000" dirty="0">
                <a:solidFill>
                  <a:srgbClr val="002060"/>
                </a:solidFill>
                <a:latin typeface="Berlin Sans FB" pitchFamily="34"/>
                <a:ea typeface=""/>
                <a:cs typeface=""/>
              </a:rPr>
              <a:t>pin</a:t>
            </a:r>
            <a:endParaRPr lang="ru-RU" sz="6000" dirty="0">
              <a:solidFill>
                <a:srgbClr val="002060"/>
              </a:solidFill>
              <a:latin typeface="Calibri"/>
              <a:ea typeface=""/>
              <a:cs typeface="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8020045" y="2323406"/>
            <a:ext cx="574689" cy="109942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600">
                <a:solidFill>
                  <a:srgbClr val="548235"/>
                </a:solidFill>
                <a:latin typeface="Berlin Sans FB" pitchFamily="34"/>
                <a:ea typeface=""/>
                <a:cs typeface=""/>
              </a:rPr>
              <a:t>e</a:t>
            </a:r>
            <a:endParaRPr lang="ru-RU" sz="6600">
              <a:solidFill>
                <a:srgbClr val="548235"/>
              </a:solidFill>
              <a:latin typeface="Calibri"/>
              <a:ea typeface=""/>
              <a:cs typeface="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7043103" y="3562538"/>
            <a:ext cx="1026736" cy="100709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000" dirty="0">
                <a:solidFill>
                  <a:srgbClr val="002060"/>
                </a:solidFill>
                <a:latin typeface="Berlin Sans FB" pitchFamily="34"/>
                <a:ea typeface=""/>
                <a:cs typeface=""/>
              </a:rPr>
              <a:t>bit</a:t>
            </a:r>
            <a:endParaRPr lang="ru-RU" sz="6000" dirty="0">
              <a:solidFill>
                <a:srgbClr val="002060"/>
              </a:solidFill>
              <a:latin typeface="Calibri"/>
              <a:ea typeface=""/>
              <a:cs typeface=""/>
            </a:endParaRPr>
          </a:p>
        </p:txBody>
      </p:sp>
      <p:sp>
        <p:nvSpPr>
          <p:cNvPr id="8" name="TextBox 9"/>
          <p:cNvSpPr txBox="1"/>
          <p:nvPr/>
        </p:nvSpPr>
        <p:spPr>
          <a:xfrm>
            <a:off x="7927162" y="3471678"/>
            <a:ext cx="574689" cy="109942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600">
                <a:solidFill>
                  <a:srgbClr val="548235"/>
                </a:solidFill>
                <a:latin typeface="Berlin Sans FB" pitchFamily="34"/>
                <a:ea typeface=""/>
                <a:cs typeface=""/>
              </a:rPr>
              <a:t>e</a:t>
            </a:r>
            <a:endParaRPr lang="ru-RU" sz="6600">
              <a:solidFill>
                <a:srgbClr val="548235"/>
              </a:solidFill>
              <a:latin typeface="Calibri"/>
              <a:ea typeface=""/>
              <a:cs typeface=""/>
            </a:endParaRPr>
          </a:p>
        </p:txBody>
      </p:sp>
      <p:sp>
        <p:nvSpPr>
          <p:cNvPr id="9" name="TextBox 10"/>
          <p:cNvSpPr txBox="1"/>
          <p:nvPr/>
        </p:nvSpPr>
        <p:spPr>
          <a:xfrm>
            <a:off x="7024223" y="4749839"/>
            <a:ext cx="985058" cy="100709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000" dirty="0">
                <a:solidFill>
                  <a:srgbClr val="002060"/>
                </a:solidFill>
                <a:latin typeface="Arial" pitchFamily="34"/>
                <a:ea typeface=""/>
                <a:cs typeface="Arial" pitchFamily="34"/>
              </a:rPr>
              <a:t>k</a:t>
            </a:r>
            <a:r>
              <a:rPr lang="en-US" sz="6000" dirty="0">
                <a:solidFill>
                  <a:srgbClr val="002060"/>
                </a:solidFill>
                <a:latin typeface="Berlin Sans FB" pitchFamily="34"/>
                <a:ea typeface=""/>
                <a:cs typeface=""/>
              </a:rPr>
              <a:t>it</a:t>
            </a:r>
            <a:endParaRPr lang="ru-RU" sz="6000" dirty="0">
              <a:solidFill>
                <a:srgbClr val="002060"/>
              </a:solidFill>
              <a:latin typeface="Calibri"/>
              <a:ea typeface=""/>
              <a:cs typeface="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7880958" y="4669051"/>
            <a:ext cx="574689" cy="109942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600">
                <a:solidFill>
                  <a:srgbClr val="548235"/>
                </a:solidFill>
                <a:latin typeface="Berlin Sans FB" pitchFamily="34"/>
                <a:ea typeface=""/>
                <a:cs typeface=""/>
              </a:rPr>
              <a:t>e</a:t>
            </a:r>
            <a:endParaRPr lang="ru-RU" sz="6600">
              <a:solidFill>
                <a:srgbClr val="548235"/>
              </a:solidFill>
              <a:latin typeface="Calibri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303964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l="9363" r="38731" b="158"/>
          <a:stretch>
            <a:fillRect/>
          </a:stretch>
        </p:blipFill>
        <p:spPr>
          <a:xfrm>
            <a:off x="2250261" y="1844827"/>
            <a:ext cx="4176461" cy="4518790"/>
          </a:xfrm>
        </p:spPr>
      </p:pic>
      <p:sp>
        <p:nvSpPr>
          <p:cNvPr id="3" name="TextBox 4"/>
          <p:cNvSpPr txBox="1"/>
          <p:nvPr/>
        </p:nvSpPr>
        <p:spPr>
          <a:xfrm>
            <a:off x="6816078" y="3356988"/>
            <a:ext cx="1395426" cy="100709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000">
                <a:solidFill>
                  <a:srgbClr val="7030A0"/>
                </a:solidFill>
                <a:latin typeface="Berlin Sans FB" pitchFamily="34"/>
                <a:ea typeface=""/>
                <a:cs typeface=""/>
              </a:rPr>
              <a:t>hop</a:t>
            </a:r>
            <a:endParaRPr lang="ru-RU" sz="6000">
              <a:solidFill>
                <a:srgbClr val="7030A0"/>
              </a:solidFill>
              <a:latin typeface="Calibri"/>
              <a:ea typeface=""/>
              <a:cs typeface=""/>
            </a:endParaRPr>
          </a:p>
        </p:txBody>
      </p:sp>
      <p:sp>
        <p:nvSpPr>
          <p:cNvPr id="4" name="TextBox 5"/>
          <p:cNvSpPr txBox="1"/>
          <p:nvPr/>
        </p:nvSpPr>
        <p:spPr>
          <a:xfrm>
            <a:off x="8040219" y="3310825"/>
            <a:ext cx="574689" cy="109942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600">
                <a:solidFill>
                  <a:srgbClr val="C55A11"/>
                </a:solidFill>
                <a:latin typeface="Berlin Sans FB" pitchFamily="34"/>
                <a:ea typeface=""/>
                <a:cs typeface=""/>
              </a:rPr>
              <a:t>e</a:t>
            </a:r>
            <a:endParaRPr lang="ru-RU" sz="6600">
              <a:solidFill>
                <a:srgbClr val="C55A11"/>
              </a:solidFill>
              <a:latin typeface="Calibri"/>
              <a:ea typeface=""/>
              <a:cs typeface="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6816077" y="4725145"/>
            <a:ext cx="1225508" cy="100709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000">
                <a:solidFill>
                  <a:srgbClr val="7030A0"/>
                </a:solidFill>
                <a:latin typeface="Berlin Sans FB" pitchFamily="34"/>
                <a:ea typeface=""/>
                <a:cs typeface=""/>
              </a:rPr>
              <a:t>not</a:t>
            </a:r>
            <a:endParaRPr lang="ru-RU" sz="6000">
              <a:solidFill>
                <a:srgbClr val="7030A0"/>
              </a:solidFill>
              <a:latin typeface="Calibri"/>
              <a:ea typeface=""/>
              <a:cs typeface="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7932729" y="4678972"/>
            <a:ext cx="574689" cy="109942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600">
                <a:solidFill>
                  <a:srgbClr val="C55A11"/>
                </a:solidFill>
                <a:latin typeface="Berlin Sans FB" pitchFamily="34"/>
                <a:ea typeface=""/>
                <a:cs typeface=""/>
              </a:rPr>
              <a:t>e</a:t>
            </a:r>
            <a:endParaRPr lang="ru-RU" sz="6600">
              <a:solidFill>
                <a:srgbClr val="C55A11"/>
              </a:solidFill>
              <a:latin typeface="Calibri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002801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l="1289" r="9704" b="839"/>
          <a:stretch>
            <a:fillRect/>
          </a:stretch>
        </p:blipFill>
        <p:spPr>
          <a:xfrm>
            <a:off x="3719735" y="908722"/>
            <a:ext cx="5400594" cy="3384379"/>
          </a:xfrm>
        </p:spPr>
      </p:pic>
      <p:sp>
        <p:nvSpPr>
          <p:cNvPr id="3" name="TextBox 4"/>
          <p:cNvSpPr txBox="1"/>
          <p:nvPr/>
        </p:nvSpPr>
        <p:spPr>
          <a:xfrm>
            <a:off x="3907755" y="4632810"/>
            <a:ext cx="1328100" cy="100709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000">
                <a:solidFill>
                  <a:srgbClr val="7030A0"/>
                </a:solidFill>
                <a:latin typeface="Berlin Sans FB" pitchFamily="34"/>
                <a:ea typeface=""/>
                <a:cs typeface=""/>
              </a:rPr>
              <a:t>cub</a:t>
            </a:r>
            <a:endParaRPr lang="ru-RU" sz="6000">
              <a:solidFill>
                <a:srgbClr val="7030A0"/>
              </a:solidFill>
              <a:latin typeface="Calibri"/>
              <a:ea typeface=""/>
              <a:cs typeface=""/>
            </a:endParaRPr>
          </a:p>
        </p:txBody>
      </p:sp>
      <p:sp>
        <p:nvSpPr>
          <p:cNvPr id="4" name="TextBox 5"/>
          <p:cNvSpPr txBox="1"/>
          <p:nvPr/>
        </p:nvSpPr>
        <p:spPr>
          <a:xfrm>
            <a:off x="5146729" y="4586637"/>
            <a:ext cx="574689" cy="109942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600">
                <a:solidFill>
                  <a:srgbClr val="C55A11"/>
                </a:solidFill>
                <a:latin typeface="Berlin Sans FB" pitchFamily="34"/>
                <a:ea typeface=""/>
                <a:cs typeface=""/>
              </a:rPr>
              <a:t>e</a:t>
            </a:r>
            <a:endParaRPr lang="ru-RU" sz="6600">
              <a:solidFill>
                <a:srgbClr val="C55A11"/>
              </a:solidFill>
              <a:latin typeface="Calibri"/>
              <a:ea typeface=""/>
              <a:cs typeface=""/>
            </a:endParaRPr>
          </a:p>
        </p:txBody>
      </p:sp>
      <p:sp>
        <p:nvSpPr>
          <p:cNvPr id="5" name="TextBox 6"/>
          <p:cNvSpPr txBox="1"/>
          <p:nvPr/>
        </p:nvSpPr>
        <p:spPr>
          <a:xfrm>
            <a:off x="7165764" y="4655198"/>
            <a:ext cx="1393824" cy="100709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000">
                <a:solidFill>
                  <a:srgbClr val="7030A0"/>
                </a:solidFill>
                <a:latin typeface="Berlin Sans FB" pitchFamily="34"/>
                <a:ea typeface=""/>
                <a:cs typeface=""/>
              </a:rPr>
              <a:t>hug</a:t>
            </a:r>
            <a:endParaRPr lang="ru-RU" sz="6000">
              <a:solidFill>
                <a:srgbClr val="7030A0"/>
              </a:solidFill>
              <a:latin typeface="Calibri"/>
              <a:ea typeface=""/>
              <a:cs typeface=""/>
            </a:endParaRPr>
          </a:p>
        </p:txBody>
      </p:sp>
      <p:sp>
        <p:nvSpPr>
          <p:cNvPr id="6" name="TextBox 7"/>
          <p:cNvSpPr txBox="1"/>
          <p:nvPr/>
        </p:nvSpPr>
        <p:spPr>
          <a:xfrm>
            <a:off x="8346007" y="4586637"/>
            <a:ext cx="574689" cy="109942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82953" tIns="41476" rIns="82953" bIns="41476" anchor="t" anchorCtr="0" compatLnSpc="1">
            <a:spAutoFit/>
          </a:bodyPr>
          <a:lstStyle/>
          <a:p>
            <a:pPr defTabSz="829544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6600">
                <a:solidFill>
                  <a:srgbClr val="C55A11"/>
                </a:solidFill>
                <a:latin typeface="Berlin Sans FB" pitchFamily="34"/>
                <a:ea typeface=""/>
                <a:cs typeface=""/>
              </a:rPr>
              <a:t>e</a:t>
            </a:r>
            <a:endParaRPr lang="ru-RU" sz="6600">
              <a:solidFill>
                <a:srgbClr val="C55A11"/>
              </a:solidFill>
              <a:latin typeface="Calibri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225771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idx="1"/>
          </p:nvPr>
        </p:nvSpPr>
        <p:spPr>
          <a:xfrm>
            <a:off x="2567604" y="692696"/>
            <a:ext cx="7631168" cy="312707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pin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pin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r>
              <a:rPr lang="en-US" sz="4800" dirty="0">
                <a:latin typeface="Arial" pitchFamily="34"/>
                <a:cs typeface="Arial" pitchFamily="34"/>
              </a:rPr>
              <a:t>      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fin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fin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r>
              <a:rPr lang="en-US" sz="4800" dirty="0">
                <a:latin typeface="Arial" pitchFamily="34"/>
                <a:cs typeface="Arial" pitchFamily="34"/>
              </a:rPr>
              <a:t>   </a:t>
            </a:r>
          </a:p>
          <a:p>
            <a:pPr marL="0" lvl="0" indent="0">
              <a:buNone/>
            </a:pP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hat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hat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r>
              <a:rPr lang="en-US" sz="4800" dirty="0">
                <a:latin typeface="Arial" pitchFamily="34"/>
                <a:cs typeface="Arial" pitchFamily="34"/>
              </a:rPr>
              <a:t>     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mat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mat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</a:p>
          <a:p>
            <a:pPr marL="0" lvl="0" indent="0">
              <a:buNone/>
            </a:pP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bit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bit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r>
              <a:rPr lang="en-US" sz="4800" dirty="0">
                <a:latin typeface="Arial" pitchFamily="34"/>
                <a:cs typeface="Arial" pitchFamily="34"/>
              </a:rPr>
              <a:t>       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 kit 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 kit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endParaRPr lang="ru-RU" sz="4800" dirty="0">
              <a:solidFill>
                <a:srgbClr val="FF0000"/>
              </a:solidFill>
              <a:latin typeface="Arial" pitchFamily="34"/>
              <a:cs typeface="Arial" pitchFamily="34"/>
            </a:endParaRPr>
          </a:p>
        </p:txBody>
      </p:sp>
      <p:pic>
        <p:nvPicPr>
          <p:cNvPr id="3" name="Рисунок 3"/>
          <p:cNvPicPr>
            <a:picLocks noChangeAspect="1"/>
          </p:cNvPicPr>
          <p:nvPr/>
        </p:nvPicPr>
        <p:blipFill>
          <a:blip r:embed="rId2"/>
          <a:srcRect l="15350" r="25588"/>
          <a:stretch>
            <a:fillRect/>
          </a:stretch>
        </p:blipFill>
        <p:spPr>
          <a:xfrm>
            <a:off x="4295799" y="3717027"/>
            <a:ext cx="3146753" cy="2996948"/>
          </a:xfrm>
          <a:prstGeom prst="rect">
            <a:avLst/>
          </a:prstGeom>
          <a:noFill/>
          <a:ln w="63495" cap="rnd">
            <a:solidFill>
              <a:srgbClr val="333333"/>
            </a:solidFill>
            <a:prstDash val="solid"/>
            <a:miter/>
          </a:ln>
          <a:effectLst>
            <a:outerShdw dist="292095" dir="5400000" algn="tl">
              <a:srgbClr val="000000">
                <a:alpha val="22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64158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idx="1"/>
          </p:nvPr>
        </p:nvSpPr>
        <p:spPr>
          <a:xfrm>
            <a:off x="2567604" y="692696"/>
            <a:ext cx="7631168" cy="312707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cap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cap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r>
              <a:rPr lang="en-US" sz="4800" dirty="0">
                <a:latin typeface="Arial" pitchFamily="34"/>
                <a:cs typeface="Arial" pitchFamily="34"/>
              </a:rPr>
              <a:t>    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tap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tap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r>
              <a:rPr lang="en-US" sz="4800" dirty="0">
                <a:latin typeface="Arial" pitchFamily="34"/>
                <a:cs typeface="Arial" pitchFamily="34"/>
              </a:rPr>
              <a:t>   </a:t>
            </a:r>
          </a:p>
          <a:p>
            <a:pPr marL="0" lvl="0" indent="0">
              <a:buNone/>
            </a:pP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cod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cod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r>
              <a:rPr lang="en-US" sz="4800" dirty="0">
                <a:latin typeface="Arial" pitchFamily="34"/>
                <a:cs typeface="Arial" pitchFamily="34"/>
              </a:rPr>
              <a:t>    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rod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rod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</a:p>
          <a:p>
            <a:pPr marL="0" lvl="0" indent="0">
              <a:buNone/>
            </a:pP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cub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cub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r>
              <a:rPr lang="en-US" sz="4800" dirty="0">
                <a:latin typeface="Arial" pitchFamily="34"/>
                <a:cs typeface="Arial" pitchFamily="34"/>
              </a:rPr>
              <a:t>    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tub 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 tub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endParaRPr lang="ru-RU" sz="4800" dirty="0">
              <a:solidFill>
                <a:srgbClr val="FF0000"/>
              </a:solidFill>
              <a:latin typeface="Arial" pitchFamily="34"/>
              <a:cs typeface="Arial" pitchFamily="34"/>
            </a:endParaRPr>
          </a:p>
        </p:txBody>
      </p:sp>
      <p:pic>
        <p:nvPicPr>
          <p:cNvPr id="3" name="Рисунок 3"/>
          <p:cNvPicPr>
            <a:picLocks noChangeAspect="1"/>
          </p:cNvPicPr>
          <p:nvPr/>
        </p:nvPicPr>
        <p:blipFill>
          <a:blip r:embed="rId2"/>
          <a:srcRect l="15350" r="25588"/>
          <a:stretch>
            <a:fillRect/>
          </a:stretch>
        </p:blipFill>
        <p:spPr>
          <a:xfrm>
            <a:off x="4295799" y="3717027"/>
            <a:ext cx="3146753" cy="2996948"/>
          </a:xfrm>
          <a:prstGeom prst="rect">
            <a:avLst/>
          </a:prstGeom>
          <a:noFill/>
          <a:ln w="63495" cap="rnd">
            <a:solidFill>
              <a:srgbClr val="333333"/>
            </a:solidFill>
            <a:prstDash val="solid"/>
            <a:miter/>
          </a:ln>
          <a:effectLst>
            <a:outerShdw dist="292095" dir="5400000" algn="tl">
              <a:srgbClr val="000000">
                <a:alpha val="22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14410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idx="1"/>
          </p:nvPr>
        </p:nvSpPr>
        <p:spPr>
          <a:xfrm>
            <a:off x="2279576" y="692696"/>
            <a:ext cx="7631168" cy="312707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can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can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r>
              <a:rPr lang="en-US" sz="4800" dirty="0">
                <a:latin typeface="Arial" pitchFamily="34"/>
                <a:cs typeface="Arial" pitchFamily="34"/>
              </a:rPr>
              <a:t>    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man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man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r>
              <a:rPr lang="en-US" sz="4800" dirty="0">
                <a:latin typeface="Arial" pitchFamily="34"/>
                <a:cs typeface="Arial" pitchFamily="34"/>
              </a:rPr>
              <a:t>   </a:t>
            </a:r>
          </a:p>
          <a:p>
            <a:pPr marL="0" lvl="0" indent="0">
              <a:buNone/>
            </a:pP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rid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rid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r>
              <a:rPr lang="en-US" sz="4800" dirty="0">
                <a:latin typeface="Arial" pitchFamily="34"/>
                <a:cs typeface="Arial" pitchFamily="34"/>
              </a:rPr>
              <a:t>       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 hid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 hid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</a:p>
          <a:p>
            <a:pPr marL="0" lvl="0" indent="0">
              <a:buNone/>
            </a:pP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not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not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r>
              <a:rPr lang="en-US" sz="4800" dirty="0">
                <a:latin typeface="Arial" pitchFamily="34"/>
                <a:cs typeface="Arial" pitchFamily="34"/>
              </a:rPr>
              <a:t>      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rob 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 rob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endParaRPr lang="ru-RU" sz="4800" dirty="0">
              <a:solidFill>
                <a:srgbClr val="FF0000"/>
              </a:solidFill>
              <a:latin typeface="Arial" pitchFamily="34"/>
              <a:cs typeface="Arial" pitchFamily="34"/>
            </a:endParaRPr>
          </a:p>
        </p:txBody>
      </p:sp>
      <p:pic>
        <p:nvPicPr>
          <p:cNvPr id="3" name="Рисунок 3"/>
          <p:cNvPicPr>
            <a:picLocks noChangeAspect="1"/>
          </p:cNvPicPr>
          <p:nvPr/>
        </p:nvPicPr>
        <p:blipFill>
          <a:blip r:embed="rId2"/>
          <a:srcRect l="15350" r="25588"/>
          <a:stretch>
            <a:fillRect/>
          </a:stretch>
        </p:blipFill>
        <p:spPr>
          <a:xfrm>
            <a:off x="4295799" y="3717027"/>
            <a:ext cx="3146753" cy="2996948"/>
          </a:xfrm>
          <a:prstGeom prst="rect">
            <a:avLst/>
          </a:prstGeom>
          <a:noFill/>
          <a:ln w="63495" cap="rnd">
            <a:solidFill>
              <a:srgbClr val="333333"/>
            </a:solidFill>
            <a:prstDash val="solid"/>
            <a:miter/>
          </a:ln>
          <a:effectLst>
            <a:outerShdw dist="292095" dir="5400000" algn="tl">
              <a:srgbClr val="000000">
                <a:alpha val="22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661727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idx="1"/>
          </p:nvPr>
        </p:nvSpPr>
        <p:spPr>
          <a:xfrm>
            <a:off x="2135561" y="764699"/>
            <a:ext cx="8207233" cy="312707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dim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dim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r>
              <a:rPr lang="en-US" sz="4800" dirty="0">
                <a:latin typeface="Arial" pitchFamily="34"/>
                <a:cs typeface="Arial" pitchFamily="34"/>
              </a:rPr>
              <a:t>        </a:t>
            </a:r>
            <a:r>
              <a:rPr lang="en-US" sz="4800" dirty="0" err="1">
                <a:solidFill>
                  <a:srgbClr val="0070C0"/>
                </a:solidFill>
                <a:latin typeface="Arial" pitchFamily="34"/>
                <a:cs typeface="Arial" pitchFamily="34"/>
              </a:rPr>
              <a:t>tim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tim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r>
              <a:rPr lang="en-US" sz="4800" dirty="0">
                <a:latin typeface="Arial" pitchFamily="34"/>
                <a:cs typeface="Arial" pitchFamily="34"/>
              </a:rPr>
              <a:t>   </a:t>
            </a:r>
          </a:p>
          <a:p>
            <a:pPr marL="0" lvl="0" indent="0">
              <a:buNone/>
            </a:pP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mad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mad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r>
              <a:rPr lang="en-US" sz="4800" dirty="0">
                <a:latin typeface="Arial" pitchFamily="34"/>
                <a:cs typeface="Arial" pitchFamily="34"/>
              </a:rPr>
              <a:t>     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fad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 fad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</a:p>
          <a:p>
            <a:pPr marL="0" lvl="0" indent="0">
              <a:buNone/>
            </a:pP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pet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latin typeface="Arial" pitchFamily="34"/>
                <a:cs typeface="Arial" pitchFamily="34"/>
              </a:rPr>
              <a:t> </a:t>
            </a:r>
            <a:r>
              <a:rPr lang="en-US" sz="4800" dirty="0" err="1">
                <a:solidFill>
                  <a:srgbClr val="0070C0"/>
                </a:solidFill>
                <a:latin typeface="Arial" pitchFamily="34"/>
                <a:cs typeface="Arial" pitchFamily="34"/>
              </a:rPr>
              <a:t>pet</a:t>
            </a:r>
            <a:r>
              <a:rPr lang="en-US" sz="4800" dirty="0" err="1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r>
              <a:rPr lang="en-US" sz="4800" dirty="0">
                <a:latin typeface="Arial" pitchFamily="34"/>
                <a:cs typeface="Arial" pitchFamily="34"/>
              </a:rPr>
              <a:t>          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met  </a:t>
            </a:r>
            <a:r>
              <a:rPr lang="en-US" sz="4800" dirty="0">
                <a:solidFill>
                  <a:srgbClr val="595959"/>
                </a:solidFill>
                <a:latin typeface="Arial" pitchFamily="34"/>
                <a:cs typeface="Arial" pitchFamily="34"/>
              </a:rPr>
              <a:t>–</a:t>
            </a:r>
            <a:r>
              <a:rPr lang="en-US" sz="4800" dirty="0">
                <a:solidFill>
                  <a:srgbClr val="0070C0"/>
                </a:solidFill>
                <a:latin typeface="Arial" pitchFamily="34"/>
                <a:cs typeface="Arial" pitchFamily="34"/>
              </a:rPr>
              <a:t> met</a:t>
            </a:r>
            <a:r>
              <a:rPr lang="en-US" sz="4800" dirty="0">
                <a:solidFill>
                  <a:srgbClr val="FF0000"/>
                </a:solidFill>
                <a:latin typeface="Arial" pitchFamily="34"/>
                <a:cs typeface="Arial" pitchFamily="34"/>
              </a:rPr>
              <a:t>e</a:t>
            </a:r>
            <a:endParaRPr lang="ru-RU" sz="4800" dirty="0">
              <a:solidFill>
                <a:srgbClr val="FF0000"/>
              </a:solidFill>
              <a:latin typeface="Arial" pitchFamily="34"/>
              <a:cs typeface="Arial" pitchFamily="34"/>
            </a:endParaRPr>
          </a:p>
        </p:txBody>
      </p:sp>
      <p:pic>
        <p:nvPicPr>
          <p:cNvPr id="3" name="Рисунок 3"/>
          <p:cNvPicPr>
            <a:picLocks noChangeAspect="1"/>
          </p:cNvPicPr>
          <p:nvPr/>
        </p:nvPicPr>
        <p:blipFill>
          <a:blip r:embed="rId2"/>
          <a:srcRect l="15350" r="25588"/>
          <a:stretch>
            <a:fillRect/>
          </a:stretch>
        </p:blipFill>
        <p:spPr>
          <a:xfrm>
            <a:off x="4295799" y="3717027"/>
            <a:ext cx="3146753" cy="2996948"/>
          </a:xfrm>
          <a:prstGeom prst="rect">
            <a:avLst/>
          </a:prstGeom>
          <a:noFill/>
          <a:ln w="63495" cap="rnd">
            <a:solidFill>
              <a:srgbClr val="333333"/>
            </a:solidFill>
            <a:prstDash val="solid"/>
            <a:miter/>
          </a:ln>
          <a:effectLst>
            <a:outerShdw dist="292095" dir="5400000" algn="tl">
              <a:srgbClr val="000000">
                <a:alpha val="22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80818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idx="1"/>
          </p:nvPr>
        </p:nvSpPr>
        <p:spPr>
          <a:xfrm>
            <a:off x="2063551" y="548682"/>
            <a:ext cx="8229596" cy="452596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5400" i="1" dirty="0">
                <a:solidFill>
                  <a:srgbClr val="0070C0"/>
                </a:solidFill>
              </a:rPr>
              <a:t>Чтение  гласных в начале слова и в закрытом слоге.</a:t>
            </a:r>
          </a:p>
        </p:txBody>
      </p:sp>
      <p:pic>
        <p:nvPicPr>
          <p:cNvPr id="3" name="Рисунок 3"/>
          <p:cNvPicPr>
            <a:picLocks noChangeAspect="1"/>
          </p:cNvPicPr>
          <p:nvPr/>
        </p:nvPicPr>
        <p:blipFill>
          <a:blip r:embed="rId2"/>
          <a:srcRect l="8767"/>
          <a:stretch>
            <a:fillRect/>
          </a:stretch>
        </p:blipFill>
        <p:spPr>
          <a:xfrm>
            <a:off x="9485968" y="4706218"/>
            <a:ext cx="2030300" cy="2015303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913110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 r="1000"/>
          <a:stretch>
            <a:fillRect/>
          </a:stretch>
        </p:blipFill>
        <p:spPr>
          <a:xfrm>
            <a:off x="1529999" y="1196750"/>
            <a:ext cx="9138004" cy="4392487"/>
          </a:xfrm>
          <a:solidFill>
            <a:srgbClr val="EDEDED"/>
          </a:solidFill>
          <a:ln w="57150" cap="sq">
            <a:solidFill>
              <a:srgbClr val="0070C0"/>
            </a:solidFill>
            <a:prstDash val="solid"/>
            <a:miter/>
          </a:ln>
          <a:effectLst>
            <a:outerShdw dist="50803" dir="12900142" algn="tl">
              <a:srgbClr val="000000">
                <a:alpha val="3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362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Интернет 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615" y="1825625"/>
            <a:ext cx="10835185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PinkFong Super Phonics    </a:t>
            </a:r>
            <a:r>
              <a:rPr lang="en-US" sz="16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music.yandex.ru/album/5556773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                                               </a:t>
            </a:r>
            <a:r>
              <a:rPr lang="en-US" sz="2000" dirty="0" smtClean="0">
                <a:hlinkClick r:id="rId3"/>
              </a:rPr>
              <a:t>https</a:t>
            </a:r>
            <a:r>
              <a:rPr lang="en-US" sz="2000" dirty="0">
                <a:hlinkClick r:id="rId3"/>
              </a:rPr>
              <a:t>://www.youtube.com/watch?v=y4BriUTH2w4</a:t>
            </a:r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The magic </a:t>
            </a:r>
            <a:r>
              <a:rPr lang="en-US" sz="4000" dirty="0" smtClean="0"/>
              <a:t>e</a:t>
            </a:r>
            <a:r>
              <a:rPr lang="en-US" dirty="0" smtClean="0"/>
              <a:t> song, Kids TV </a:t>
            </a:r>
            <a:r>
              <a:rPr lang="en-US" sz="2000" dirty="0">
                <a:hlinkClick r:id="rId4"/>
              </a:rPr>
              <a:t>https://</a:t>
            </a:r>
            <a:r>
              <a:rPr lang="en-US" sz="2000" dirty="0" smtClean="0">
                <a:hlinkClick r:id="rId4"/>
              </a:rPr>
              <a:t>www.youtube.com/watch?v=bZhl6YcrxZQ</a:t>
            </a:r>
            <a:endParaRPr lang="en-US" sz="2000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37013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idx="1"/>
          </p:nvPr>
        </p:nvSpPr>
        <p:spPr>
          <a:xfrm>
            <a:off x="2207565" y="908722"/>
            <a:ext cx="8229596" cy="5793508"/>
          </a:xfrm>
        </p:spPr>
        <p:txBody>
          <a:bodyPr/>
          <a:lstStyle/>
          <a:p>
            <a:pPr marL="0" lvl="0" indent="0">
              <a:buNone/>
            </a:pPr>
            <a:r>
              <a:rPr lang="en-US" sz="5400" dirty="0">
                <a:solidFill>
                  <a:srgbClr val="FF0000"/>
                </a:solidFill>
                <a:latin typeface="Berlin Sans FB" pitchFamily="34"/>
              </a:rPr>
              <a:t>a  </a:t>
            </a:r>
            <a:r>
              <a:rPr lang="en-US" sz="5400" b="1" dirty="0"/>
              <a:t>[</a:t>
            </a:r>
            <a:r>
              <a:rPr lang="en-US" sz="5400" dirty="0"/>
              <a:t>æ</a:t>
            </a:r>
            <a:r>
              <a:rPr lang="en-US" sz="5400" b="1" dirty="0"/>
              <a:t>] </a:t>
            </a:r>
            <a:r>
              <a:rPr lang="ru-RU" sz="5400" b="1" dirty="0"/>
              <a:t> </a:t>
            </a:r>
            <a:r>
              <a:rPr lang="en-US" sz="5400" b="1" dirty="0">
                <a:solidFill>
                  <a:srgbClr val="FF0000"/>
                </a:solidFill>
                <a:latin typeface="Comic Sans MS" pitchFamily="66"/>
              </a:rPr>
              <a:t>a</a:t>
            </a:r>
            <a:r>
              <a:rPr lang="en-US" sz="5400" b="1" dirty="0">
                <a:latin typeface="Arial Rounded MT Bold" panose="020F0704030504030204" pitchFamily="34" charset="0"/>
                <a:cs typeface="Arial" panose="020B0604020202020204" pitchFamily="34" charset="0"/>
              </a:rPr>
              <a:t>nt</a:t>
            </a:r>
            <a:r>
              <a:rPr lang="en-US" sz="5400" b="1" dirty="0">
                <a:latin typeface="Comic Sans MS" pitchFamily="66"/>
              </a:rPr>
              <a:t>, l</a:t>
            </a:r>
            <a:r>
              <a:rPr lang="en-US" sz="5400" b="1" dirty="0">
                <a:solidFill>
                  <a:srgbClr val="FF0000"/>
                </a:solidFill>
                <a:latin typeface="Comic Sans MS" pitchFamily="66"/>
              </a:rPr>
              <a:t>a</a:t>
            </a:r>
            <a:r>
              <a:rPr lang="en-US" sz="5400" b="1" dirty="0">
                <a:latin typeface="Comic Sans MS" pitchFamily="66"/>
              </a:rPr>
              <a:t>mp</a:t>
            </a:r>
          </a:p>
          <a:p>
            <a:pPr marL="0" lvl="0" indent="0">
              <a:buNone/>
            </a:pP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e </a:t>
            </a:r>
            <a:r>
              <a:rPr lang="ru-RU" sz="5400" dirty="0">
                <a:solidFill>
                  <a:srgbClr val="FF0000"/>
                </a:solidFill>
              </a:rPr>
              <a:t> </a:t>
            </a:r>
            <a:r>
              <a:rPr lang="en-US" sz="5400" dirty="0">
                <a:latin typeface="Arial Rounded MT Bold" pitchFamily="34"/>
              </a:rPr>
              <a:t>[e]  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e</a:t>
            </a:r>
            <a:r>
              <a:rPr lang="en-US" sz="5400" dirty="0">
                <a:latin typeface="Arial Rounded MT Bold" pitchFamily="34"/>
              </a:rPr>
              <a:t>gg, b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e</a:t>
            </a:r>
            <a:r>
              <a:rPr lang="en-US" sz="5400" dirty="0">
                <a:latin typeface="Arial Rounded MT Bold" pitchFamily="34"/>
              </a:rPr>
              <a:t>d</a:t>
            </a:r>
          </a:p>
          <a:p>
            <a:pPr marL="0" lvl="0" indent="0">
              <a:buNone/>
            </a:pPr>
            <a:r>
              <a:rPr lang="en-US" sz="5400" b="1" dirty="0" err="1">
                <a:solidFill>
                  <a:srgbClr val="FF0000"/>
                </a:solidFill>
                <a:latin typeface="Arial Rounded MT Bold" pitchFamily="34"/>
              </a:rPr>
              <a:t>i</a:t>
            </a:r>
            <a:r>
              <a:rPr lang="en-US" sz="5400" dirty="0">
                <a:solidFill>
                  <a:srgbClr val="FF0000"/>
                </a:solidFill>
                <a:latin typeface="Bookman Old Style" pitchFamily="18"/>
              </a:rPr>
              <a:t> </a:t>
            </a:r>
            <a:r>
              <a:rPr lang="en-US" sz="5400" dirty="0">
                <a:latin typeface="Arial Rounded MT Bold" pitchFamily="34"/>
              </a:rPr>
              <a:t>  [ </a:t>
            </a:r>
            <a:r>
              <a:rPr lang="en-US" sz="5400" dirty="0" err="1">
                <a:latin typeface="Arial Rounded MT Bold" pitchFamily="34"/>
              </a:rPr>
              <a:t>i</a:t>
            </a:r>
            <a:r>
              <a:rPr lang="en-US" sz="5400" dirty="0">
                <a:latin typeface="Arial Rounded MT Bold" pitchFamily="34"/>
              </a:rPr>
              <a:t> ]  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i</a:t>
            </a:r>
            <a:r>
              <a:rPr lang="en-US" sz="5400" dirty="0">
                <a:latin typeface="Arial Rounded MT Bold" pitchFamily="34"/>
              </a:rPr>
              <a:t>nk, p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i</a:t>
            </a:r>
            <a:r>
              <a:rPr lang="en-US" sz="5400" dirty="0">
                <a:latin typeface="Arial Rounded MT Bold" pitchFamily="34"/>
              </a:rPr>
              <a:t>n</a:t>
            </a:r>
          </a:p>
          <a:p>
            <a:pPr marL="0" lvl="0" indent="0">
              <a:buNone/>
            </a:pPr>
            <a:r>
              <a:rPr lang="en-US" sz="5400" b="1" dirty="0">
                <a:solidFill>
                  <a:srgbClr val="FF0000"/>
                </a:solidFill>
                <a:latin typeface="Bookman Old Style" pitchFamily="18"/>
              </a:rPr>
              <a:t>o</a:t>
            </a:r>
            <a:r>
              <a:rPr lang="en-US" sz="5400" dirty="0">
                <a:solidFill>
                  <a:srgbClr val="FF0000"/>
                </a:solidFill>
                <a:latin typeface="Bookman Old Style" pitchFamily="18"/>
              </a:rPr>
              <a:t>  </a:t>
            </a:r>
            <a:r>
              <a:rPr lang="en-US" sz="5400" b="1" dirty="0">
                <a:latin typeface="Arial Rounded MT Bold" pitchFamily="34"/>
              </a:rPr>
              <a:t>[</a:t>
            </a:r>
            <a:r>
              <a:rPr lang="en-US" sz="5400" b="1" dirty="0">
                <a:latin typeface="Comic Sans MS" pitchFamily="66"/>
              </a:rPr>
              <a:t>ɒ</a:t>
            </a:r>
            <a:r>
              <a:rPr lang="en-US" sz="5400" b="1" dirty="0">
                <a:latin typeface="Arial Rounded MT Bold" pitchFamily="34"/>
              </a:rPr>
              <a:t>]  </a:t>
            </a:r>
            <a:r>
              <a:rPr lang="en-US" sz="5400" b="1" dirty="0">
                <a:solidFill>
                  <a:srgbClr val="FF0000"/>
                </a:solidFill>
                <a:latin typeface="Arial Rounded MT Bold" pitchFamily="34"/>
              </a:rPr>
              <a:t>o</a:t>
            </a:r>
            <a:r>
              <a:rPr lang="en-US" sz="5400" b="1" dirty="0">
                <a:latin typeface="Arial Rounded MT Bold" pitchFamily="34"/>
              </a:rPr>
              <a:t>r</a:t>
            </a:r>
            <a:r>
              <a:rPr lang="en-US" sz="5400" b="1" dirty="0">
                <a:latin typeface="Comic Sans MS" pitchFamily="66"/>
              </a:rPr>
              <a:t>a</a:t>
            </a:r>
            <a:r>
              <a:rPr lang="en-US" sz="5400" b="1" dirty="0">
                <a:latin typeface="Arial Rounded MT Bold" pitchFamily="34"/>
              </a:rPr>
              <a:t>nge, b</a:t>
            </a:r>
            <a:r>
              <a:rPr lang="en-US" sz="5400" b="1" dirty="0">
                <a:solidFill>
                  <a:srgbClr val="FF0000"/>
                </a:solidFill>
                <a:latin typeface="Arial Rounded MT Bold" pitchFamily="34"/>
              </a:rPr>
              <a:t>o</a:t>
            </a:r>
            <a:r>
              <a:rPr lang="en-US" sz="5400" b="1" dirty="0">
                <a:latin typeface="Arial Rounded MT Bold" pitchFamily="34"/>
              </a:rPr>
              <a:t>x</a:t>
            </a:r>
          </a:p>
          <a:p>
            <a:pPr marL="0" lvl="0" indent="0">
              <a:buNone/>
            </a:pPr>
            <a:r>
              <a:rPr lang="en-US" sz="5400" b="1" dirty="0">
                <a:solidFill>
                  <a:srgbClr val="FF0000"/>
                </a:solidFill>
                <a:cs typeface="Arial" pitchFamily="34"/>
              </a:rPr>
              <a:t>u  </a:t>
            </a:r>
            <a:r>
              <a:rPr lang="en-US" sz="5400" b="1" dirty="0">
                <a:latin typeface="PhoneticTM"/>
              </a:rPr>
              <a:t>[ ʌ ] </a:t>
            </a:r>
            <a:r>
              <a:rPr lang="en-US" sz="5400" b="1" dirty="0">
                <a:solidFill>
                  <a:srgbClr val="FF0000"/>
                </a:solidFill>
                <a:latin typeface="PhoneticTM"/>
              </a:rPr>
              <a:t>u</a:t>
            </a:r>
            <a:r>
              <a:rPr lang="en-US" sz="5400" b="1" dirty="0">
                <a:latin typeface="PhoneticTM"/>
              </a:rPr>
              <a:t>nder, j</a:t>
            </a:r>
            <a:r>
              <a:rPr lang="en-US" sz="5400" b="1" dirty="0">
                <a:solidFill>
                  <a:srgbClr val="FF0000"/>
                </a:solidFill>
                <a:latin typeface="PhoneticTM"/>
              </a:rPr>
              <a:t>u</a:t>
            </a:r>
            <a:r>
              <a:rPr lang="en-US" sz="5400" b="1" dirty="0">
                <a:latin typeface="PhoneticTM"/>
              </a:rPr>
              <a:t>g</a:t>
            </a:r>
            <a:endParaRPr lang="ru-RU" sz="5400" b="1" dirty="0"/>
          </a:p>
          <a:p>
            <a:pPr lvl="0"/>
            <a:endParaRPr lang="ru-RU" sz="5400" b="1" dirty="0"/>
          </a:p>
          <a:p>
            <a:pPr lvl="0"/>
            <a:endParaRPr lang="en-US" sz="5400" dirty="0">
              <a:latin typeface="Arial Rounded MT Bold" pitchFamily="34"/>
            </a:endParaRPr>
          </a:p>
          <a:p>
            <a:pPr lvl="0"/>
            <a:endParaRPr lang="ru-RU" sz="5400" dirty="0"/>
          </a:p>
          <a:p>
            <a:pPr lvl="0"/>
            <a:endParaRPr lang="ru-RU" sz="5400" dirty="0"/>
          </a:p>
          <a:p>
            <a:pPr lvl="0"/>
            <a:endParaRPr lang="ru-RU" sz="5400" dirty="0"/>
          </a:p>
          <a:p>
            <a:pPr lvl="0"/>
            <a:endParaRPr lang="ru-RU" dirty="0"/>
          </a:p>
        </p:txBody>
      </p:sp>
      <p:pic>
        <p:nvPicPr>
          <p:cNvPr id="3" name="Рисунок 3"/>
          <p:cNvPicPr>
            <a:picLocks noChangeAspect="1"/>
          </p:cNvPicPr>
          <p:nvPr/>
        </p:nvPicPr>
        <p:blipFill>
          <a:blip r:embed="rId2"/>
          <a:srcRect l="8767"/>
          <a:stretch>
            <a:fillRect/>
          </a:stretch>
        </p:blipFill>
        <p:spPr>
          <a:xfrm>
            <a:off x="9035593" y="4686927"/>
            <a:ext cx="2030300" cy="2015303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23711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idx="1"/>
          </p:nvPr>
        </p:nvSpPr>
        <p:spPr>
          <a:xfrm>
            <a:off x="1847525" y="188643"/>
            <a:ext cx="8640959" cy="550547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5400" dirty="0">
                <a:solidFill>
                  <a:srgbClr val="FF0000"/>
                </a:solidFill>
                <a:latin typeface="Berlin Sans FB" pitchFamily="34"/>
              </a:rPr>
              <a:t>a </a:t>
            </a:r>
            <a:r>
              <a:rPr lang="en-US" sz="5400" b="1" dirty="0"/>
              <a:t>[</a:t>
            </a:r>
            <a:r>
              <a:rPr lang="en-US" sz="5400" dirty="0"/>
              <a:t>æ</a:t>
            </a:r>
            <a:r>
              <a:rPr lang="en-US" sz="5400" b="1" dirty="0"/>
              <a:t>] </a:t>
            </a:r>
            <a:r>
              <a:rPr lang="en-US" sz="5400" b="1" dirty="0">
                <a:latin typeface="Comic Sans MS" pitchFamily="66"/>
              </a:rPr>
              <a:t>c</a:t>
            </a:r>
            <a:r>
              <a:rPr lang="en-US" sz="5400" b="1" dirty="0">
                <a:solidFill>
                  <a:srgbClr val="FF0000"/>
                </a:solidFill>
                <a:latin typeface="Comic Sans MS" pitchFamily="66"/>
              </a:rPr>
              <a:t>a</a:t>
            </a:r>
            <a:r>
              <a:rPr lang="en-US" sz="5400" b="1" dirty="0">
                <a:latin typeface="Arial Rounded MT Bold" panose="020F0704030504030204" pitchFamily="34" charset="0"/>
              </a:rPr>
              <a:t>t</a:t>
            </a:r>
            <a:r>
              <a:rPr lang="en-US" sz="5400" b="1" dirty="0">
                <a:latin typeface="Comic Sans MS" pitchFamily="66"/>
              </a:rPr>
              <a:t>, m</a:t>
            </a:r>
            <a:r>
              <a:rPr lang="en-US" sz="5400" b="1" dirty="0">
                <a:solidFill>
                  <a:srgbClr val="FF0000"/>
                </a:solidFill>
                <a:latin typeface="Comic Sans MS" pitchFamily="66"/>
              </a:rPr>
              <a:t>a</a:t>
            </a:r>
            <a:r>
              <a:rPr lang="en-US" sz="5400" b="1" dirty="0">
                <a:latin typeface="Arial Rounded MT Bold" panose="020F0704030504030204" pitchFamily="34" charset="0"/>
              </a:rPr>
              <a:t>t</a:t>
            </a:r>
            <a:r>
              <a:rPr lang="en-US" sz="5400" b="1" dirty="0">
                <a:latin typeface="Comic Sans MS" pitchFamily="66"/>
              </a:rPr>
              <a:t>, h</a:t>
            </a:r>
            <a:r>
              <a:rPr lang="en-US" sz="5400" b="1" dirty="0">
                <a:solidFill>
                  <a:srgbClr val="FF0000"/>
                </a:solidFill>
                <a:latin typeface="Comic Sans MS" pitchFamily="66"/>
              </a:rPr>
              <a:t>a</a:t>
            </a:r>
            <a:r>
              <a:rPr lang="en-US" sz="5400" b="1" dirty="0">
                <a:latin typeface="Arial Rounded MT Bold" panose="020F0704030504030204" pitchFamily="34" charset="0"/>
              </a:rPr>
              <a:t>t</a:t>
            </a:r>
            <a:r>
              <a:rPr lang="en-US" sz="5400" b="1" dirty="0">
                <a:latin typeface="Comic Sans MS" pitchFamily="66"/>
              </a:rPr>
              <a:t>, p</a:t>
            </a:r>
            <a:r>
              <a:rPr lang="en-US" sz="5400" b="1" dirty="0">
                <a:solidFill>
                  <a:srgbClr val="FF0000"/>
                </a:solidFill>
                <a:latin typeface="Comic Sans MS" pitchFamily="66"/>
              </a:rPr>
              <a:t>a</a:t>
            </a:r>
            <a:r>
              <a:rPr lang="en-US" sz="5400" b="1" dirty="0">
                <a:latin typeface="Arial Rounded MT Bold" panose="020F0704030504030204" pitchFamily="34" charset="0"/>
              </a:rPr>
              <a:t>t</a:t>
            </a:r>
          </a:p>
          <a:p>
            <a:pPr marL="0" lvl="0" indent="0">
              <a:buNone/>
            </a:pP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e </a:t>
            </a:r>
            <a:r>
              <a:rPr lang="en-US" sz="5400" dirty="0">
                <a:latin typeface="Arial Rounded MT Bold" pitchFamily="34"/>
              </a:rPr>
              <a:t>[e] m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e</a:t>
            </a:r>
            <a:r>
              <a:rPr lang="en-US" sz="5400" dirty="0">
                <a:latin typeface="Arial Rounded MT Bold" pitchFamily="34"/>
              </a:rPr>
              <a:t>t, v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e</a:t>
            </a:r>
            <a:r>
              <a:rPr lang="en-US" sz="5400" dirty="0">
                <a:latin typeface="Arial Rounded MT Bold" pitchFamily="34"/>
              </a:rPr>
              <a:t>t, p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e</a:t>
            </a:r>
            <a:r>
              <a:rPr lang="en-US" sz="5400" dirty="0">
                <a:latin typeface="Arial Rounded MT Bold" pitchFamily="34"/>
              </a:rPr>
              <a:t>t, w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e</a:t>
            </a:r>
            <a:r>
              <a:rPr lang="en-US" sz="5400" dirty="0">
                <a:latin typeface="Arial Rounded MT Bold" pitchFamily="34"/>
              </a:rPr>
              <a:t>t</a:t>
            </a:r>
          </a:p>
          <a:p>
            <a:pPr marL="0" lvl="0" indent="0">
              <a:buNone/>
            </a:pPr>
            <a:r>
              <a:rPr lang="en-US" sz="5400" b="1" dirty="0" err="1">
                <a:solidFill>
                  <a:srgbClr val="FF0000"/>
                </a:solidFill>
                <a:latin typeface="Arial Rounded MT Bold" pitchFamily="34"/>
              </a:rPr>
              <a:t>i</a:t>
            </a:r>
            <a:r>
              <a:rPr lang="en-US" sz="5400" dirty="0">
                <a:solidFill>
                  <a:srgbClr val="FF0000"/>
                </a:solidFill>
                <a:latin typeface="Bookman Old Style" pitchFamily="18"/>
              </a:rPr>
              <a:t> </a:t>
            </a:r>
            <a:r>
              <a:rPr lang="en-US" sz="5400" dirty="0">
                <a:latin typeface="Arial Rounded MT Bold" pitchFamily="34"/>
              </a:rPr>
              <a:t> [ </a:t>
            </a:r>
            <a:r>
              <a:rPr lang="en-US" sz="5400" dirty="0" err="1">
                <a:latin typeface="Arial Rounded MT Bold" pitchFamily="34"/>
              </a:rPr>
              <a:t>i</a:t>
            </a:r>
            <a:r>
              <a:rPr lang="en-US" sz="5400" dirty="0">
                <a:latin typeface="Arial Rounded MT Bold" pitchFamily="34"/>
              </a:rPr>
              <a:t> ] p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i</a:t>
            </a:r>
            <a:r>
              <a:rPr lang="en-US" sz="5400" dirty="0">
                <a:latin typeface="Arial Rounded MT Bold" pitchFamily="34"/>
              </a:rPr>
              <a:t>g, b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i</a:t>
            </a:r>
            <a:r>
              <a:rPr lang="en-US" sz="5400" dirty="0">
                <a:latin typeface="Arial Rounded MT Bold" pitchFamily="34"/>
              </a:rPr>
              <a:t>g, w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i</a:t>
            </a:r>
            <a:r>
              <a:rPr lang="en-US" sz="5400" dirty="0">
                <a:latin typeface="Arial Rounded MT Bold" pitchFamily="34"/>
              </a:rPr>
              <a:t>g, f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i</a:t>
            </a:r>
            <a:r>
              <a:rPr lang="en-US" sz="5400" dirty="0">
                <a:latin typeface="Arial Rounded MT Bold" pitchFamily="34"/>
              </a:rPr>
              <a:t>g</a:t>
            </a:r>
          </a:p>
          <a:p>
            <a:pPr marL="0" lvl="0" indent="0">
              <a:buNone/>
            </a:pPr>
            <a:r>
              <a:rPr lang="en-US" sz="5400" b="1" dirty="0">
                <a:solidFill>
                  <a:srgbClr val="FF0000"/>
                </a:solidFill>
                <a:latin typeface="Bookman Old Style" pitchFamily="18"/>
              </a:rPr>
              <a:t>o</a:t>
            </a:r>
            <a:r>
              <a:rPr lang="en-US" sz="5400" dirty="0">
                <a:solidFill>
                  <a:srgbClr val="FF0000"/>
                </a:solidFill>
                <a:latin typeface="Bookman Old Style" pitchFamily="18"/>
              </a:rPr>
              <a:t> </a:t>
            </a:r>
            <a:r>
              <a:rPr lang="en-US" sz="5400" b="1" dirty="0">
                <a:latin typeface="Arial Rounded MT Bold" pitchFamily="34"/>
              </a:rPr>
              <a:t>[</a:t>
            </a:r>
            <a:r>
              <a:rPr lang="en-US" sz="5400" b="1" dirty="0">
                <a:latin typeface="Comic Sans MS" pitchFamily="66"/>
              </a:rPr>
              <a:t>ɒ</a:t>
            </a:r>
            <a:r>
              <a:rPr lang="en-US" sz="5400" b="1" dirty="0">
                <a:latin typeface="Arial Rounded MT Bold" pitchFamily="34"/>
              </a:rPr>
              <a:t>] p</a:t>
            </a:r>
            <a:r>
              <a:rPr lang="en-US" sz="5400" b="1" dirty="0">
                <a:solidFill>
                  <a:srgbClr val="FF0000"/>
                </a:solidFill>
                <a:latin typeface="Arial Rounded MT Bold" pitchFamily="34"/>
              </a:rPr>
              <a:t>o</a:t>
            </a:r>
            <a:r>
              <a:rPr lang="en-US" sz="5400" b="1" dirty="0">
                <a:latin typeface="Arial Rounded MT Bold" pitchFamily="34"/>
              </a:rPr>
              <a:t>p, h</a:t>
            </a:r>
            <a:r>
              <a:rPr lang="en-US" sz="5400" b="1" dirty="0">
                <a:solidFill>
                  <a:srgbClr val="FF0000"/>
                </a:solidFill>
                <a:latin typeface="Arial Rounded MT Bold" pitchFamily="34"/>
              </a:rPr>
              <a:t>o</a:t>
            </a:r>
            <a:r>
              <a:rPr lang="en-US" sz="5400" b="1" dirty="0">
                <a:latin typeface="Arial Rounded MT Bold" pitchFamily="34"/>
              </a:rPr>
              <a:t>p, B</a:t>
            </a:r>
            <a:r>
              <a:rPr lang="en-US" sz="5400" b="1" dirty="0">
                <a:solidFill>
                  <a:srgbClr val="FF0000"/>
                </a:solidFill>
                <a:latin typeface="Arial Rounded MT Bold" pitchFamily="34"/>
              </a:rPr>
              <a:t>o</a:t>
            </a:r>
            <a:r>
              <a:rPr lang="en-US" sz="5400" b="1" dirty="0">
                <a:latin typeface="Arial Rounded MT Bold" pitchFamily="34"/>
              </a:rPr>
              <a:t>b, st</a:t>
            </a:r>
            <a:r>
              <a:rPr lang="en-US" sz="5400" b="1" dirty="0">
                <a:solidFill>
                  <a:srgbClr val="FF0000"/>
                </a:solidFill>
                <a:latin typeface="Arial Rounded MT Bold" pitchFamily="34"/>
              </a:rPr>
              <a:t>o</a:t>
            </a:r>
            <a:r>
              <a:rPr lang="en-US" sz="5400" b="1" dirty="0">
                <a:latin typeface="Arial Rounded MT Bold" pitchFamily="34"/>
              </a:rPr>
              <a:t>p</a:t>
            </a:r>
          </a:p>
          <a:p>
            <a:pPr marL="0" lvl="0" indent="0">
              <a:buNone/>
            </a:pPr>
            <a:r>
              <a:rPr lang="en-US" sz="5400" b="1" dirty="0">
                <a:solidFill>
                  <a:srgbClr val="FF0000"/>
                </a:solidFill>
                <a:cs typeface="Arial" pitchFamily="34"/>
              </a:rPr>
              <a:t>u </a:t>
            </a:r>
            <a:r>
              <a:rPr lang="en-US" sz="5400" b="1" dirty="0">
                <a:latin typeface="PhoneticTM"/>
              </a:rPr>
              <a:t>[ ʌ ] f</a:t>
            </a:r>
            <a:r>
              <a:rPr lang="en-US" sz="5400" b="1" dirty="0">
                <a:solidFill>
                  <a:srgbClr val="FF0000"/>
                </a:solidFill>
                <a:latin typeface="PhoneticTM"/>
              </a:rPr>
              <a:t>u</a:t>
            </a:r>
            <a:r>
              <a:rPr lang="en-US" sz="5400" b="1" dirty="0">
                <a:latin typeface="PhoneticTM"/>
              </a:rPr>
              <a:t>n, r</a:t>
            </a:r>
            <a:r>
              <a:rPr lang="en-US" sz="5400" b="1" dirty="0">
                <a:solidFill>
                  <a:srgbClr val="FF0000"/>
                </a:solidFill>
                <a:latin typeface="PhoneticTM"/>
              </a:rPr>
              <a:t>u</a:t>
            </a:r>
            <a:r>
              <a:rPr lang="en-US" sz="5400" b="1" dirty="0">
                <a:latin typeface="PhoneticTM"/>
              </a:rPr>
              <a:t>n, s</a:t>
            </a:r>
            <a:r>
              <a:rPr lang="en-US" sz="5400" b="1" dirty="0">
                <a:solidFill>
                  <a:srgbClr val="FF0000"/>
                </a:solidFill>
                <a:latin typeface="PhoneticTM"/>
              </a:rPr>
              <a:t>u</a:t>
            </a:r>
            <a:r>
              <a:rPr lang="en-US" sz="5400" b="1" dirty="0">
                <a:latin typeface="PhoneticTM"/>
              </a:rPr>
              <a:t>n, b</a:t>
            </a:r>
            <a:r>
              <a:rPr lang="en-US" sz="5400" b="1" dirty="0">
                <a:solidFill>
                  <a:srgbClr val="FF0000"/>
                </a:solidFill>
                <a:latin typeface="PhoneticTM"/>
              </a:rPr>
              <a:t>u</a:t>
            </a:r>
            <a:r>
              <a:rPr lang="en-US" sz="5400" b="1" dirty="0">
                <a:latin typeface="PhoneticTM"/>
              </a:rPr>
              <a:t>n</a:t>
            </a:r>
            <a:endParaRPr lang="ru-RU" sz="5400" dirty="0">
              <a:latin typeface="Comic Sans MS" pitchFamily="66"/>
            </a:endParaRPr>
          </a:p>
        </p:txBody>
      </p:sp>
      <p:pic>
        <p:nvPicPr>
          <p:cNvPr id="3" name="Рисунок 4"/>
          <p:cNvPicPr>
            <a:picLocks noChangeAspect="1"/>
          </p:cNvPicPr>
          <p:nvPr/>
        </p:nvPicPr>
        <p:blipFill>
          <a:blip r:embed="rId2"/>
          <a:srcRect l="-463" t="41206" r="452" b="24801"/>
          <a:stretch>
            <a:fillRect/>
          </a:stretch>
        </p:blipFill>
        <p:spPr>
          <a:xfrm>
            <a:off x="1483057" y="5109572"/>
            <a:ext cx="9184947" cy="1748427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17123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233841" y="3539026"/>
            <a:ext cx="6332269" cy="1142997"/>
          </a:xfrm>
        </p:spPr>
        <p:txBody>
          <a:bodyPr>
            <a:normAutofit fontScale="90000"/>
          </a:bodyPr>
          <a:lstStyle/>
          <a:p>
            <a:pPr lvl="0"/>
            <a:r>
              <a:rPr lang="en-US" sz="5400" b="1" dirty="0">
                <a:latin typeface="Comic Sans MS" pitchFamily="66"/>
              </a:rPr>
              <a:t>c</a:t>
            </a:r>
            <a:r>
              <a:rPr lang="en-US" sz="5400" b="1" dirty="0">
                <a:solidFill>
                  <a:srgbClr val="FF0000"/>
                </a:solidFill>
                <a:latin typeface="Comic Sans MS" pitchFamily="66"/>
              </a:rPr>
              <a:t>a</a:t>
            </a:r>
            <a:r>
              <a:rPr lang="en-US" sz="5400" b="1" dirty="0">
                <a:latin typeface="Comic Sans MS" pitchFamily="66"/>
              </a:rPr>
              <a:t>t, m</a:t>
            </a:r>
            <a:r>
              <a:rPr lang="en-US" sz="5400" b="1" dirty="0">
                <a:solidFill>
                  <a:srgbClr val="FF0000"/>
                </a:solidFill>
                <a:latin typeface="Comic Sans MS" pitchFamily="66"/>
              </a:rPr>
              <a:t>a</a:t>
            </a:r>
            <a:r>
              <a:rPr lang="en-US" sz="5400" b="1" dirty="0">
                <a:latin typeface="Comic Sans MS" pitchFamily="66"/>
              </a:rPr>
              <a:t>t, h</a:t>
            </a:r>
            <a:r>
              <a:rPr lang="en-US" sz="5400" b="1" dirty="0">
                <a:solidFill>
                  <a:srgbClr val="FF0000"/>
                </a:solidFill>
                <a:latin typeface="Comic Sans MS" pitchFamily="66"/>
              </a:rPr>
              <a:t>a</a:t>
            </a:r>
            <a:r>
              <a:rPr lang="en-US" sz="5400" b="1" dirty="0">
                <a:latin typeface="Comic Sans MS" pitchFamily="66"/>
              </a:rPr>
              <a:t>t, p</a:t>
            </a:r>
            <a:r>
              <a:rPr lang="en-US" sz="5400" b="1" dirty="0">
                <a:solidFill>
                  <a:srgbClr val="FF0000"/>
                </a:solidFill>
                <a:latin typeface="Comic Sans MS" pitchFamily="66"/>
              </a:rPr>
              <a:t>a</a:t>
            </a:r>
            <a:r>
              <a:rPr lang="en-US" sz="5400" b="1" dirty="0">
                <a:latin typeface="Comic Sans MS" pitchFamily="66"/>
              </a:rPr>
              <a:t>t</a:t>
            </a:r>
            <a:endParaRPr lang="ru-RU" sz="5400" dirty="0"/>
          </a:p>
        </p:txBody>
      </p:sp>
      <p:pic>
        <p:nvPicPr>
          <p:cNvPr id="3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l="13281" t="24497" r="70213" b="24591"/>
          <a:stretch>
            <a:fillRect/>
          </a:stretch>
        </p:blipFill>
        <p:spPr>
          <a:xfrm>
            <a:off x="1775522" y="1628801"/>
            <a:ext cx="2707692" cy="4698026"/>
          </a:xfrm>
        </p:spPr>
      </p:pic>
    </p:spTree>
    <p:extLst>
      <p:ext uri="{BB962C8B-B14F-4D97-AF65-F5344CB8AC3E}">
        <p14:creationId xmlns:p14="http://schemas.microsoft.com/office/powerpoint/2010/main" val="2097212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350450" y="3567735"/>
            <a:ext cx="5758828" cy="1142997"/>
          </a:xfrm>
        </p:spPr>
        <p:txBody>
          <a:bodyPr>
            <a:normAutofit fontScale="90000"/>
          </a:bodyPr>
          <a:lstStyle/>
          <a:p>
            <a:pPr lvl="0"/>
            <a:r>
              <a:rPr lang="en-US" sz="5443" dirty="0" smtClean="0">
                <a:latin typeface="Arial Rounded MT Bold" pitchFamily="34"/>
              </a:rPr>
              <a:t>m</a:t>
            </a:r>
            <a:r>
              <a:rPr lang="en-US" sz="5443" dirty="0" smtClean="0">
                <a:solidFill>
                  <a:srgbClr val="FF0000"/>
                </a:solidFill>
                <a:latin typeface="Arial Rounded MT Bold" pitchFamily="34"/>
              </a:rPr>
              <a:t>e</a:t>
            </a:r>
            <a:r>
              <a:rPr lang="en-US" sz="5443" dirty="0" smtClean="0">
                <a:latin typeface="Arial Rounded MT Bold" pitchFamily="34"/>
              </a:rPr>
              <a:t>t</a:t>
            </a:r>
            <a:r>
              <a:rPr lang="en-US" sz="5443" dirty="0">
                <a:latin typeface="Arial Rounded MT Bold" pitchFamily="34"/>
              </a:rPr>
              <a:t>, v</a:t>
            </a:r>
            <a:r>
              <a:rPr lang="en-US" sz="5443" dirty="0">
                <a:solidFill>
                  <a:srgbClr val="FF0000"/>
                </a:solidFill>
                <a:latin typeface="Arial Rounded MT Bold" pitchFamily="34"/>
              </a:rPr>
              <a:t>e</a:t>
            </a:r>
            <a:r>
              <a:rPr lang="en-US" sz="5443" dirty="0">
                <a:latin typeface="Arial Rounded MT Bold" pitchFamily="34"/>
              </a:rPr>
              <a:t>t, p</a:t>
            </a:r>
            <a:r>
              <a:rPr lang="en-US" sz="5443" dirty="0">
                <a:solidFill>
                  <a:srgbClr val="FF0000"/>
                </a:solidFill>
                <a:latin typeface="Arial Rounded MT Bold" pitchFamily="34"/>
              </a:rPr>
              <a:t>e</a:t>
            </a:r>
            <a:r>
              <a:rPr lang="en-US" sz="5443" dirty="0">
                <a:latin typeface="Arial Rounded MT Bold" pitchFamily="34"/>
              </a:rPr>
              <a:t>t, w</a:t>
            </a:r>
            <a:r>
              <a:rPr lang="en-US" sz="5443" dirty="0">
                <a:solidFill>
                  <a:srgbClr val="FF0000"/>
                </a:solidFill>
                <a:latin typeface="Arial Rounded MT Bold" pitchFamily="34"/>
              </a:rPr>
              <a:t>e</a:t>
            </a:r>
            <a:r>
              <a:rPr lang="en-US" sz="5443" dirty="0">
                <a:latin typeface="Arial Rounded MT Bold" pitchFamily="34"/>
              </a:rPr>
              <a:t>t</a:t>
            </a:r>
            <a:r>
              <a:rPr lang="en-US" sz="3629" dirty="0">
                <a:latin typeface="Arial Rounded MT Bold" pitchFamily="34"/>
              </a:rPr>
              <a:t/>
            </a:r>
            <a:br>
              <a:rPr lang="en-US" sz="3629" dirty="0">
                <a:latin typeface="Arial Rounded MT Bold" pitchFamily="34"/>
              </a:rPr>
            </a:br>
            <a:endParaRPr lang="ru-RU" sz="3629" dirty="0"/>
          </a:p>
        </p:txBody>
      </p:sp>
      <p:pic>
        <p:nvPicPr>
          <p:cNvPr id="3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l="29137" t="22906" r="54475" b="24591"/>
          <a:stretch>
            <a:fillRect/>
          </a:stretch>
        </p:blipFill>
        <p:spPr>
          <a:xfrm>
            <a:off x="1703511" y="1412776"/>
            <a:ext cx="2664300" cy="4801236"/>
          </a:xfrm>
        </p:spPr>
      </p:pic>
    </p:spTree>
    <p:extLst>
      <p:ext uri="{BB962C8B-B14F-4D97-AF65-F5344CB8AC3E}">
        <p14:creationId xmlns:p14="http://schemas.microsoft.com/office/powerpoint/2010/main" val="182279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576350" y="3661924"/>
            <a:ext cx="5915001" cy="1142997"/>
          </a:xfrm>
        </p:spPr>
        <p:txBody>
          <a:bodyPr>
            <a:normAutofit fontScale="90000"/>
          </a:bodyPr>
          <a:lstStyle/>
          <a:p>
            <a:pPr lvl="0"/>
            <a:r>
              <a:rPr lang="en-US" sz="5400" dirty="0">
                <a:latin typeface="Arial Rounded MT Bold" pitchFamily="34"/>
              </a:rPr>
              <a:t>p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i</a:t>
            </a:r>
            <a:r>
              <a:rPr lang="en-US" sz="5400" dirty="0">
                <a:latin typeface="Arial Rounded MT Bold" pitchFamily="34"/>
              </a:rPr>
              <a:t>g, b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i</a:t>
            </a:r>
            <a:r>
              <a:rPr lang="en-US" sz="5400" dirty="0">
                <a:latin typeface="Arial Rounded MT Bold" pitchFamily="34"/>
              </a:rPr>
              <a:t>g, w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i</a:t>
            </a:r>
            <a:r>
              <a:rPr lang="en-US" sz="5400" dirty="0">
                <a:latin typeface="Arial Rounded MT Bold" pitchFamily="34"/>
              </a:rPr>
              <a:t>g, f</a:t>
            </a:r>
            <a:r>
              <a:rPr lang="en-US" sz="5400" dirty="0">
                <a:solidFill>
                  <a:srgbClr val="FF0000"/>
                </a:solidFill>
                <a:latin typeface="Arial Rounded MT Bold" pitchFamily="34"/>
              </a:rPr>
              <a:t>i</a:t>
            </a:r>
            <a:r>
              <a:rPr lang="en-US" sz="5400" dirty="0">
                <a:latin typeface="Arial Rounded MT Bold" pitchFamily="34"/>
              </a:rPr>
              <a:t>g</a:t>
            </a:r>
            <a:br>
              <a:rPr lang="en-US" sz="5400" dirty="0">
                <a:latin typeface="Arial Rounded MT Bold" pitchFamily="34"/>
              </a:rPr>
            </a:br>
            <a:endParaRPr lang="ru-RU" sz="5400" dirty="0"/>
          </a:p>
        </p:txBody>
      </p:sp>
      <p:pic>
        <p:nvPicPr>
          <p:cNvPr id="3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l="44297" t="38136" r="45663" b="24368"/>
          <a:stretch>
            <a:fillRect/>
          </a:stretch>
        </p:blipFill>
        <p:spPr>
          <a:xfrm>
            <a:off x="1847525" y="1268762"/>
            <a:ext cx="2664300" cy="5143109"/>
          </a:xfrm>
        </p:spPr>
      </p:pic>
    </p:spTree>
    <p:extLst>
      <p:ext uri="{BB962C8B-B14F-4D97-AF65-F5344CB8AC3E}">
        <p14:creationId xmlns:p14="http://schemas.microsoft.com/office/powerpoint/2010/main" val="3209673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3175651" y="1133872"/>
            <a:ext cx="7067131" cy="1142997"/>
          </a:xfrm>
        </p:spPr>
        <p:txBody>
          <a:bodyPr>
            <a:normAutofit fontScale="90000"/>
          </a:bodyPr>
          <a:lstStyle/>
          <a:p>
            <a:pPr lvl="0"/>
            <a:r>
              <a:rPr lang="en-US" sz="5400" b="1" dirty="0">
                <a:latin typeface="Arial Rounded MT Bold" pitchFamily="34"/>
              </a:rPr>
              <a:t>p</a:t>
            </a:r>
            <a:r>
              <a:rPr lang="en-US" sz="5400" b="1" dirty="0">
                <a:solidFill>
                  <a:srgbClr val="FF0000"/>
                </a:solidFill>
                <a:latin typeface="Arial Rounded MT Bold" pitchFamily="34"/>
              </a:rPr>
              <a:t>o</a:t>
            </a:r>
            <a:r>
              <a:rPr lang="en-US" sz="5400" b="1" dirty="0">
                <a:latin typeface="Arial Rounded MT Bold" pitchFamily="34"/>
              </a:rPr>
              <a:t>p, h</a:t>
            </a:r>
            <a:r>
              <a:rPr lang="en-US" sz="5400" b="1" dirty="0">
                <a:solidFill>
                  <a:srgbClr val="FF0000"/>
                </a:solidFill>
                <a:latin typeface="Arial Rounded MT Bold" pitchFamily="34"/>
              </a:rPr>
              <a:t>o</a:t>
            </a:r>
            <a:r>
              <a:rPr lang="en-US" sz="5400" b="1" dirty="0">
                <a:latin typeface="Arial Rounded MT Bold" pitchFamily="34"/>
              </a:rPr>
              <a:t>p, B</a:t>
            </a:r>
            <a:r>
              <a:rPr lang="en-US" sz="5400" b="1" dirty="0">
                <a:solidFill>
                  <a:srgbClr val="FF0000"/>
                </a:solidFill>
                <a:latin typeface="Arial Rounded MT Bold" pitchFamily="34"/>
              </a:rPr>
              <a:t>o</a:t>
            </a:r>
            <a:r>
              <a:rPr lang="en-US" sz="5400" b="1" dirty="0">
                <a:latin typeface="Arial Rounded MT Bold" pitchFamily="34"/>
              </a:rPr>
              <a:t>b, st</a:t>
            </a:r>
            <a:r>
              <a:rPr lang="en-US" sz="5400" b="1" dirty="0">
                <a:solidFill>
                  <a:srgbClr val="FF0000"/>
                </a:solidFill>
                <a:latin typeface="Arial Rounded MT Bold" pitchFamily="34"/>
              </a:rPr>
              <a:t>o</a:t>
            </a:r>
            <a:r>
              <a:rPr lang="en-US" sz="5400" b="1" dirty="0">
                <a:latin typeface="Arial Rounded MT Bold" pitchFamily="34"/>
              </a:rPr>
              <a:t>p</a:t>
            </a:r>
            <a:br>
              <a:rPr lang="en-US" sz="5400" b="1" dirty="0">
                <a:latin typeface="Arial Rounded MT Bold" pitchFamily="34"/>
              </a:rPr>
            </a:br>
            <a:endParaRPr lang="ru-RU" sz="5400" dirty="0"/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>
              <a:latin typeface="Arial Rounded MT Bold" pitchFamily="34"/>
            </a:endParaRPr>
          </a:p>
          <a:p>
            <a:pPr lvl="0"/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/>
          <a:srcRect l="53185" t="32549" r="31076" b="25914"/>
          <a:stretch>
            <a:fillRect/>
          </a:stretch>
        </p:blipFill>
        <p:spPr>
          <a:xfrm>
            <a:off x="4368275" y="2276869"/>
            <a:ext cx="3744419" cy="442035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415699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510233" y="3501011"/>
            <a:ext cx="5586604" cy="1142997"/>
          </a:xfrm>
        </p:spPr>
        <p:txBody>
          <a:bodyPr>
            <a:normAutofit fontScale="90000"/>
          </a:bodyPr>
          <a:lstStyle/>
          <a:p>
            <a:pPr lvl="0"/>
            <a:r>
              <a:rPr lang="en-US" sz="5443" b="1" dirty="0">
                <a:latin typeface="PhoneticTM"/>
              </a:rPr>
              <a:t>f</a:t>
            </a:r>
            <a:r>
              <a:rPr lang="en-US" sz="5443" b="1" dirty="0">
                <a:solidFill>
                  <a:srgbClr val="FF0000"/>
                </a:solidFill>
                <a:latin typeface="PhoneticTM"/>
              </a:rPr>
              <a:t>u</a:t>
            </a:r>
            <a:r>
              <a:rPr lang="en-US" sz="5443" b="1" dirty="0">
                <a:latin typeface="PhoneticTM"/>
              </a:rPr>
              <a:t>n, r</a:t>
            </a:r>
            <a:r>
              <a:rPr lang="en-US" sz="5443" b="1" dirty="0">
                <a:solidFill>
                  <a:srgbClr val="FF0000"/>
                </a:solidFill>
                <a:latin typeface="PhoneticTM"/>
              </a:rPr>
              <a:t>u</a:t>
            </a:r>
            <a:r>
              <a:rPr lang="en-US" sz="5443" b="1" dirty="0">
                <a:latin typeface="PhoneticTM"/>
              </a:rPr>
              <a:t>n, s</a:t>
            </a:r>
            <a:r>
              <a:rPr lang="en-US" sz="5443" b="1" dirty="0">
                <a:solidFill>
                  <a:srgbClr val="FF0000"/>
                </a:solidFill>
                <a:latin typeface="PhoneticTM"/>
              </a:rPr>
              <a:t>u</a:t>
            </a:r>
            <a:r>
              <a:rPr lang="en-US" sz="5443" b="1" dirty="0">
                <a:latin typeface="PhoneticTM"/>
              </a:rPr>
              <a:t>n, b</a:t>
            </a:r>
            <a:r>
              <a:rPr lang="en-US" sz="5443" b="1" dirty="0">
                <a:solidFill>
                  <a:srgbClr val="FF0000"/>
                </a:solidFill>
                <a:latin typeface="PhoneticTM"/>
              </a:rPr>
              <a:t>u</a:t>
            </a:r>
            <a:r>
              <a:rPr lang="en-US" sz="5443" b="1" dirty="0">
                <a:latin typeface="PhoneticTM"/>
              </a:rPr>
              <a:t>n</a:t>
            </a:r>
            <a:r>
              <a:rPr lang="ru-RU" sz="3629" dirty="0">
                <a:latin typeface="Comic Sans MS" pitchFamily="66"/>
              </a:rPr>
              <a:t/>
            </a:r>
            <a:br>
              <a:rPr lang="ru-RU" sz="3629" dirty="0">
                <a:latin typeface="Comic Sans MS" pitchFamily="66"/>
              </a:rPr>
            </a:br>
            <a:endParaRPr lang="ru-RU" sz="3629" dirty="0"/>
          </a:p>
        </p:txBody>
      </p:sp>
      <p:pic>
        <p:nvPicPr>
          <p:cNvPr id="3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l="67899" t="34044" r="11518" b="22999"/>
          <a:stretch>
            <a:fillRect/>
          </a:stretch>
        </p:blipFill>
        <p:spPr>
          <a:xfrm>
            <a:off x="7712747" y="2496943"/>
            <a:ext cx="2955256" cy="3481434"/>
          </a:xfrm>
        </p:spPr>
      </p:pic>
    </p:spTree>
    <p:extLst>
      <p:ext uri="{BB962C8B-B14F-4D97-AF65-F5344CB8AC3E}">
        <p14:creationId xmlns:p14="http://schemas.microsoft.com/office/powerpoint/2010/main" val="360436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323</Words>
  <Application>Microsoft Office PowerPoint</Application>
  <PresentationFormat>Широкоэкранный</PresentationFormat>
  <Paragraphs>76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1" baseType="lpstr">
      <vt:lpstr>Arial</vt:lpstr>
      <vt:lpstr>Arial Rounded MT Bold</vt:lpstr>
      <vt:lpstr>Berlin Sans FB</vt:lpstr>
      <vt:lpstr>Bookman Old Style</vt:lpstr>
      <vt:lpstr>Calibri</vt:lpstr>
      <vt:lpstr>Calibri Light</vt:lpstr>
      <vt:lpstr>Comic Sans MS</vt:lpstr>
      <vt:lpstr>PhoneticTM</vt:lpstr>
      <vt:lpstr>Times New Roman</vt:lpstr>
      <vt:lpstr>Тема Office</vt:lpstr>
      <vt:lpstr>«Чтение гласных в открытом слоге,  закрытом слоге и в начале слова»</vt:lpstr>
      <vt:lpstr>Презентация PowerPoint</vt:lpstr>
      <vt:lpstr>Презентация PowerPoint</vt:lpstr>
      <vt:lpstr>Презентация PowerPoint</vt:lpstr>
      <vt:lpstr>cat, mat, hat, pat</vt:lpstr>
      <vt:lpstr>met, vet, pet, wet </vt:lpstr>
      <vt:lpstr>pig, big, wig, fig </vt:lpstr>
      <vt:lpstr>pop, hop, Bob, stop </vt:lpstr>
      <vt:lpstr>fun, run, sun, bun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Интернет источники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Екатерина</cp:lastModifiedBy>
  <cp:revision>14</cp:revision>
  <dcterms:created xsi:type="dcterms:W3CDTF">2019-01-12T07:38:33Z</dcterms:created>
  <dcterms:modified xsi:type="dcterms:W3CDTF">2019-05-21T11:59:08Z</dcterms:modified>
</cp:coreProperties>
</file>