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38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4D87909-EECC-4D30-8E0F-3744C14568D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ED0C6E-D296-4DF8-B87A-8D518C33A97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7909-EECC-4D30-8E0F-3744C14568D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D0C6E-D296-4DF8-B87A-8D518C33A9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4D87909-EECC-4D30-8E0F-3744C14568D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E5ED0C6E-D296-4DF8-B87A-8D518C33A97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7909-EECC-4D30-8E0F-3744C14568D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ED0C6E-D296-4DF8-B87A-8D518C33A97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7909-EECC-4D30-8E0F-3744C14568D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5ED0C6E-D296-4DF8-B87A-8D518C33A97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4D87909-EECC-4D30-8E0F-3744C14568D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5ED0C6E-D296-4DF8-B87A-8D518C33A97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4D87909-EECC-4D30-8E0F-3744C14568D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5ED0C6E-D296-4DF8-B87A-8D518C33A97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7909-EECC-4D30-8E0F-3744C14568D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ED0C6E-D296-4DF8-B87A-8D518C33A9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7909-EECC-4D30-8E0F-3744C14568D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5ED0C6E-D296-4DF8-B87A-8D518C33A9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87909-EECC-4D30-8E0F-3744C14568D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5ED0C6E-D296-4DF8-B87A-8D518C33A97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4D87909-EECC-4D30-8E0F-3744C14568D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5ED0C6E-D296-4DF8-B87A-8D518C33A97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4D87909-EECC-4D30-8E0F-3744C14568D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5ED0C6E-D296-4DF8-B87A-8D518C33A97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500042"/>
            <a:ext cx="6477000" cy="3143272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«Труд избавляет человека от трех главных зол – скуки, порока и нужды»	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Вольтер(1694-1774г.г.) – французский писатель, философ – просветитель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339752" y="116632"/>
            <a:ext cx="4968552" cy="3600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аботодатель имеет право</a:t>
            </a:r>
            <a:endParaRPr lang="ru-RU" sz="2000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>
            <a:stCxn id="2" idx="2"/>
          </p:cNvCxnSpPr>
          <p:nvPr/>
        </p:nvCxnSpPr>
        <p:spPr>
          <a:xfrm flipH="1">
            <a:off x="611560" y="296652"/>
            <a:ext cx="1728192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611560" y="296652"/>
            <a:ext cx="0" cy="1573324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1043608" y="692696"/>
            <a:ext cx="7704856" cy="5040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соответствии с законом заключать, изменять, расторгать трудовые договоры с работниками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1412776"/>
            <a:ext cx="7704856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требовать от работников исполнения ими трудовых обязанностей и бережного отношения к имуществу работодателя и других работников, соблюдения правил внутреннего распорядка организации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Прямая со стрелкой 13"/>
          <p:cNvCxnSpPr>
            <a:endCxn id="7" idx="1"/>
          </p:cNvCxnSpPr>
          <p:nvPr/>
        </p:nvCxnSpPr>
        <p:spPr>
          <a:xfrm>
            <a:off x="611560" y="944724"/>
            <a:ext cx="432048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8" idx="1"/>
          </p:cNvCxnSpPr>
          <p:nvPr/>
        </p:nvCxnSpPr>
        <p:spPr>
          <a:xfrm>
            <a:off x="611560" y="1869976"/>
            <a:ext cx="432048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2411760" y="2740546"/>
            <a:ext cx="4680520" cy="36879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Работодатель обязан</a:t>
            </a:r>
            <a:endParaRPr lang="ru-RU" sz="2000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0" name="Прямая соединительная линия 19"/>
          <p:cNvCxnSpPr>
            <a:stCxn id="18" idx="2"/>
          </p:cNvCxnSpPr>
          <p:nvPr/>
        </p:nvCxnSpPr>
        <p:spPr>
          <a:xfrm flipH="1">
            <a:off x="539552" y="2924944"/>
            <a:ext cx="1872208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539551" y="2924944"/>
            <a:ext cx="1" cy="2952328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971601" y="3516821"/>
            <a:ext cx="7704856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соблюдать законы и иные нормативные акты, условия коллективного договора, соглашений и трудовых договоров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971601" y="4509120"/>
            <a:ext cx="7704856" cy="7920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обеспечивать безопасность труда и условия, отвечающие требованиям охраны и гигиены труда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971600" y="5517232"/>
            <a:ext cx="7704856" cy="7200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обеспечивать работникам равную плату за труд равной ценности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1" name="Прямая со стрелкой 30"/>
          <p:cNvCxnSpPr>
            <a:endCxn id="23" idx="1"/>
          </p:cNvCxnSpPr>
          <p:nvPr/>
        </p:nvCxnSpPr>
        <p:spPr>
          <a:xfrm>
            <a:off x="539552" y="3876861"/>
            <a:ext cx="432049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547986" y="4905164"/>
            <a:ext cx="432049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539551" y="5877272"/>
            <a:ext cx="432049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8" name="Управляющая кнопка: далее 37">
            <a:hlinkClick r:id="" action="ppaction://hlinkshowjump?jump=nextslide" highlightClick="1"/>
          </p:cNvPr>
          <p:cNvSpPr/>
          <p:nvPr/>
        </p:nvSpPr>
        <p:spPr>
          <a:xfrm>
            <a:off x="8101584" y="6336792"/>
            <a:ext cx="1042416" cy="521208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621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/>
              <a:t>Сравнительная таблица продолжительности рабочего времени для разных категорий работников</a:t>
            </a:r>
            <a:endParaRPr lang="ru-RU" sz="3200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571472" y="1714488"/>
          <a:ext cx="8153400" cy="38100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5929354"/>
                <a:gridCol w="222404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Возраст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</a:rPr>
                        <a:t> работника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Рабочее время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Для работников в возрасте от 15 до 16 лет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Для работников в возрасте от 16 до 18 лет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Для учащихся образовательных учреждений, образовательных учреждений НПО и СПО, совмещающих в течение </a:t>
                      </a:r>
                      <a:r>
                        <a:rPr lang="ru-RU" sz="2000" b="1" dirty="0" err="1" smtClean="0">
                          <a:solidFill>
                            <a:srgbClr val="002060"/>
                          </a:solidFill>
                        </a:rPr>
                        <a:t>уч.года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 учебу с работой, в возрасте от 14 до 16 лет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Для учащихся образовательных учреждений, образовательных учреждений НПО и СПО, совмещающих в течение </a:t>
                      </a:r>
                      <a:r>
                        <a:rPr lang="ru-RU" sz="2000" b="1" dirty="0" err="1" smtClean="0">
                          <a:solidFill>
                            <a:srgbClr val="002060"/>
                          </a:solidFill>
                        </a:rPr>
                        <a:t>уч.года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 учебу с работой, в возрасте от 16до 18 лет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Проверь себя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altLang="ru-RU" sz="3200" dirty="0" smtClean="0">
                <a:solidFill>
                  <a:srgbClr val="002060"/>
                </a:solidFill>
              </a:rPr>
              <a:t>На работу устраивается подросток 14 лет. Работодатель и он договариваются, что это будет высокооплачиваемый труд по подъёму тяжестей продолжительностью с 15 до 24 часов.</a:t>
            </a:r>
          </a:p>
          <a:p>
            <a:endParaRPr lang="ru-RU" altLang="ru-RU" sz="3200" dirty="0" smtClean="0">
              <a:solidFill>
                <a:srgbClr val="002060"/>
              </a:solidFill>
            </a:endParaRPr>
          </a:p>
          <a:p>
            <a:r>
              <a:rPr lang="ru-RU" altLang="ru-RU" sz="3200" dirty="0" smtClean="0">
                <a:solidFill>
                  <a:srgbClr val="002060"/>
                </a:solidFill>
              </a:rPr>
              <a:t>При приёме на работу 17 – летнему Дмитрию предлагает пройти испытательный срок.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П. 17; «В классе и дома» №1, №2 (письменно)</a:t>
            </a: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Домашнее задание: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00034" y="1214422"/>
            <a:ext cx="8339166" cy="214314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Спасибо за урок!)</a:t>
            </a:r>
            <a:endParaRPr lang="ru-RU" sz="54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714356"/>
            <a:ext cx="8482042" cy="228601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Право на труд. Трудовые правоотношения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План урока: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Право на труд.</a:t>
            </a:r>
          </a:p>
          <a:p>
            <a:pPr marL="514350" indent="-514350">
              <a:buAutoNum type="arabicPeriod"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 marL="514350" indent="-514350"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Трудовые правоотношения.</a:t>
            </a:r>
          </a:p>
          <a:p>
            <a:pPr marL="514350" indent="-514350">
              <a:buAutoNum type="arabicPeriod"/>
            </a:pPr>
            <a:endParaRPr lang="ru-RU" sz="3600" b="1" dirty="0" smtClean="0">
              <a:solidFill>
                <a:srgbClr val="002060"/>
              </a:solidFill>
            </a:endParaRPr>
          </a:p>
          <a:p>
            <a:pPr marL="514350" indent="-514350">
              <a:buAutoNum type="arabicPeriod"/>
            </a:pPr>
            <a:r>
              <a:rPr lang="ru-RU" sz="3600" b="1" dirty="0" smtClean="0">
                <a:solidFill>
                  <a:srgbClr val="002060"/>
                </a:solidFill>
              </a:rPr>
              <a:t>Особенности труда несовершеннолетних.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Вставьте пропущенные термины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altLang="ru-RU" sz="3200" b="1" dirty="0" smtClean="0">
                <a:solidFill>
                  <a:srgbClr val="002060"/>
                </a:solidFill>
              </a:rPr>
              <a:t>Отношения между органами власти и гражданами регулирует </a:t>
            </a:r>
            <a:r>
              <a:rPr lang="ru-RU" altLang="ru-RU" sz="3200" b="1" dirty="0" err="1" smtClean="0">
                <a:solidFill>
                  <a:srgbClr val="002060"/>
                </a:solidFill>
              </a:rPr>
              <a:t>__?_право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altLang="ru-RU" sz="3200" b="1" dirty="0" smtClean="0">
                <a:solidFill>
                  <a:srgbClr val="002060"/>
                </a:solidFill>
              </a:rPr>
              <a:t>Порядок взаимоотношений работников и работодателей устанавливает </a:t>
            </a:r>
            <a:r>
              <a:rPr lang="ru-RU" altLang="ru-RU" sz="3200" b="1" dirty="0" err="1" smtClean="0">
                <a:solidFill>
                  <a:srgbClr val="002060"/>
                </a:solidFill>
              </a:rPr>
              <a:t>___?__право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altLang="ru-RU" sz="3200" b="1" dirty="0" smtClean="0">
                <a:solidFill>
                  <a:srgbClr val="002060"/>
                </a:solidFill>
              </a:rPr>
              <a:t>Преступность поступков человека и меру наказания за их совершение устанавливает </a:t>
            </a:r>
            <a:r>
              <a:rPr lang="ru-RU" altLang="ru-RU" sz="3200" b="1" dirty="0" err="1" smtClean="0">
                <a:solidFill>
                  <a:srgbClr val="002060"/>
                </a:solidFill>
              </a:rPr>
              <a:t>___?__право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Вставьте пропущенные термины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altLang="ru-RU" sz="3200" b="1" dirty="0" smtClean="0">
                <a:solidFill>
                  <a:srgbClr val="002060"/>
                </a:solidFill>
              </a:rPr>
              <a:t>Отношения между мужчиной и женщиной при вступлении в брак, разводе и в процессе семейной жизни регулирует </a:t>
            </a:r>
            <a:r>
              <a:rPr lang="ru-RU" altLang="ru-RU" sz="3200" b="1" dirty="0" err="1" smtClean="0">
                <a:solidFill>
                  <a:srgbClr val="002060"/>
                </a:solidFill>
              </a:rPr>
              <a:t>__?__право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altLang="ru-RU" sz="3200" b="1" dirty="0" smtClean="0">
                <a:solidFill>
                  <a:srgbClr val="002060"/>
                </a:solidFill>
              </a:rPr>
              <a:t>Порядок наследования, владения и распоряжения собственностью, защиты чести и достоинства, заключения сделок и т. д. определяет </a:t>
            </a:r>
            <a:r>
              <a:rPr lang="ru-RU" altLang="ru-RU" sz="3200" b="1" dirty="0" err="1" smtClean="0">
                <a:solidFill>
                  <a:srgbClr val="002060"/>
                </a:solidFill>
              </a:rPr>
              <a:t>__?_право</a:t>
            </a:r>
            <a:r>
              <a:rPr lang="ru-RU" altLang="ru-RU" sz="3200" b="1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772089" y="507923"/>
            <a:ext cx="7776864" cy="93610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труд относится к основным правам и свободам человека.</a:t>
            </a:r>
            <a:endParaRPr lang="ru-RU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>
            <a:stCxn id="4" idx="4"/>
            <a:endCxn id="8" idx="0"/>
          </p:cNvCxnSpPr>
          <p:nvPr/>
        </p:nvCxnSpPr>
        <p:spPr>
          <a:xfrm>
            <a:off x="4660521" y="1444027"/>
            <a:ext cx="0" cy="391291"/>
          </a:xfrm>
          <a:prstGeom prst="straightConnector1">
            <a:avLst/>
          </a:prstGeom>
          <a:ln>
            <a:solidFill>
              <a:schemeClr val="bg2">
                <a:lumMod val="20000"/>
                <a:lumOff val="8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772089" y="1835318"/>
            <a:ext cx="7776864" cy="14401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Закреплено в Международном пакте об экономических, социальных и культурных правах, к которому наша страна присоединилась в 1973 г.</a:t>
            </a:r>
            <a:endParaRPr lang="ru-RU" sz="24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32-конечная звезда 11"/>
          <p:cNvSpPr/>
          <p:nvPr/>
        </p:nvSpPr>
        <p:spPr>
          <a:xfrm>
            <a:off x="412049" y="3501008"/>
            <a:ext cx="8496944" cy="2880320"/>
          </a:xfrm>
          <a:prstGeom prst="star32">
            <a:avLst>
              <a:gd name="adj" fmla="val 4338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Конституция РФ провозглашает свободу труда как неотъемлемый элемент свободы личности. Свобода труда означает прежде всего запрещение принудительного труда.</a:t>
            </a:r>
            <a:endParaRPr lang="ru-RU" sz="2400" b="1" i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8101584" y="6237310"/>
            <a:ext cx="1042416" cy="620689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855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2-конечная звезда 4"/>
          <p:cNvSpPr/>
          <p:nvPr/>
        </p:nvSpPr>
        <p:spPr>
          <a:xfrm>
            <a:off x="0" y="8356"/>
            <a:ext cx="9143999" cy="2988595"/>
          </a:xfrm>
          <a:prstGeom prst="star32">
            <a:avLst>
              <a:gd name="adj" fmla="val 4553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Трудовые правоотношения </a:t>
            </a:r>
            <a:r>
              <a:rPr lang="ru-RU" sz="2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отношения, основанные на соглашении между работником и работодателем о личном выполнении работником за плату трудовой функции, подчинении работника правилам внутреннего трудового распорядка при обеспечении работодателем условий труда, предусмотренных трудовым законодательством, коллективным и трудовым договорами.</a:t>
            </a:r>
          </a:p>
        </p:txBody>
      </p:sp>
      <p:sp>
        <p:nvSpPr>
          <p:cNvPr id="6" name="Овал 5"/>
          <p:cNvSpPr/>
          <p:nvPr/>
        </p:nvSpPr>
        <p:spPr>
          <a:xfrm>
            <a:off x="1214414" y="3214686"/>
            <a:ext cx="684076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числу работодателей относятся физические либо юридические лица</a:t>
            </a:r>
            <a:endParaRPr lang="ru-RU" sz="2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4403218"/>
            <a:ext cx="2262269" cy="11304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предприятия, учреждения, организации</a:t>
            </a:r>
            <a:endParaRPr lang="ru-RU" sz="22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619156" y="4403218"/>
            <a:ext cx="2273324" cy="11304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крестьянские (фермерские) хозяйства</a:t>
            </a:r>
            <a:endParaRPr lang="ru-RU" sz="22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678797" y="4403218"/>
            <a:ext cx="3786403" cy="226614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граждане и индивидуальные предприниматели, имеющие право принимать на работу по трудовому договору</a:t>
            </a:r>
            <a:endParaRPr lang="ru-RU" sz="22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Прямая со стрелкой 10"/>
          <p:cNvCxnSpPr>
            <a:stCxn id="6" idx="4"/>
            <a:endCxn id="9" idx="0"/>
          </p:cNvCxnSpPr>
          <p:nvPr/>
        </p:nvCxnSpPr>
        <p:spPr>
          <a:xfrm rot="5400000">
            <a:off x="4466331" y="4234755"/>
            <a:ext cx="274132" cy="62795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6" idx="3"/>
            <a:endCxn id="7" idx="0"/>
          </p:cNvCxnSpPr>
          <p:nvPr/>
        </p:nvCxnSpPr>
        <p:spPr>
          <a:xfrm rot="5400000">
            <a:off x="1631421" y="3818417"/>
            <a:ext cx="408043" cy="761558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6" idx="5"/>
            <a:endCxn id="8" idx="0"/>
          </p:cNvCxnSpPr>
          <p:nvPr/>
        </p:nvCxnSpPr>
        <p:spPr>
          <a:xfrm rot="16200000" flipH="1">
            <a:off x="7200571" y="3847970"/>
            <a:ext cx="408043" cy="702451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Управляющая кнопка: далее 15">
            <a:hlinkClick r:id="" action="ppaction://hlinkshowjump?jump=nextslide" highlightClick="1"/>
          </p:cNvPr>
          <p:cNvSpPr/>
          <p:nvPr/>
        </p:nvSpPr>
        <p:spPr>
          <a:xfrm>
            <a:off x="8101584" y="6336792"/>
            <a:ext cx="1042416" cy="521208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34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071670" y="0"/>
            <a:ext cx="4896544" cy="63436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Права работника</a:t>
            </a:r>
            <a:endParaRPr lang="ru-RU" sz="2800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Прямая соединительная линия 5"/>
          <p:cNvCxnSpPr>
            <a:stCxn id="4" idx="2"/>
          </p:cNvCxnSpPr>
          <p:nvPr/>
        </p:nvCxnSpPr>
        <p:spPr>
          <a:xfrm flipH="1">
            <a:off x="235466" y="317180"/>
            <a:ext cx="1836204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179512" y="375516"/>
            <a:ext cx="36004" cy="589780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500034" y="1500174"/>
            <a:ext cx="8483220" cy="8875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своевременную и в полном объеме выплату заработной платы в соответствии со своей квалификацией, сложностью труда, количеством и качеством выполненной работы.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4357694"/>
            <a:ext cx="8500785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профессиональных союзов и вступление в них для защиты своих трудовых прав, свобод и законных интересов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3349" y="5157192"/>
            <a:ext cx="8500783" cy="576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участие в управлении организацией в предусмотренных законами и коллективным договором формах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215516" y="1181823"/>
            <a:ext cx="252029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3" idx="1"/>
          </p:cNvCxnSpPr>
          <p:nvPr/>
        </p:nvCxnSpPr>
        <p:spPr>
          <a:xfrm>
            <a:off x="248004" y="1943962"/>
            <a:ext cx="252030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15516" y="2996952"/>
            <a:ext cx="265396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179512" y="3906656"/>
            <a:ext cx="288029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endCxn id="14" idx="1"/>
          </p:cNvCxnSpPr>
          <p:nvPr/>
        </p:nvCxnSpPr>
        <p:spPr>
          <a:xfrm>
            <a:off x="158566" y="4681730"/>
            <a:ext cx="270030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endCxn id="18" idx="1"/>
          </p:cNvCxnSpPr>
          <p:nvPr/>
        </p:nvCxnSpPr>
        <p:spPr>
          <a:xfrm>
            <a:off x="179512" y="5445224"/>
            <a:ext cx="283837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3" name="Прямоугольник 62"/>
          <p:cNvSpPr/>
          <p:nvPr/>
        </p:nvSpPr>
        <p:spPr>
          <a:xfrm>
            <a:off x="480913" y="5949280"/>
            <a:ext cx="8483575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защиту своих трудовых прав, свобод и законных интересов всеми не запрещенными законом способами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67546" y="963137"/>
            <a:ext cx="8500786" cy="46190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раво на предоставление ему работы, обусловленной трудовым договором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80913" y="2577171"/>
            <a:ext cx="8500785" cy="86409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тдых, обеспечиваемый установлением нормальной продолжительности рабочего времени, сокращенного рабочего времени для отдельных профессий и категорий работников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67542" y="3616758"/>
            <a:ext cx="8500786" cy="604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раво на профессиональную подготовку, переподготовку и повышение своей квалификации</a:t>
            </a:r>
            <a:endParaRPr lang="ru-RU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5" name="Прямая со стрелкой 74"/>
          <p:cNvCxnSpPr>
            <a:endCxn id="63" idx="1"/>
          </p:cNvCxnSpPr>
          <p:nvPr/>
        </p:nvCxnSpPr>
        <p:spPr>
          <a:xfrm>
            <a:off x="179512" y="6273316"/>
            <a:ext cx="301401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870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2069865" y="188640"/>
            <a:ext cx="5040560" cy="511163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Обязанности работника</a:t>
            </a:r>
            <a:endParaRPr lang="ru-RU" sz="2000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" name="Прямая соединительная линия 11"/>
          <p:cNvCxnSpPr>
            <a:stCxn id="10" idx="2"/>
          </p:cNvCxnSpPr>
          <p:nvPr/>
        </p:nvCxnSpPr>
        <p:spPr>
          <a:xfrm flipH="1" flipV="1">
            <a:off x="269665" y="444221"/>
            <a:ext cx="1800200" cy="1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69665" y="444221"/>
            <a:ext cx="0" cy="5298957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693887" y="954646"/>
            <a:ext cx="7982036" cy="60214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добросовестно выполнять свои трудовые обязанности, возложенные на него трудовым договором</a:t>
            </a:r>
            <a:endParaRPr lang="ru-RU" sz="2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93887" y="5203118"/>
            <a:ext cx="7982036" cy="10801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незамедлительно сообщить работодателю или непосредственному руководителю о возникновении ситуации, представляющей угрозу жизни и здоровью людей, сохранности имущества работодателя</a:t>
            </a:r>
            <a:endParaRPr lang="ru-RU" sz="2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 flipH="1">
            <a:off x="693887" y="1746734"/>
            <a:ext cx="7982036" cy="4320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соблюдать правила внутреннего трудового распорядка организации</a:t>
            </a:r>
            <a:endParaRPr lang="ru-RU" sz="2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 flipH="1">
            <a:off x="693887" y="2319958"/>
            <a:ext cx="7982036" cy="4348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соблюдать трудовую дисциплину</a:t>
            </a:r>
            <a:endParaRPr lang="ru-RU" sz="2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693887" y="2898862"/>
            <a:ext cx="7982036" cy="480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выполнять установленные нормы труда</a:t>
            </a:r>
            <a:endParaRPr lang="ru-RU" sz="2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693887" y="3515134"/>
            <a:ext cx="7982036" cy="6480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соблюдать требования по охране труда и обеспечению безопасности труда</a:t>
            </a:r>
            <a:endParaRPr lang="ru-RU" sz="2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693887" y="4339022"/>
            <a:ext cx="7982036" cy="7099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бережно относиться к имуществу работодателя и других работников</a:t>
            </a:r>
            <a:endParaRPr lang="ru-RU" sz="2000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8" name="Прямая со стрелкой 27"/>
          <p:cNvCxnSpPr>
            <a:endCxn id="16" idx="1"/>
          </p:cNvCxnSpPr>
          <p:nvPr/>
        </p:nvCxnSpPr>
        <p:spPr>
          <a:xfrm>
            <a:off x="269665" y="1255719"/>
            <a:ext cx="424222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269665" y="1962758"/>
            <a:ext cx="424222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269665" y="2509435"/>
            <a:ext cx="424222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269665" y="3152856"/>
            <a:ext cx="424222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284716" y="3867826"/>
            <a:ext cx="424222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284716" y="4693983"/>
            <a:ext cx="424222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84716" y="5741336"/>
            <a:ext cx="424222" cy="0"/>
          </a:xfrm>
          <a:prstGeom prst="straightConnector1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8095816" y="6381328"/>
            <a:ext cx="1042416" cy="476672"/>
          </a:xfrm>
          <a:prstGeom prst="actionButtonForwardNex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52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</TotalTime>
  <Words>644</Words>
  <Application>Microsoft Office PowerPoint</Application>
  <PresentationFormat>Экран (4:3)</PresentationFormat>
  <Paragraphs>61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Обычная</vt:lpstr>
      <vt:lpstr>«Труд избавляет человека от трех главных зол – скуки, порока и нужды» </vt:lpstr>
      <vt:lpstr>Право на труд. Трудовые правоотношения</vt:lpstr>
      <vt:lpstr>План урока:</vt:lpstr>
      <vt:lpstr>Вставьте пропущенные термины</vt:lpstr>
      <vt:lpstr>Вставьте пропущенные термины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Сравнительная таблица продолжительности рабочего времени для разных категорий работников</vt:lpstr>
      <vt:lpstr>Проверь себя</vt:lpstr>
      <vt:lpstr>Домашнее задание:</vt:lpstr>
      <vt:lpstr>Спасибо за урок!)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«Труд избавляет человека от трех главных зол – скуки, порока и нужды»</dc:title>
  <dc:creator>user</dc:creator>
  <cp:lastModifiedBy>Белькова Ольга Сергеевна</cp:lastModifiedBy>
  <cp:revision>8</cp:revision>
  <dcterms:created xsi:type="dcterms:W3CDTF">2014-03-10T02:52:59Z</dcterms:created>
  <dcterms:modified xsi:type="dcterms:W3CDTF">2019-05-21T14:33:44Z</dcterms:modified>
</cp:coreProperties>
</file>